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7" r:id="rId1"/>
  </p:sldMasterIdLst>
  <p:sldIdLst>
    <p:sldId id="256" r:id="rId2"/>
    <p:sldId id="258" r:id="rId3"/>
    <p:sldId id="259" r:id="rId4"/>
    <p:sldId id="257" r:id="rId5"/>
    <p:sldId id="260" r:id="rId6"/>
    <p:sldId id="261" r:id="rId7"/>
    <p:sldId id="266" r:id="rId8"/>
    <p:sldId id="268" r:id="rId9"/>
    <p:sldId id="263" r:id="rId10"/>
    <p:sldId id="264" r:id="rId11"/>
    <p:sldId id="265"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15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5E31AC96-DAC0-294C-9E4D-2E0E48AE3CCB}" type="datetimeFigureOut">
              <a:rPr lang="en-US" smtClean="0"/>
              <a:t>3/12/15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31AC96-DAC0-294C-9E4D-2E0E48AE3CCB}" type="datetimeFigureOut">
              <a:rPr lang="en-US" smtClean="0"/>
              <a:t>3/12/15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E28E8-1276-9241-93E3-B680522E55DC}"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E31AC96-DAC0-294C-9E4D-2E0E48AE3CCB}" type="datetimeFigureOut">
              <a:rPr lang="en-US" smtClean="0"/>
              <a:t>3/12/15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E28E8-1276-9241-93E3-B680522E55D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E31AC96-DAC0-294C-9E4D-2E0E48AE3CCB}" type="datetimeFigureOut">
              <a:rPr lang="en-US" smtClean="0"/>
              <a:t>3/12/15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E28E8-1276-9241-93E3-B680522E55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E31AC96-DAC0-294C-9E4D-2E0E48AE3CCB}" type="datetimeFigureOut">
              <a:rPr lang="en-US" smtClean="0"/>
              <a:t>3/12/15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E28E8-1276-9241-93E3-B680522E55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5E31AC96-DAC0-294C-9E4D-2E0E48AE3CCB}" type="datetimeFigureOut">
              <a:rPr lang="en-US" smtClean="0"/>
              <a:t>3/12/15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E28E8-1276-9241-93E3-B680522E55DC}"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31AC96-DAC0-294C-9E4D-2E0E48AE3CCB}" type="datetimeFigureOut">
              <a:rPr lang="en-US" smtClean="0"/>
              <a:t>3/12/15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E28E8-1276-9241-93E3-B680522E55D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E31AC96-DAC0-294C-9E4D-2E0E48AE3CCB}" type="datetimeFigureOut">
              <a:rPr lang="en-US" smtClean="0"/>
              <a:t>3/12/15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E28E8-1276-9241-93E3-B680522E55D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E31AC96-DAC0-294C-9E4D-2E0E48AE3CCB}" type="datetimeFigureOut">
              <a:rPr lang="en-US" smtClean="0"/>
              <a:t>3/12/15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BE28E8-1276-9241-93E3-B680522E55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E31AC96-DAC0-294C-9E4D-2E0E48AE3CCB}" type="datetimeFigureOut">
              <a:rPr lang="en-US" smtClean="0"/>
              <a:t>3/12/15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BE28E8-1276-9241-93E3-B680522E55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31AC96-DAC0-294C-9E4D-2E0E48AE3CCB}" type="datetimeFigureOut">
              <a:rPr lang="en-US" smtClean="0"/>
              <a:t>3/12/15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BE28E8-1276-9241-93E3-B680522E55D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31AC96-DAC0-294C-9E4D-2E0E48AE3CCB}" type="datetimeFigureOut">
              <a:rPr lang="en-US" smtClean="0"/>
              <a:t>3/12/15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E28E8-1276-9241-93E3-B680522E55D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5E31AC96-DAC0-294C-9E4D-2E0E48AE3CCB}" type="datetimeFigureOut">
              <a:rPr lang="en-US" smtClean="0"/>
              <a:t>3/12/15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CDBE28E8-1276-9241-93E3-B680522E55D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87705"/>
            <a:ext cx="7772400" cy="2012746"/>
          </a:xfrm>
        </p:spPr>
        <p:txBody>
          <a:bodyPr>
            <a:normAutofit fontScale="90000"/>
          </a:bodyPr>
          <a:lstStyle/>
          <a:p>
            <a:r>
              <a:rPr lang="en-US" dirty="0" smtClean="0"/>
              <a:t>The </a:t>
            </a:r>
            <a:r>
              <a:rPr lang="en-US" dirty="0" err="1" smtClean="0"/>
              <a:t>Unbefriended</a:t>
            </a:r>
            <a:r>
              <a:rPr lang="en-US" dirty="0" smtClean="0"/>
              <a:t> Patient:  Moral Dilemmas Facing Physicians</a:t>
            </a:r>
            <a:endParaRPr lang="en-US" dirty="0"/>
          </a:p>
        </p:txBody>
      </p:sp>
      <p:sp>
        <p:nvSpPr>
          <p:cNvPr id="3" name="Subtitle 2"/>
          <p:cNvSpPr>
            <a:spLocks noGrp="1"/>
          </p:cNvSpPr>
          <p:nvPr>
            <p:ph type="subTitle" idx="1"/>
          </p:nvPr>
        </p:nvSpPr>
        <p:spPr>
          <a:xfrm>
            <a:off x="1371600" y="3886199"/>
            <a:ext cx="6400800" cy="2376411"/>
          </a:xfrm>
        </p:spPr>
        <p:txBody>
          <a:bodyPr/>
          <a:lstStyle/>
          <a:p>
            <a:r>
              <a:rPr lang="en-US" dirty="0" smtClean="0"/>
              <a:t>Gina </a:t>
            </a:r>
            <a:r>
              <a:rPr lang="en-US" dirty="0" err="1" smtClean="0"/>
              <a:t>Jervey</a:t>
            </a:r>
            <a:r>
              <a:rPr lang="en-US" dirty="0" smtClean="0"/>
              <a:t> Mohr, MD</a:t>
            </a:r>
          </a:p>
          <a:p>
            <a:r>
              <a:rPr lang="en-US" dirty="0" smtClean="0"/>
              <a:t>Director, Palliative Care</a:t>
            </a:r>
          </a:p>
          <a:p>
            <a:r>
              <a:rPr lang="en-US" dirty="0" smtClean="0"/>
              <a:t>Loma Linda University Health</a:t>
            </a:r>
            <a:endParaRPr lang="en-US" dirty="0"/>
          </a:p>
        </p:txBody>
      </p:sp>
    </p:spTree>
    <p:extLst>
      <p:ext uri="{BB962C8B-B14F-4D97-AF65-F5344CB8AC3E}">
        <p14:creationId xmlns:p14="http://schemas.microsoft.com/office/powerpoint/2010/main" val="160127269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Steven</a:t>
            </a:r>
            <a:endParaRPr lang="en-US" dirty="0"/>
          </a:p>
        </p:txBody>
      </p:sp>
      <p:sp>
        <p:nvSpPr>
          <p:cNvPr id="3" name="Content Placeholder 2"/>
          <p:cNvSpPr>
            <a:spLocks noGrp="1"/>
          </p:cNvSpPr>
          <p:nvPr>
            <p:ph idx="1"/>
          </p:nvPr>
        </p:nvSpPr>
        <p:spPr/>
        <p:txBody>
          <a:bodyPr>
            <a:normAutofit/>
          </a:bodyPr>
          <a:lstStyle/>
          <a:p>
            <a:r>
              <a:rPr lang="en-US" dirty="0" smtClean="0"/>
              <a:t>Resident of group home</a:t>
            </a:r>
          </a:p>
          <a:p>
            <a:r>
              <a:rPr lang="en-US" dirty="0" smtClean="0"/>
              <a:t>Admitted for respiratory failure</a:t>
            </a:r>
          </a:p>
          <a:p>
            <a:r>
              <a:rPr lang="en-US" dirty="0" smtClean="0"/>
              <a:t>On HD #5 to MICU for sepsis</a:t>
            </a:r>
          </a:p>
          <a:p>
            <a:r>
              <a:rPr lang="en-US" dirty="0" smtClean="0"/>
              <a:t>Found acute abdomen</a:t>
            </a:r>
          </a:p>
          <a:p>
            <a:r>
              <a:rPr lang="en-US" dirty="0" smtClean="0"/>
              <a:t>Ex lap found strangulated ileum s/p resection</a:t>
            </a:r>
          </a:p>
          <a:p>
            <a:r>
              <a:rPr lang="en-US" dirty="0" smtClean="0"/>
              <a:t>Develops lower GI bleeding</a:t>
            </a:r>
          </a:p>
          <a:p>
            <a:r>
              <a:rPr lang="en-US" dirty="0" smtClean="0"/>
              <a:t>Unable to find source of bleed</a:t>
            </a:r>
            <a:endParaRPr lang="en-US" dirty="0"/>
          </a:p>
        </p:txBody>
      </p:sp>
    </p:spTree>
    <p:extLst>
      <p:ext uri="{BB962C8B-B14F-4D97-AF65-F5344CB8AC3E}">
        <p14:creationId xmlns:p14="http://schemas.microsoft.com/office/powerpoint/2010/main" val="3214160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Steven</a:t>
            </a:r>
            <a:endParaRPr lang="en-US" dirty="0"/>
          </a:p>
        </p:txBody>
      </p:sp>
      <p:sp>
        <p:nvSpPr>
          <p:cNvPr id="3" name="Content Placeholder 2"/>
          <p:cNvSpPr>
            <a:spLocks noGrp="1"/>
          </p:cNvSpPr>
          <p:nvPr>
            <p:ph idx="1"/>
          </p:nvPr>
        </p:nvSpPr>
        <p:spPr/>
        <p:txBody>
          <a:bodyPr/>
          <a:lstStyle/>
          <a:p>
            <a:r>
              <a:rPr lang="en-US" dirty="0" smtClean="0"/>
              <a:t>Non-verbal</a:t>
            </a:r>
          </a:p>
          <a:p>
            <a:r>
              <a:rPr lang="en-US" dirty="0" smtClean="0"/>
              <a:t>Non-ambulatory</a:t>
            </a:r>
          </a:p>
          <a:p>
            <a:r>
              <a:rPr lang="en-US" dirty="0" smtClean="0"/>
              <a:t>No family contact for years</a:t>
            </a:r>
          </a:p>
          <a:p>
            <a:r>
              <a:rPr lang="en-US" dirty="0" smtClean="0"/>
              <a:t>Followed by Inland Regional Center</a:t>
            </a:r>
          </a:p>
          <a:p>
            <a:endParaRPr lang="en-US" dirty="0"/>
          </a:p>
        </p:txBody>
      </p:sp>
    </p:spTree>
    <p:extLst>
      <p:ext uri="{BB962C8B-B14F-4D97-AF65-F5344CB8AC3E}">
        <p14:creationId xmlns:p14="http://schemas.microsoft.com/office/powerpoint/2010/main" val="1151652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Steven</a:t>
            </a:r>
            <a:endParaRPr lang="en-US" dirty="0"/>
          </a:p>
        </p:txBody>
      </p:sp>
      <p:sp>
        <p:nvSpPr>
          <p:cNvPr id="3" name="Content Placeholder 2"/>
          <p:cNvSpPr>
            <a:spLocks noGrp="1"/>
          </p:cNvSpPr>
          <p:nvPr>
            <p:ph idx="1"/>
          </p:nvPr>
        </p:nvSpPr>
        <p:spPr/>
        <p:txBody>
          <a:bodyPr/>
          <a:lstStyle/>
          <a:p>
            <a:r>
              <a:rPr lang="en-US" dirty="0" smtClean="0"/>
              <a:t>Team asks for Ethics Consult </a:t>
            </a:r>
          </a:p>
          <a:p>
            <a:r>
              <a:rPr lang="en-US" dirty="0" smtClean="0"/>
              <a:t>Made DNAR based on medical condition – ongoing bleeding with no source</a:t>
            </a:r>
          </a:p>
          <a:p>
            <a:r>
              <a:rPr lang="en-US" dirty="0" err="1" smtClean="0"/>
              <a:t>Pt</a:t>
            </a:r>
            <a:r>
              <a:rPr lang="en-US" dirty="0" smtClean="0"/>
              <a:t> “stabilizes” </a:t>
            </a:r>
          </a:p>
          <a:p>
            <a:r>
              <a:rPr lang="en-US" dirty="0" smtClean="0"/>
              <a:t>Team asks </a:t>
            </a:r>
            <a:r>
              <a:rPr lang="en-US" smtClean="0"/>
              <a:t>“What now?”</a:t>
            </a:r>
            <a:endParaRPr lang="en-US" dirty="0"/>
          </a:p>
        </p:txBody>
      </p:sp>
    </p:spTree>
    <p:extLst>
      <p:ext uri="{BB962C8B-B14F-4D97-AF65-F5344CB8AC3E}">
        <p14:creationId xmlns:p14="http://schemas.microsoft.com/office/powerpoint/2010/main" val="1399636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a:t>
            </a:r>
            <a:endParaRPr lang="en-US" dirty="0"/>
          </a:p>
        </p:txBody>
      </p:sp>
      <p:sp>
        <p:nvSpPr>
          <p:cNvPr id="3" name="Content Placeholder 2"/>
          <p:cNvSpPr>
            <a:spLocks noGrp="1"/>
          </p:cNvSpPr>
          <p:nvPr>
            <p:ph idx="1"/>
          </p:nvPr>
        </p:nvSpPr>
        <p:spPr/>
        <p:txBody>
          <a:bodyPr/>
          <a:lstStyle/>
          <a:p>
            <a:r>
              <a:rPr lang="en-US" dirty="0" smtClean="0"/>
              <a:t>If patient lacks capacity:</a:t>
            </a:r>
          </a:p>
          <a:p>
            <a:pPr lvl="1"/>
            <a:r>
              <a:rPr lang="en-US" dirty="0" smtClean="0"/>
              <a:t>Advance Directives</a:t>
            </a:r>
          </a:p>
          <a:p>
            <a:pPr lvl="1"/>
            <a:r>
              <a:rPr lang="en-US" dirty="0" smtClean="0"/>
              <a:t>POLST forms</a:t>
            </a:r>
          </a:p>
          <a:p>
            <a:pPr lvl="1"/>
            <a:r>
              <a:rPr lang="en-US" dirty="0" smtClean="0"/>
              <a:t>Appointed agent</a:t>
            </a:r>
          </a:p>
          <a:p>
            <a:pPr lvl="1"/>
            <a:r>
              <a:rPr lang="en-US" dirty="0" smtClean="0"/>
              <a:t>Default surrogates (family/friends)</a:t>
            </a:r>
            <a:endParaRPr lang="en-US" dirty="0"/>
          </a:p>
        </p:txBody>
      </p:sp>
    </p:spTree>
    <p:extLst>
      <p:ext uri="{BB962C8B-B14F-4D97-AF65-F5344CB8AC3E}">
        <p14:creationId xmlns:p14="http://schemas.microsoft.com/office/powerpoint/2010/main" val="23737400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none of those exist…</a:t>
            </a:r>
            <a:endParaRPr lang="en-US" dirty="0"/>
          </a:p>
        </p:txBody>
      </p:sp>
      <p:sp>
        <p:nvSpPr>
          <p:cNvPr id="3" name="Content Placeholder 2"/>
          <p:cNvSpPr>
            <a:spLocks noGrp="1"/>
          </p:cNvSpPr>
          <p:nvPr>
            <p:ph idx="1"/>
          </p:nvPr>
        </p:nvSpPr>
        <p:spPr/>
        <p:txBody>
          <a:bodyPr/>
          <a:lstStyle/>
          <a:p>
            <a:r>
              <a:rPr lang="en-US" dirty="0" smtClean="0"/>
              <a:t>“</a:t>
            </a:r>
            <a:r>
              <a:rPr lang="en-US" dirty="0" err="1" smtClean="0"/>
              <a:t>unbefriended</a:t>
            </a:r>
            <a:r>
              <a:rPr lang="en-US" dirty="0" smtClean="0"/>
              <a:t>”</a:t>
            </a:r>
          </a:p>
          <a:p>
            <a:r>
              <a:rPr lang="en-US" dirty="0" smtClean="0"/>
              <a:t>“unrepresented”</a:t>
            </a:r>
          </a:p>
          <a:p>
            <a:r>
              <a:rPr lang="en-US" dirty="0" smtClean="0"/>
              <a:t>Lack the “voice of the patient”</a:t>
            </a:r>
            <a:endParaRPr lang="en-US" dirty="0"/>
          </a:p>
        </p:txBody>
      </p:sp>
    </p:spTree>
    <p:extLst>
      <p:ext uri="{BB962C8B-B14F-4D97-AF65-F5344CB8AC3E}">
        <p14:creationId xmlns:p14="http://schemas.microsoft.com/office/powerpoint/2010/main" val="6651916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problem</a:t>
            </a:r>
            <a:endParaRPr lang="en-US" dirty="0"/>
          </a:p>
        </p:txBody>
      </p:sp>
      <p:sp>
        <p:nvSpPr>
          <p:cNvPr id="3" name="Content Placeholder 2"/>
          <p:cNvSpPr>
            <a:spLocks noGrp="1"/>
          </p:cNvSpPr>
          <p:nvPr>
            <p:ph idx="1"/>
          </p:nvPr>
        </p:nvSpPr>
        <p:spPr/>
        <p:txBody>
          <a:bodyPr/>
          <a:lstStyle/>
          <a:p>
            <a:r>
              <a:rPr lang="en-US" dirty="0" smtClean="0"/>
              <a:t>3-4% of 1.3 million living in nursing homes</a:t>
            </a:r>
          </a:p>
          <a:p>
            <a:r>
              <a:rPr lang="en-US" dirty="0" smtClean="0"/>
              <a:t>5% of the 500,000 who die each year in ICU’s</a:t>
            </a:r>
          </a:p>
          <a:p>
            <a:r>
              <a:rPr lang="en-US" dirty="0" smtClean="0"/>
              <a:t>Elderly, mentally disabled, homeless, </a:t>
            </a:r>
            <a:r>
              <a:rPr lang="en-US" smtClean="0"/>
              <a:t>socially isolated</a:t>
            </a:r>
            <a:endParaRPr lang="en-US"/>
          </a:p>
        </p:txBody>
      </p:sp>
    </p:spTree>
    <p:extLst>
      <p:ext uri="{BB962C8B-B14F-4D97-AF65-F5344CB8AC3E}">
        <p14:creationId xmlns:p14="http://schemas.microsoft.com/office/powerpoint/2010/main" val="3574166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Option</a:t>
            </a:r>
            <a:endParaRPr lang="en-US" dirty="0"/>
          </a:p>
        </p:txBody>
      </p:sp>
      <p:sp>
        <p:nvSpPr>
          <p:cNvPr id="3" name="Content Placeholder 2"/>
          <p:cNvSpPr>
            <a:spLocks noGrp="1"/>
          </p:cNvSpPr>
          <p:nvPr>
            <p:ph idx="1"/>
          </p:nvPr>
        </p:nvSpPr>
        <p:spPr/>
        <p:txBody>
          <a:bodyPr/>
          <a:lstStyle/>
          <a:p>
            <a:r>
              <a:rPr lang="en-US" dirty="0" smtClean="0"/>
              <a:t>Court-appointed guardian</a:t>
            </a:r>
          </a:p>
          <a:p>
            <a:r>
              <a:rPr lang="en-US" dirty="0" smtClean="0"/>
              <a:t>Limitations:</a:t>
            </a:r>
          </a:p>
          <a:p>
            <a:pPr lvl="1"/>
            <a:r>
              <a:rPr lang="en-US" dirty="0" smtClean="0"/>
              <a:t>Judicial process slow &amp; cumbersome</a:t>
            </a:r>
          </a:p>
          <a:p>
            <a:pPr lvl="1"/>
            <a:r>
              <a:rPr lang="en-US" dirty="0" smtClean="0"/>
              <a:t>Expensive</a:t>
            </a:r>
          </a:p>
          <a:p>
            <a:pPr lvl="1"/>
            <a:r>
              <a:rPr lang="en-US" dirty="0" smtClean="0"/>
              <a:t>Guardians lack time</a:t>
            </a:r>
          </a:p>
          <a:p>
            <a:pPr lvl="1"/>
            <a:r>
              <a:rPr lang="en-US" dirty="0" smtClean="0"/>
              <a:t>Guardians are unavailable</a:t>
            </a:r>
          </a:p>
          <a:p>
            <a:pPr lvl="1"/>
            <a:r>
              <a:rPr lang="en-US" dirty="0" smtClean="0"/>
              <a:t>Don’t do “DNAR”</a:t>
            </a:r>
            <a:endParaRPr lang="en-US" dirty="0"/>
          </a:p>
        </p:txBody>
      </p:sp>
    </p:spTree>
    <p:extLst>
      <p:ext uri="{BB962C8B-B14F-4D97-AF65-F5344CB8AC3E}">
        <p14:creationId xmlns:p14="http://schemas.microsoft.com/office/powerpoint/2010/main" val="2797645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HSC 1418.8</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Where a resident of a skilled nursing facility or intermediate care facility has been prescribed a medical intervention by a physician and surgeon that requires informed consent and the physician has determined that the resident lacks capacity to make health care decisions and there is no person with legal authority to make those decisions on behalf of the resident, the facility shall, except as provided in subdivision (h), conduct an interdisciplinary team review of the prescribed medical intervention prior to the administration of the medical intervention. The interdisciplinary team shall oversee the care of the resident utilizing a team approach to assessment and care planning, and shall include the resident’s attending physician, a registered professional nurse with responsibility for the resident, other appropriate staff in disciplines as determined by the resident’s needs, and, where practicable, a patient representative, in accordance with applicable federal and state requirements. The review shall include all of the following:</a:t>
            </a:r>
          </a:p>
          <a:p>
            <a:endParaRPr lang="en-US" dirty="0"/>
          </a:p>
        </p:txBody>
      </p:sp>
    </p:spTree>
    <p:extLst>
      <p:ext uri="{BB962C8B-B14F-4D97-AF65-F5344CB8AC3E}">
        <p14:creationId xmlns:p14="http://schemas.microsoft.com/office/powerpoint/2010/main" val="7058488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HSC 1418.8</a:t>
            </a:r>
            <a:endParaRPr lang="en-US" dirty="0"/>
          </a:p>
        </p:txBody>
      </p:sp>
      <p:sp>
        <p:nvSpPr>
          <p:cNvPr id="3" name="Content Placeholder 2"/>
          <p:cNvSpPr>
            <a:spLocks noGrp="1"/>
          </p:cNvSpPr>
          <p:nvPr>
            <p:ph idx="1"/>
          </p:nvPr>
        </p:nvSpPr>
        <p:spPr/>
        <p:txBody>
          <a:bodyPr>
            <a:normAutofit fontScale="85000" lnSpcReduction="20000"/>
          </a:bodyPr>
          <a:lstStyle/>
          <a:p>
            <a:r>
              <a:rPr lang="en-US" dirty="0"/>
              <a:t>(1) A review of the physician’s assessment of the resident’s condition.</a:t>
            </a:r>
          </a:p>
          <a:p>
            <a:r>
              <a:rPr lang="en-US" dirty="0"/>
              <a:t>(2) The reason for the proposed use of the medical intervention.</a:t>
            </a:r>
          </a:p>
          <a:p>
            <a:r>
              <a:rPr lang="en-US" dirty="0"/>
              <a:t>(3) A discussion of the desires of the patient, where known. </a:t>
            </a:r>
            <a:r>
              <a:rPr lang="en-US" dirty="0" smtClean="0"/>
              <a:t>(</a:t>
            </a:r>
            <a:r>
              <a:rPr lang="en-US" dirty="0"/>
              <a:t>4) The type of medical intervention to be used in the resident’s care, including its probable frequency and duration.</a:t>
            </a:r>
          </a:p>
          <a:p>
            <a:r>
              <a:rPr lang="en-US" dirty="0"/>
              <a:t>(5) The probable impact on the resident’s condition, with and without the use of the medical intervention.</a:t>
            </a:r>
          </a:p>
          <a:p>
            <a:r>
              <a:rPr lang="en-US" dirty="0"/>
              <a:t>(6) Reasonable alternative medical interventions considered or utilized and reasons for their discontinuance or inappropriateness.</a:t>
            </a:r>
          </a:p>
          <a:p>
            <a:endParaRPr lang="en-US" dirty="0"/>
          </a:p>
        </p:txBody>
      </p:sp>
    </p:spTree>
    <p:extLst>
      <p:ext uri="{BB962C8B-B14F-4D97-AF65-F5344CB8AC3E}">
        <p14:creationId xmlns:p14="http://schemas.microsoft.com/office/powerpoint/2010/main" val="1499692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Care Hospitals</a:t>
            </a:r>
            <a:endParaRPr lang="en-US" dirty="0"/>
          </a:p>
        </p:txBody>
      </p:sp>
      <p:sp>
        <p:nvSpPr>
          <p:cNvPr id="3" name="Content Placeholder 2"/>
          <p:cNvSpPr>
            <a:spLocks noGrp="1"/>
          </p:cNvSpPr>
          <p:nvPr>
            <p:ph idx="1"/>
          </p:nvPr>
        </p:nvSpPr>
        <p:spPr/>
        <p:txBody>
          <a:bodyPr/>
          <a:lstStyle/>
          <a:p>
            <a:r>
              <a:rPr lang="en-US" dirty="0" smtClean="0"/>
              <a:t>Who decides?</a:t>
            </a:r>
          </a:p>
          <a:p>
            <a:r>
              <a:rPr lang="en-US" dirty="0" smtClean="0"/>
              <a:t>Physicians?</a:t>
            </a:r>
          </a:p>
          <a:p>
            <a:pPr lvl="1"/>
            <a:r>
              <a:rPr lang="en-US" dirty="0" smtClean="0"/>
              <a:t>Overtreatment</a:t>
            </a:r>
          </a:p>
          <a:p>
            <a:pPr lvl="1"/>
            <a:r>
              <a:rPr lang="en-US" dirty="0" err="1" smtClean="0"/>
              <a:t>Undertreatment</a:t>
            </a:r>
            <a:endParaRPr lang="en-US" dirty="0"/>
          </a:p>
        </p:txBody>
      </p:sp>
    </p:spTree>
    <p:extLst>
      <p:ext uri="{BB962C8B-B14F-4D97-AF65-F5344CB8AC3E}">
        <p14:creationId xmlns:p14="http://schemas.microsoft.com/office/powerpoint/2010/main" val="3572005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Steven</a:t>
            </a:r>
            <a:endParaRPr lang="en-US" dirty="0"/>
          </a:p>
        </p:txBody>
      </p:sp>
      <p:sp>
        <p:nvSpPr>
          <p:cNvPr id="3" name="Content Placeholder 2"/>
          <p:cNvSpPr>
            <a:spLocks noGrp="1"/>
          </p:cNvSpPr>
          <p:nvPr>
            <p:ph idx="1"/>
          </p:nvPr>
        </p:nvSpPr>
        <p:spPr/>
        <p:txBody>
          <a:bodyPr>
            <a:normAutofit/>
          </a:bodyPr>
          <a:lstStyle/>
          <a:p>
            <a:r>
              <a:rPr lang="en-US" dirty="0" smtClean="0"/>
              <a:t>19 y/o African American male</a:t>
            </a:r>
          </a:p>
          <a:p>
            <a:r>
              <a:rPr lang="en-US" dirty="0" smtClean="0"/>
              <a:t>MRCP due to perinatal hypoxia</a:t>
            </a:r>
          </a:p>
          <a:p>
            <a:r>
              <a:rPr lang="en-US" dirty="0" smtClean="0"/>
              <a:t>Severe development delay</a:t>
            </a:r>
          </a:p>
          <a:p>
            <a:r>
              <a:rPr lang="en-US" dirty="0" smtClean="0"/>
              <a:t>Seizure disorder</a:t>
            </a:r>
          </a:p>
          <a:p>
            <a:r>
              <a:rPr lang="en-US" dirty="0" smtClean="0"/>
              <a:t>Neuromuscular scoliosis</a:t>
            </a:r>
          </a:p>
          <a:p>
            <a:r>
              <a:rPr lang="en-US" dirty="0" smtClean="0"/>
              <a:t>G-tube dependence</a:t>
            </a:r>
          </a:p>
          <a:p>
            <a:r>
              <a:rPr lang="en-US" dirty="0" smtClean="0"/>
              <a:t>IT baclofen pump</a:t>
            </a:r>
            <a:endParaRPr lang="en-US" dirty="0"/>
          </a:p>
        </p:txBody>
      </p:sp>
    </p:spTree>
    <p:extLst>
      <p:ext uri="{BB962C8B-B14F-4D97-AF65-F5344CB8AC3E}">
        <p14:creationId xmlns:p14="http://schemas.microsoft.com/office/powerpoint/2010/main" val="35771407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97</TotalTime>
  <Words>418</Words>
  <Application>Microsoft Macintosh PowerPoint</Application>
  <PresentationFormat>On-screen Show (4:3)</PresentationFormat>
  <Paragraphs>65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Breeze</vt:lpstr>
      <vt:lpstr>The Unbefriended Patient:  Moral Dilemmas Facing Physicians</vt:lpstr>
      <vt:lpstr>Decision Making</vt:lpstr>
      <vt:lpstr>If none of those exist…</vt:lpstr>
      <vt:lpstr>Scope of problem</vt:lpstr>
      <vt:lpstr>Legal Option</vt:lpstr>
      <vt:lpstr>HSC 1418.8</vt:lpstr>
      <vt:lpstr>HSC 1418.8</vt:lpstr>
      <vt:lpstr>Acute Care Hospitals</vt:lpstr>
      <vt:lpstr>Steven</vt:lpstr>
      <vt:lpstr>Steven</vt:lpstr>
      <vt:lpstr>Steven</vt:lpstr>
      <vt:lpstr>Steven</vt:lpstr>
    </vt:vector>
  </TitlesOfParts>
  <Company>LLU Family Practice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Unbefriended Patients</dc:title>
  <dc:creator>Gina Mohr</dc:creator>
  <cp:lastModifiedBy>Gina Mohr</cp:lastModifiedBy>
  <cp:revision>11</cp:revision>
  <dcterms:created xsi:type="dcterms:W3CDTF">2015-03-04T14:55:59Z</dcterms:created>
  <dcterms:modified xsi:type="dcterms:W3CDTF">2015-03-12T15:45:31Z</dcterms:modified>
</cp:coreProperties>
</file>