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Hospital Association of Southern California- Hospital Association of San Diego &amp; Imperial Counties &amp; Hospital Council of Northern and Central California.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70355a6c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70355a6c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0795de60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0795de60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Customer Service -- Bid </a:t>
            </a:r>
            <a:r>
              <a:rPr lang="en"/>
              <a:t>Fulfillment / RFP Consultation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Democratize Healthcare Purchasing- We were able to deliver millions of units of medical supplies throughout the pandemic and realized there was a larger need in the healthcare industry that needed to be served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46bc5cd7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46bc5cd7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Procurement officers and Hospital CEOs love seeing this data </a:t>
            </a:r>
            <a:r>
              <a:rPr lang="en"/>
              <a:t>because</a:t>
            </a:r>
            <a:r>
              <a:rPr lang="en"/>
              <a:t> they are typically not allowed to share reciepts or sanity check their pricing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ee7e2495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ee7e2495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0ba3f9f3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0ba3f9f3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Discount codes.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0ba3f9f3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0ba3f9f3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f35aae91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f35aae91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 of state example is in Washington state.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236810e1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236810e1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Discount codes.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f35aae91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f35aae91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hyperlink" Target="http://www.bttnusa.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300925" cy="5143499"/>
          </a:xfrm>
          <a:prstGeom prst="rect">
            <a:avLst/>
          </a:prstGeom>
          <a:noFill/>
          <a:ln>
            <a:noFill/>
          </a:ln>
        </p:spPr>
      </p:pic>
      <p:pic>
        <p:nvPicPr>
          <p:cNvPr id="55" name="Google Shape;55;p13"/>
          <p:cNvPicPr preferRelativeResize="0"/>
          <p:nvPr/>
        </p:nvPicPr>
        <p:blipFill rotWithShape="1">
          <a:blip r:embed="rId4">
            <a:alphaModFix/>
          </a:blip>
          <a:srcRect b="31205" l="0" r="0" t="0"/>
          <a:stretch/>
        </p:blipFill>
        <p:spPr>
          <a:xfrm>
            <a:off x="612775" y="2370875"/>
            <a:ext cx="2939876" cy="2022499"/>
          </a:xfrm>
          <a:prstGeom prst="rect">
            <a:avLst/>
          </a:prstGeom>
          <a:noFill/>
          <a:ln>
            <a:noFill/>
          </a:ln>
        </p:spPr>
      </p:pic>
      <p:cxnSp>
        <p:nvCxnSpPr>
          <p:cNvPr id="56" name="Google Shape;56;p13"/>
          <p:cNvCxnSpPr/>
          <p:nvPr/>
        </p:nvCxnSpPr>
        <p:spPr>
          <a:xfrm>
            <a:off x="4408900" y="1087675"/>
            <a:ext cx="34200" cy="3305700"/>
          </a:xfrm>
          <a:prstGeom prst="straightConnector1">
            <a:avLst/>
          </a:prstGeom>
          <a:noFill/>
          <a:ln cap="flat" cmpd="sng" w="38100">
            <a:solidFill>
              <a:srgbClr val="000000"/>
            </a:solidFill>
            <a:prstDash val="solid"/>
            <a:round/>
            <a:headEnd len="med" w="med" type="none"/>
            <a:tailEnd len="med" w="med" type="none"/>
          </a:ln>
        </p:spPr>
      </p:cxnSp>
      <p:sp>
        <p:nvSpPr>
          <p:cNvPr id="57" name="Google Shape;57;p13"/>
          <p:cNvSpPr txBox="1"/>
          <p:nvPr/>
        </p:nvSpPr>
        <p:spPr>
          <a:xfrm>
            <a:off x="4801050" y="2772400"/>
            <a:ext cx="41739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latin typeface="Trebuchet MS"/>
                <a:ea typeface="Trebuchet MS"/>
                <a:cs typeface="Trebuchet MS"/>
                <a:sym typeface="Trebuchet MS"/>
              </a:rPr>
              <a:t>t</a:t>
            </a:r>
            <a:r>
              <a:rPr b="1" lang="en" sz="2600">
                <a:latin typeface="Trebuchet MS"/>
                <a:ea typeface="Trebuchet MS"/>
                <a:cs typeface="Trebuchet MS"/>
                <a:sym typeface="Trebuchet MS"/>
              </a:rPr>
              <a:t>ransforming healthcare purchasing at the </a:t>
            </a:r>
            <a:endParaRPr b="1" sz="2600">
              <a:latin typeface="Trebuchet MS"/>
              <a:ea typeface="Trebuchet MS"/>
              <a:cs typeface="Trebuchet MS"/>
              <a:sym typeface="Trebuchet MS"/>
            </a:endParaRPr>
          </a:p>
          <a:p>
            <a:pPr indent="0" lvl="0" marL="0" rtl="0" algn="l">
              <a:spcBef>
                <a:spcPts val="0"/>
              </a:spcBef>
              <a:spcAft>
                <a:spcPts val="0"/>
              </a:spcAft>
              <a:buNone/>
            </a:pPr>
            <a:r>
              <a:rPr b="1" lang="en" sz="2600">
                <a:latin typeface="Trebuchet MS"/>
                <a:ea typeface="Trebuchet MS"/>
                <a:cs typeface="Trebuchet MS"/>
                <a:sym typeface="Trebuchet MS"/>
              </a:rPr>
              <a:t>click of a bttn.</a:t>
            </a:r>
            <a:r>
              <a:rPr b="1" lang="en" sz="3000">
                <a:latin typeface="Roboto"/>
                <a:ea typeface="Roboto"/>
                <a:cs typeface="Roboto"/>
                <a:sym typeface="Roboto"/>
              </a:rPr>
              <a:t> </a:t>
            </a:r>
            <a:endParaRPr b="1" sz="3000">
              <a:latin typeface="Roboto"/>
              <a:ea typeface="Roboto"/>
              <a:cs typeface="Roboto"/>
              <a:sym typeface="Roboto"/>
            </a:endParaRPr>
          </a:p>
        </p:txBody>
      </p:sp>
      <p:pic>
        <p:nvPicPr>
          <p:cNvPr id="58" name="Google Shape;58;p13"/>
          <p:cNvPicPr preferRelativeResize="0"/>
          <p:nvPr/>
        </p:nvPicPr>
        <p:blipFill>
          <a:blip r:embed="rId5">
            <a:alphaModFix/>
          </a:blip>
          <a:stretch>
            <a:fillRect/>
          </a:stretch>
        </p:blipFill>
        <p:spPr>
          <a:xfrm>
            <a:off x="342075" y="1239250"/>
            <a:ext cx="3481275" cy="86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2"/>
          <p:cNvPicPr preferRelativeResize="0"/>
          <p:nvPr/>
        </p:nvPicPr>
        <p:blipFill>
          <a:blip r:embed="rId3">
            <a:alphaModFix/>
          </a:blip>
          <a:stretch>
            <a:fillRect/>
          </a:stretch>
        </p:blipFill>
        <p:spPr>
          <a:xfrm>
            <a:off x="0" y="0"/>
            <a:ext cx="9300925" cy="5143499"/>
          </a:xfrm>
          <a:prstGeom prst="rect">
            <a:avLst/>
          </a:prstGeom>
          <a:noFill/>
          <a:ln>
            <a:noFill/>
          </a:ln>
        </p:spPr>
      </p:pic>
      <p:pic>
        <p:nvPicPr>
          <p:cNvPr id="146" name="Google Shape;146;p22"/>
          <p:cNvPicPr preferRelativeResize="0"/>
          <p:nvPr/>
        </p:nvPicPr>
        <p:blipFill>
          <a:blip r:embed="rId4">
            <a:alphaModFix/>
          </a:blip>
          <a:stretch>
            <a:fillRect/>
          </a:stretch>
        </p:blipFill>
        <p:spPr>
          <a:xfrm>
            <a:off x="2888675" y="928500"/>
            <a:ext cx="3366649" cy="3366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mt="51000"/>
          </a:blip>
          <a:stretch>
            <a:fillRect/>
          </a:stretch>
        </p:blipFill>
        <p:spPr>
          <a:xfrm>
            <a:off x="0" y="-40125"/>
            <a:ext cx="9300925" cy="5143499"/>
          </a:xfrm>
          <a:prstGeom prst="rect">
            <a:avLst/>
          </a:prstGeom>
          <a:noFill/>
          <a:ln>
            <a:noFill/>
          </a:ln>
        </p:spPr>
      </p:pic>
      <p:pic>
        <p:nvPicPr>
          <p:cNvPr id="64" name="Google Shape;64;p14"/>
          <p:cNvPicPr preferRelativeResize="0"/>
          <p:nvPr/>
        </p:nvPicPr>
        <p:blipFill rotWithShape="1">
          <a:blip r:embed="rId4">
            <a:alphaModFix/>
          </a:blip>
          <a:srcRect b="39262" l="25012" r="56239" t="40343"/>
          <a:stretch/>
        </p:blipFill>
        <p:spPr>
          <a:xfrm>
            <a:off x="562023" y="637350"/>
            <a:ext cx="400875" cy="436024"/>
          </a:xfrm>
          <a:prstGeom prst="rect">
            <a:avLst/>
          </a:prstGeom>
          <a:noFill/>
          <a:ln>
            <a:noFill/>
          </a:ln>
        </p:spPr>
      </p:pic>
      <p:sp>
        <p:nvSpPr>
          <p:cNvPr id="65" name="Google Shape;65;p14"/>
          <p:cNvSpPr txBox="1"/>
          <p:nvPr/>
        </p:nvSpPr>
        <p:spPr>
          <a:xfrm>
            <a:off x="992850" y="520925"/>
            <a:ext cx="4510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purchase with purpose</a:t>
            </a:r>
            <a:endParaRPr sz="3000">
              <a:latin typeface="Trebuchet MS"/>
              <a:ea typeface="Trebuchet MS"/>
              <a:cs typeface="Trebuchet MS"/>
              <a:sym typeface="Trebuchet MS"/>
            </a:endParaRPr>
          </a:p>
        </p:txBody>
      </p:sp>
      <p:pic>
        <p:nvPicPr>
          <p:cNvPr id="66" name="Google Shape;66;p14"/>
          <p:cNvPicPr preferRelativeResize="0"/>
          <p:nvPr/>
        </p:nvPicPr>
        <p:blipFill>
          <a:blip r:embed="rId5">
            <a:alphaModFix/>
          </a:blip>
          <a:stretch>
            <a:fillRect/>
          </a:stretch>
        </p:blipFill>
        <p:spPr>
          <a:xfrm>
            <a:off x="7424750" y="3516000"/>
            <a:ext cx="2103649" cy="2103649"/>
          </a:xfrm>
          <a:prstGeom prst="rect">
            <a:avLst/>
          </a:prstGeom>
          <a:noFill/>
          <a:ln>
            <a:noFill/>
          </a:ln>
        </p:spPr>
      </p:pic>
      <p:sp>
        <p:nvSpPr>
          <p:cNvPr id="67" name="Google Shape;67;p14"/>
          <p:cNvSpPr txBox="1"/>
          <p:nvPr/>
        </p:nvSpPr>
        <p:spPr>
          <a:xfrm>
            <a:off x="562025" y="3059100"/>
            <a:ext cx="83511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700">
                <a:solidFill>
                  <a:schemeClr val="dk1"/>
                </a:solidFill>
                <a:latin typeface="Trebuchet MS"/>
                <a:ea typeface="Trebuchet MS"/>
                <a:cs typeface="Trebuchet MS"/>
                <a:sym typeface="Trebuchet MS"/>
              </a:rPr>
              <a:t>We provide wholesale medical supply, distribution, and inject technology </a:t>
            </a:r>
            <a:endParaRPr sz="17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rPr lang="en" sz="1700">
                <a:solidFill>
                  <a:schemeClr val="dk1"/>
                </a:solidFill>
                <a:latin typeface="Trebuchet MS"/>
                <a:ea typeface="Trebuchet MS"/>
                <a:cs typeface="Trebuchet MS"/>
                <a:sym typeface="Trebuchet MS"/>
              </a:rPr>
              <a:t>to simplify the medical supply chain. We are dedicated to upgrading your existing healthcare procurement experience. </a:t>
            </a:r>
            <a:endParaRPr sz="17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t/>
            </a:r>
            <a:endParaRPr sz="17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t/>
            </a:r>
            <a:endParaRPr sz="17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t/>
            </a:r>
            <a:endParaRPr sz="17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t/>
            </a:r>
            <a:endParaRPr sz="1700">
              <a:solidFill>
                <a:schemeClr val="dk1"/>
              </a:solidFill>
              <a:latin typeface="Trebuchet MS"/>
              <a:ea typeface="Trebuchet MS"/>
              <a:cs typeface="Trebuchet MS"/>
              <a:sym typeface="Trebuchet MS"/>
            </a:endParaRPr>
          </a:p>
        </p:txBody>
      </p:sp>
      <p:sp>
        <p:nvSpPr>
          <p:cNvPr id="68" name="Google Shape;68;p14"/>
          <p:cNvSpPr txBox="1"/>
          <p:nvPr/>
        </p:nvSpPr>
        <p:spPr>
          <a:xfrm>
            <a:off x="562013" y="1435188"/>
            <a:ext cx="8351100" cy="1623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700">
                <a:solidFill>
                  <a:schemeClr val="dk1"/>
                </a:solidFill>
                <a:latin typeface="Trebuchet MS"/>
                <a:ea typeface="Trebuchet MS"/>
                <a:cs typeface="Trebuchet MS"/>
                <a:sym typeface="Trebuchet MS"/>
              </a:rPr>
              <a:t>bttn. exists to democratize pricing for essential businesses on the world's most vital supplies. Every healthcare provider deserves fair pricing on essential supplies. These critical service providers should not be forced to pay retail due to their size or spend.</a:t>
            </a:r>
            <a:endParaRPr sz="1600">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5250" y="0"/>
            <a:ext cx="9143999" cy="5143499"/>
          </a:xfrm>
          <a:prstGeom prst="rect">
            <a:avLst/>
          </a:prstGeom>
          <a:noFill/>
          <a:ln>
            <a:noFill/>
          </a:ln>
        </p:spPr>
      </p:pic>
      <p:sp>
        <p:nvSpPr>
          <p:cNvPr id="74" name="Google Shape;74;p15"/>
          <p:cNvSpPr txBox="1"/>
          <p:nvPr/>
        </p:nvSpPr>
        <p:spPr>
          <a:xfrm>
            <a:off x="1023150" y="2960900"/>
            <a:ext cx="2820300" cy="15699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chemeClr val="dk1"/>
                </a:solidFill>
                <a:latin typeface="Trebuchet MS"/>
                <a:ea typeface="Trebuchet MS"/>
                <a:cs typeface="Trebuchet MS"/>
                <a:sym typeface="Trebuchet MS"/>
              </a:rPr>
              <a:t>No exclusive contracts </a:t>
            </a:r>
            <a:endParaRPr b="1" sz="18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rPr b="1" lang="en" sz="1800">
                <a:solidFill>
                  <a:schemeClr val="dk1"/>
                </a:solidFill>
                <a:latin typeface="Trebuchet MS"/>
                <a:ea typeface="Trebuchet MS"/>
                <a:cs typeface="Trebuchet MS"/>
                <a:sym typeface="Trebuchet MS"/>
              </a:rPr>
              <a:t>No spending minimums</a:t>
            </a:r>
            <a:endParaRPr b="1" sz="18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rPr b="1" lang="en" sz="1800">
                <a:solidFill>
                  <a:schemeClr val="dk1"/>
                </a:solidFill>
                <a:latin typeface="Trebuchet MS"/>
                <a:ea typeface="Trebuchet MS"/>
                <a:cs typeface="Trebuchet MS"/>
                <a:sym typeface="Trebuchet MS"/>
              </a:rPr>
              <a:t>Online Procurement</a:t>
            </a:r>
            <a:endParaRPr b="1" sz="1800">
              <a:solidFill>
                <a:schemeClr val="dk1"/>
              </a:solidFill>
              <a:latin typeface="Trebuchet MS"/>
              <a:ea typeface="Trebuchet MS"/>
              <a:cs typeface="Trebuchet MS"/>
              <a:sym typeface="Trebuchet MS"/>
            </a:endParaRPr>
          </a:p>
        </p:txBody>
      </p:sp>
      <p:sp>
        <p:nvSpPr>
          <p:cNvPr id="75" name="Google Shape;75;p15"/>
          <p:cNvSpPr txBox="1"/>
          <p:nvPr/>
        </p:nvSpPr>
        <p:spPr>
          <a:xfrm>
            <a:off x="1005125" y="532113"/>
            <a:ext cx="453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transformation</a:t>
            </a:r>
            <a:r>
              <a:rPr lang="en" sz="3000">
                <a:latin typeface="Trebuchet MS"/>
                <a:ea typeface="Trebuchet MS"/>
                <a:cs typeface="Trebuchet MS"/>
                <a:sym typeface="Trebuchet MS"/>
              </a:rPr>
              <a:t> </a:t>
            </a:r>
            <a:endParaRPr sz="3000">
              <a:latin typeface="Trebuchet MS"/>
              <a:ea typeface="Trebuchet MS"/>
              <a:cs typeface="Trebuchet MS"/>
              <a:sym typeface="Trebuchet MS"/>
            </a:endParaRPr>
          </a:p>
        </p:txBody>
      </p:sp>
      <p:pic>
        <p:nvPicPr>
          <p:cNvPr id="76" name="Google Shape;76;p15"/>
          <p:cNvPicPr preferRelativeResize="0"/>
          <p:nvPr/>
        </p:nvPicPr>
        <p:blipFill rotWithShape="1">
          <a:blip r:embed="rId4">
            <a:alphaModFix/>
          </a:blip>
          <a:srcRect b="39262" l="25012" r="56239" t="40343"/>
          <a:stretch/>
        </p:blipFill>
        <p:spPr>
          <a:xfrm>
            <a:off x="562023" y="637350"/>
            <a:ext cx="400875" cy="436024"/>
          </a:xfrm>
          <a:prstGeom prst="rect">
            <a:avLst/>
          </a:prstGeom>
          <a:noFill/>
          <a:ln>
            <a:noFill/>
          </a:ln>
        </p:spPr>
      </p:pic>
      <p:sp>
        <p:nvSpPr>
          <p:cNvPr id="77" name="Google Shape;77;p15"/>
          <p:cNvSpPr txBox="1"/>
          <p:nvPr/>
        </p:nvSpPr>
        <p:spPr>
          <a:xfrm>
            <a:off x="303513" y="1265688"/>
            <a:ext cx="8189400" cy="492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Clr>
                <a:schemeClr val="dk1"/>
              </a:buClr>
              <a:buSzPts val="1100"/>
              <a:buFont typeface="Arial"/>
              <a:buNone/>
            </a:pPr>
            <a:r>
              <a:rPr b="1" lang="en" sz="2000">
                <a:solidFill>
                  <a:schemeClr val="dk1"/>
                </a:solidFill>
                <a:latin typeface="Trebuchet MS"/>
                <a:ea typeface="Trebuchet MS"/>
                <a:cs typeface="Trebuchet MS"/>
                <a:sym typeface="Trebuchet MS"/>
              </a:rPr>
              <a:t>We do medical supply, better.</a:t>
            </a:r>
            <a:endParaRPr>
              <a:latin typeface="Trebuchet MS"/>
              <a:ea typeface="Trebuchet MS"/>
              <a:cs typeface="Trebuchet MS"/>
              <a:sym typeface="Trebuchet MS"/>
            </a:endParaRPr>
          </a:p>
        </p:txBody>
      </p:sp>
      <p:sp>
        <p:nvSpPr>
          <p:cNvPr id="78" name="Google Shape;78;p15"/>
          <p:cNvSpPr txBox="1"/>
          <p:nvPr/>
        </p:nvSpPr>
        <p:spPr>
          <a:xfrm>
            <a:off x="5055425" y="2607875"/>
            <a:ext cx="3933900" cy="3849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t/>
            </a:r>
            <a:endParaRPr b="1" sz="1300"/>
          </a:p>
        </p:txBody>
      </p:sp>
      <p:pic>
        <p:nvPicPr>
          <p:cNvPr id="79" name="Google Shape;79;p15"/>
          <p:cNvPicPr preferRelativeResize="0"/>
          <p:nvPr/>
        </p:nvPicPr>
        <p:blipFill rotWithShape="1">
          <a:blip r:embed="rId4">
            <a:alphaModFix/>
          </a:blip>
          <a:srcRect b="39262" l="25012" r="56239" t="40343"/>
          <a:stretch/>
        </p:blipFill>
        <p:spPr>
          <a:xfrm>
            <a:off x="4072049" y="1997751"/>
            <a:ext cx="652350" cy="709549"/>
          </a:xfrm>
          <a:prstGeom prst="rect">
            <a:avLst/>
          </a:prstGeom>
          <a:noFill/>
          <a:ln>
            <a:noFill/>
          </a:ln>
        </p:spPr>
      </p:pic>
      <p:sp>
        <p:nvSpPr>
          <p:cNvPr id="80" name="Google Shape;80;p15"/>
          <p:cNvSpPr txBox="1"/>
          <p:nvPr/>
        </p:nvSpPr>
        <p:spPr>
          <a:xfrm>
            <a:off x="5055425" y="2984000"/>
            <a:ext cx="5801100" cy="1523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chemeClr val="dk1"/>
                </a:solidFill>
                <a:latin typeface="Trebuchet MS"/>
                <a:ea typeface="Trebuchet MS"/>
                <a:cs typeface="Trebuchet MS"/>
                <a:sym typeface="Trebuchet MS"/>
              </a:rPr>
              <a:t>No membership fees</a:t>
            </a:r>
            <a:endParaRPr b="1" sz="18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rPr b="1" lang="en" sz="1700">
                <a:solidFill>
                  <a:schemeClr val="dk1"/>
                </a:solidFill>
                <a:latin typeface="Trebuchet MS"/>
                <a:ea typeface="Trebuchet MS"/>
                <a:cs typeface="Trebuchet MS"/>
                <a:sym typeface="Trebuchet MS"/>
              </a:rPr>
              <a:t>No organizational size requirements</a:t>
            </a:r>
            <a:endParaRPr b="1" sz="17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rPr b="1" lang="en" sz="1700">
                <a:solidFill>
                  <a:schemeClr val="dk1"/>
                </a:solidFill>
                <a:latin typeface="Trebuchet MS"/>
                <a:ea typeface="Trebuchet MS"/>
                <a:cs typeface="Trebuchet MS"/>
                <a:sym typeface="Trebuchet MS"/>
              </a:rPr>
              <a:t>Big Data Pricing Insights</a:t>
            </a:r>
            <a:endParaRPr b="1" sz="17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6"/>
          <p:cNvPicPr preferRelativeResize="0"/>
          <p:nvPr/>
        </p:nvPicPr>
        <p:blipFill>
          <a:blip r:embed="rId3">
            <a:alphaModFix amt="54000"/>
          </a:blip>
          <a:stretch>
            <a:fillRect/>
          </a:stretch>
        </p:blipFill>
        <p:spPr>
          <a:xfrm>
            <a:off x="-5250" y="0"/>
            <a:ext cx="9143999" cy="5143499"/>
          </a:xfrm>
          <a:prstGeom prst="rect">
            <a:avLst/>
          </a:prstGeom>
          <a:noFill/>
          <a:ln>
            <a:noFill/>
          </a:ln>
        </p:spPr>
      </p:pic>
      <p:pic>
        <p:nvPicPr>
          <p:cNvPr id="86" name="Google Shape;86;p16"/>
          <p:cNvPicPr preferRelativeResize="0"/>
          <p:nvPr/>
        </p:nvPicPr>
        <p:blipFill>
          <a:blip r:embed="rId4">
            <a:alphaModFix/>
          </a:blip>
          <a:stretch>
            <a:fillRect/>
          </a:stretch>
        </p:blipFill>
        <p:spPr>
          <a:xfrm>
            <a:off x="7569525" y="3660775"/>
            <a:ext cx="1958876" cy="1958876"/>
          </a:xfrm>
          <a:prstGeom prst="rect">
            <a:avLst/>
          </a:prstGeom>
          <a:noFill/>
          <a:ln>
            <a:noFill/>
          </a:ln>
        </p:spPr>
      </p:pic>
      <p:pic>
        <p:nvPicPr>
          <p:cNvPr id="87" name="Google Shape;87;p16"/>
          <p:cNvPicPr preferRelativeResize="0"/>
          <p:nvPr/>
        </p:nvPicPr>
        <p:blipFill rotWithShape="1">
          <a:blip r:embed="rId5">
            <a:alphaModFix/>
          </a:blip>
          <a:srcRect b="39262" l="25012" r="56239" t="40343"/>
          <a:stretch/>
        </p:blipFill>
        <p:spPr>
          <a:xfrm>
            <a:off x="562023" y="637350"/>
            <a:ext cx="400875" cy="436024"/>
          </a:xfrm>
          <a:prstGeom prst="rect">
            <a:avLst/>
          </a:prstGeom>
          <a:noFill/>
          <a:ln>
            <a:noFill/>
          </a:ln>
        </p:spPr>
      </p:pic>
      <p:sp>
        <p:nvSpPr>
          <p:cNvPr id="88" name="Google Shape;88;p16"/>
          <p:cNvSpPr txBox="1"/>
          <p:nvPr/>
        </p:nvSpPr>
        <p:spPr>
          <a:xfrm>
            <a:off x="992850" y="520925"/>
            <a:ext cx="453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bttn solutions</a:t>
            </a:r>
            <a:endParaRPr sz="3000">
              <a:latin typeface="Trebuchet MS"/>
              <a:ea typeface="Trebuchet MS"/>
              <a:cs typeface="Trebuchet MS"/>
              <a:sym typeface="Trebuchet MS"/>
            </a:endParaRPr>
          </a:p>
        </p:txBody>
      </p:sp>
      <p:sp>
        <p:nvSpPr>
          <p:cNvPr id="89" name="Google Shape;89;p16"/>
          <p:cNvSpPr txBox="1"/>
          <p:nvPr/>
        </p:nvSpPr>
        <p:spPr>
          <a:xfrm>
            <a:off x="4801400" y="1212488"/>
            <a:ext cx="4539900" cy="18471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a:solidFill>
                  <a:schemeClr val="dk1"/>
                </a:solidFill>
                <a:latin typeface="Trebuchet MS"/>
                <a:ea typeface="Trebuchet MS"/>
                <a:cs typeface="Trebuchet MS"/>
                <a:sym typeface="Trebuchet MS"/>
              </a:rPr>
              <a:t>2. The Individual Practice- (Retail Buyers)</a:t>
            </a:r>
            <a:endParaRPr b="1">
              <a:solidFill>
                <a:schemeClr val="dk1"/>
              </a:solidFill>
              <a:latin typeface="Trebuchet MS"/>
              <a:ea typeface="Trebuchet MS"/>
              <a:cs typeface="Trebuchet MS"/>
              <a:sym typeface="Trebuchet MS"/>
            </a:endParaRPr>
          </a:p>
          <a:p>
            <a:pPr indent="-304800" lvl="0" marL="4572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No organizational size requirements</a:t>
            </a:r>
            <a:endParaRPr sz="1200">
              <a:solidFill>
                <a:schemeClr val="dk1"/>
              </a:solidFill>
              <a:latin typeface="Trebuchet MS"/>
              <a:ea typeface="Trebuchet MS"/>
              <a:cs typeface="Trebuchet MS"/>
              <a:sym typeface="Trebuchet MS"/>
            </a:endParaRPr>
          </a:p>
          <a:p>
            <a:pPr indent="-304800" lvl="0" marL="4572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Easy to use online procurement platform</a:t>
            </a:r>
            <a:endParaRPr sz="1200">
              <a:solidFill>
                <a:schemeClr val="dk1"/>
              </a:solidFill>
              <a:latin typeface="Trebuchet MS"/>
              <a:ea typeface="Trebuchet MS"/>
              <a:cs typeface="Trebuchet MS"/>
              <a:sym typeface="Trebuchet MS"/>
            </a:endParaRPr>
          </a:p>
          <a:p>
            <a:pPr indent="-304800" lvl="0" marL="4572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Lower cost, better goods, easier access</a:t>
            </a:r>
            <a:endParaRPr sz="12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t/>
            </a:r>
            <a:endParaRPr b="1" sz="800">
              <a:latin typeface="Trebuchet MS"/>
              <a:ea typeface="Trebuchet MS"/>
              <a:cs typeface="Trebuchet MS"/>
              <a:sym typeface="Trebuchet MS"/>
            </a:endParaRPr>
          </a:p>
        </p:txBody>
      </p:sp>
      <p:sp>
        <p:nvSpPr>
          <p:cNvPr id="90" name="Google Shape;90;p16"/>
          <p:cNvSpPr txBox="1"/>
          <p:nvPr/>
        </p:nvSpPr>
        <p:spPr>
          <a:xfrm>
            <a:off x="515300" y="1227925"/>
            <a:ext cx="4572000" cy="18162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Clr>
                <a:schemeClr val="dk1"/>
              </a:buClr>
              <a:buSzPts val="1400"/>
              <a:buFont typeface="Trebuchet MS"/>
              <a:buAutoNum type="arabicPeriod"/>
            </a:pPr>
            <a:r>
              <a:rPr b="1" lang="en">
                <a:solidFill>
                  <a:schemeClr val="dk1"/>
                </a:solidFill>
                <a:latin typeface="Trebuchet MS"/>
                <a:ea typeface="Trebuchet MS"/>
                <a:cs typeface="Trebuchet MS"/>
                <a:sym typeface="Trebuchet MS"/>
              </a:rPr>
              <a:t>The Large Organization (GPO Buyers)</a:t>
            </a:r>
            <a:endParaRPr b="1">
              <a:solidFill>
                <a:schemeClr val="dk1"/>
              </a:solidFill>
              <a:latin typeface="Trebuchet MS"/>
              <a:ea typeface="Trebuchet MS"/>
              <a:cs typeface="Trebuchet MS"/>
              <a:sym typeface="Trebuchet MS"/>
            </a:endParaRPr>
          </a:p>
          <a:p>
            <a:pPr indent="-304800" lvl="1" marL="9144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No Exclusive Contracts</a:t>
            </a:r>
            <a:endParaRPr sz="1200">
              <a:solidFill>
                <a:schemeClr val="dk1"/>
              </a:solidFill>
              <a:latin typeface="Trebuchet MS"/>
              <a:ea typeface="Trebuchet MS"/>
              <a:cs typeface="Trebuchet MS"/>
              <a:sym typeface="Trebuchet MS"/>
            </a:endParaRPr>
          </a:p>
          <a:p>
            <a:pPr indent="-304800" lvl="1" marL="9144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Price transparency via big data insights</a:t>
            </a:r>
            <a:endParaRPr sz="1200">
              <a:solidFill>
                <a:schemeClr val="dk1"/>
              </a:solidFill>
              <a:latin typeface="Trebuchet MS"/>
              <a:ea typeface="Trebuchet MS"/>
              <a:cs typeface="Trebuchet MS"/>
              <a:sym typeface="Trebuchet MS"/>
            </a:endParaRPr>
          </a:p>
          <a:p>
            <a:pPr indent="-304800" lvl="1" marL="9144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Nationwide logistics</a:t>
            </a:r>
            <a:endParaRPr sz="12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t/>
            </a:r>
            <a:endParaRPr b="1" sz="600">
              <a:latin typeface="Trebuchet MS"/>
              <a:ea typeface="Trebuchet MS"/>
              <a:cs typeface="Trebuchet MS"/>
              <a:sym typeface="Trebuchet MS"/>
            </a:endParaRPr>
          </a:p>
        </p:txBody>
      </p:sp>
      <p:sp>
        <p:nvSpPr>
          <p:cNvPr id="91" name="Google Shape;91;p16"/>
          <p:cNvSpPr txBox="1"/>
          <p:nvPr/>
        </p:nvSpPr>
        <p:spPr>
          <a:xfrm>
            <a:off x="2175300" y="3104675"/>
            <a:ext cx="4782900" cy="2339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a:solidFill>
                  <a:schemeClr val="dk1"/>
                </a:solidFill>
                <a:latin typeface="Trebuchet MS"/>
                <a:ea typeface="Trebuchet MS"/>
                <a:cs typeface="Trebuchet MS"/>
                <a:sym typeface="Trebuchet MS"/>
              </a:rPr>
              <a:t>3. Public sector buyer- (First-time Buyers)</a:t>
            </a:r>
            <a:endParaRPr b="1">
              <a:solidFill>
                <a:schemeClr val="dk1"/>
              </a:solidFill>
              <a:latin typeface="Trebuchet MS"/>
              <a:ea typeface="Trebuchet MS"/>
              <a:cs typeface="Trebuchet MS"/>
              <a:sym typeface="Trebuchet MS"/>
            </a:endParaRPr>
          </a:p>
          <a:p>
            <a:pPr indent="-304800" lvl="1" marL="9144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RFP bid fulfillment/ bid advisory</a:t>
            </a:r>
            <a:endParaRPr sz="1200">
              <a:solidFill>
                <a:schemeClr val="dk1"/>
              </a:solidFill>
              <a:latin typeface="Trebuchet MS"/>
              <a:ea typeface="Trebuchet MS"/>
              <a:cs typeface="Trebuchet MS"/>
              <a:sym typeface="Trebuchet MS"/>
            </a:endParaRPr>
          </a:p>
          <a:p>
            <a:pPr indent="-304800" lvl="1" marL="9144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Work with their unique procurement requirements</a:t>
            </a:r>
            <a:endParaRPr sz="1200">
              <a:solidFill>
                <a:schemeClr val="dk1"/>
              </a:solidFill>
              <a:latin typeface="Trebuchet MS"/>
              <a:ea typeface="Trebuchet MS"/>
              <a:cs typeface="Trebuchet MS"/>
              <a:sym typeface="Trebuchet MS"/>
            </a:endParaRPr>
          </a:p>
          <a:p>
            <a:pPr indent="-304800" lvl="1" marL="914400" rtl="0" algn="l">
              <a:lnSpc>
                <a:spcPct val="200000"/>
              </a:lnSpc>
              <a:spcBef>
                <a:spcPts val="0"/>
              </a:spcBef>
              <a:spcAft>
                <a:spcPts val="0"/>
              </a:spcAft>
              <a:buClr>
                <a:schemeClr val="dk1"/>
              </a:buClr>
              <a:buSzPts val="1200"/>
              <a:buFont typeface="Trebuchet MS"/>
              <a:buAutoNum type="alphaLcPeriod"/>
            </a:pPr>
            <a:r>
              <a:rPr lang="en" sz="1200">
                <a:solidFill>
                  <a:schemeClr val="dk1"/>
                </a:solidFill>
                <a:latin typeface="Trebuchet MS"/>
                <a:ea typeface="Trebuchet MS"/>
                <a:cs typeface="Trebuchet MS"/>
                <a:sym typeface="Trebuchet MS"/>
              </a:rPr>
              <a:t>Access to diverse manufacturer network</a:t>
            </a:r>
            <a:endParaRPr sz="12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t/>
            </a:r>
            <a:endParaRPr sz="12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t/>
            </a:r>
            <a:endParaRPr b="1" sz="16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7"/>
          <p:cNvPicPr preferRelativeResize="0"/>
          <p:nvPr/>
        </p:nvPicPr>
        <p:blipFill>
          <a:blip r:embed="rId3">
            <a:alphaModFix/>
          </a:blip>
          <a:stretch>
            <a:fillRect/>
          </a:stretch>
        </p:blipFill>
        <p:spPr>
          <a:xfrm>
            <a:off x="0" y="0"/>
            <a:ext cx="9300925" cy="5143499"/>
          </a:xfrm>
          <a:prstGeom prst="rect">
            <a:avLst/>
          </a:prstGeom>
          <a:noFill/>
          <a:ln>
            <a:noFill/>
          </a:ln>
        </p:spPr>
      </p:pic>
      <p:pic>
        <p:nvPicPr>
          <p:cNvPr id="97" name="Google Shape;97;p17"/>
          <p:cNvPicPr preferRelativeResize="0"/>
          <p:nvPr/>
        </p:nvPicPr>
        <p:blipFill>
          <a:blip r:embed="rId4">
            <a:alphaModFix/>
          </a:blip>
          <a:stretch>
            <a:fillRect/>
          </a:stretch>
        </p:blipFill>
        <p:spPr>
          <a:xfrm>
            <a:off x="7424750" y="3516000"/>
            <a:ext cx="2103649" cy="2103649"/>
          </a:xfrm>
          <a:prstGeom prst="rect">
            <a:avLst/>
          </a:prstGeom>
          <a:noFill/>
          <a:ln>
            <a:noFill/>
          </a:ln>
        </p:spPr>
      </p:pic>
      <p:pic>
        <p:nvPicPr>
          <p:cNvPr id="98" name="Google Shape;98;p17"/>
          <p:cNvPicPr preferRelativeResize="0"/>
          <p:nvPr/>
        </p:nvPicPr>
        <p:blipFill rotWithShape="1">
          <a:blip r:embed="rId5">
            <a:alphaModFix/>
          </a:blip>
          <a:srcRect b="39262" l="25012" r="56239" t="40343"/>
          <a:stretch/>
        </p:blipFill>
        <p:spPr>
          <a:xfrm>
            <a:off x="562023" y="637350"/>
            <a:ext cx="400875" cy="436024"/>
          </a:xfrm>
          <a:prstGeom prst="rect">
            <a:avLst/>
          </a:prstGeom>
          <a:noFill/>
          <a:ln>
            <a:noFill/>
          </a:ln>
        </p:spPr>
      </p:pic>
      <p:sp>
        <p:nvSpPr>
          <p:cNvPr id="99" name="Google Shape;99;p17"/>
          <p:cNvSpPr txBox="1"/>
          <p:nvPr/>
        </p:nvSpPr>
        <p:spPr>
          <a:xfrm>
            <a:off x="992850" y="520925"/>
            <a:ext cx="453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simplicity</a:t>
            </a:r>
            <a:endParaRPr sz="3000">
              <a:latin typeface="Trebuchet MS"/>
              <a:ea typeface="Trebuchet MS"/>
              <a:cs typeface="Trebuchet MS"/>
              <a:sym typeface="Trebuchet MS"/>
            </a:endParaRPr>
          </a:p>
        </p:txBody>
      </p:sp>
      <p:sp>
        <p:nvSpPr>
          <p:cNvPr id="100" name="Google Shape;100;p17"/>
          <p:cNvSpPr txBox="1"/>
          <p:nvPr/>
        </p:nvSpPr>
        <p:spPr>
          <a:xfrm>
            <a:off x="643600" y="1296050"/>
            <a:ext cx="8305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1" name="Google Shape;101;p17"/>
          <p:cNvSpPr txBox="1"/>
          <p:nvPr/>
        </p:nvSpPr>
        <p:spPr>
          <a:xfrm>
            <a:off x="485825" y="1289625"/>
            <a:ext cx="7876200" cy="762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500">
                <a:latin typeface="Trebuchet MS"/>
                <a:ea typeface="Trebuchet MS"/>
                <a:cs typeface="Trebuchet MS"/>
                <a:sym typeface="Trebuchet MS"/>
              </a:rPr>
              <a:t>Quick, simple, wholesale -- </a:t>
            </a:r>
            <a:r>
              <a:rPr b="1" lang="en" sz="1500">
                <a:solidFill>
                  <a:schemeClr val="dk1"/>
                </a:solidFill>
                <a:latin typeface="Trebuchet MS"/>
                <a:ea typeface="Trebuchet MS"/>
                <a:cs typeface="Trebuchet MS"/>
                <a:sym typeface="Trebuchet MS"/>
              </a:rPr>
              <a:t>Purchase directly from our online procurement platform.</a:t>
            </a:r>
            <a:endParaRPr b="1" sz="1500">
              <a:solidFill>
                <a:schemeClr val="dk1"/>
              </a:solidFill>
              <a:latin typeface="Trebuchet MS"/>
              <a:ea typeface="Trebuchet MS"/>
              <a:cs typeface="Trebuchet MS"/>
              <a:sym typeface="Trebuchet MS"/>
            </a:endParaRPr>
          </a:p>
          <a:p>
            <a:pPr indent="0" lvl="0" marL="0" rtl="0" algn="l">
              <a:lnSpc>
                <a:spcPct val="150000"/>
              </a:lnSpc>
              <a:spcBef>
                <a:spcPts val="0"/>
              </a:spcBef>
              <a:spcAft>
                <a:spcPts val="0"/>
              </a:spcAft>
              <a:buNone/>
            </a:pPr>
            <a:r>
              <a:rPr b="1" lang="en" sz="1500">
                <a:solidFill>
                  <a:schemeClr val="dk1"/>
                </a:solidFill>
                <a:latin typeface="Trebuchet MS"/>
                <a:ea typeface="Trebuchet MS"/>
                <a:cs typeface="Trebuchet MS"/>
                <a:sym typeface="Trebuchet MS"/>
              </a:rPr>
              <a:t>Streamline group purchasing with discount codes. </a:t>
            </a:r>
            <a:endParaRPr b="1" sz="1500">
              <a:solidFill>
                <a:schemeClr val="dk1"/>
              </a:solidFill>
              <a:latin typeface="Trebuchet MS"/>
              <a:ea typeface="Trebuchet MS"/>
              <a:cs typeface="Trebuchet MS"/>
              <a:sym typeface="Trebuchet MS"/>
            </a:endParaRPr>
          </a:p>
        </p:txBody>
      </p:sp>
      <p:sp>
        <p:nvSpPr>
          <p:cNvPr id="102" name="Google Shape;102;p17"/>
          <p:cNvSpPr txBox="1"/>
          <p:nvPr/>
        </p:nvSpPr>
        <p:spPr>
          <a:xfrm>
            <a:off x="485825" y="2253888"/>
            <a:ext cx="8463600" cy="12621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0"/>
              </a:spcBef>
              <a:spcAft>
                <a:spcPts val="0"/>
              </a:spcAft>
              <a:buClr>
                <a:schemeClr val="dk1"/>
              </a:buClr>
              <a:buSzPts val="1400"/>
              <a:buFont typeface="Trebuchet MS"/>
              <a:buChar char="-"/>
            </a:pPr>
            <a:r>
              <a:rPr b="1" lang="en">
                <a:solidFill>
                  <a:schemeClr val="dk1"/>
                </a:solidFill>
                <a:latin typeface="Trebuchet MS"/>
                <a:ea typeface="Trebuchet MS"/>
                <a:cs typeface="Trebuchet MS"/>
                <a:sym typeface="Trebuchet MS"/>
              </a:rPr>
              <a:t>Verified Vendors</a:t>
            </a:r>
            <a:endParaRPr b="1">
              <a:solidFill>
                <a:schemeClr val="dk1"/>
              </a:solidFill>
              <a:latin typeface="Trebuchet MS"/>
              <a:ea typeface="Trebuchet MS"/>
              <a:cs typeface="Trebuchet MS"/>
              <a:sym typeface="Trebuchet MS"/>
            </a:endParaRPr>
          </a:p>
          <a:p>
            <a:pPr indent="-317500" lvl="0" marL="457200" rtl="0" algn="l">
              <a:lnSpc>
                <a:spcPct val="200000"/>
              </a:lnSpc>
              <a:spcBef>
                <a:spcPts val="0"/>
              </a:spcBef>
              <a:spcAft>
                <a:spcPts val="0"/>
              </a:spcAft>
              <a:buClr>
                <a:schemeClr val="dk1"/>
              </a:buClr>
              <a:buSzPts val="1400"/>
              <a:buFont typeface="Trebuchet MS"/>
              <a:buChar char="-"/>
            </a:pPr>
            <a:r>
              <a:rPr b="1" lang="en">
                <a:solidFill>
                  <a:schemeClr val="dk1"/>
                </a:solidFill>
                <a:latin typeface="Trebuchet MS"/>
                <a:ea typeface="Trebuchet MS"/>
                <a:cs typeface="Trebuchet MS"/>
                <a:sym typeface="Trebuchet MS"/>
              </a:rPr>
              <a:t>Quality Control - all products landed</a:t>
            </a:r>
            <a:endParaRPr b="1">
              <a:solidFill>
                <a:schemeClr val="dk1"/>
              </a:solidFill>
              <a:latin typeface="Trebuchet MS"/>
              <a:ea typeface="Trebuchet MS"/>
              <a:cs typeface="Trebuchet MS"/>
              <a:sym typeface="Trebuchet MS"/>
            </a:endParaRPr>
          </a:p>
          <a:p>
            <a:pPr indent="-317500" lvl="0" marL="457200" rtl="0" algn="l">
              <a:lnSpc>
                <a:spcPct val="200000"/>
              </a:lnSpc>
              <a:spcBef>
                <a:spcPts val="0"/>
              </a:spcBef>
              <a:spcAft>
                <a:spcPts val="0"/>
              </a:spcAft>
              <a:buClr>
                <a:schemeClr val="dk1"/>
              </a:buClr>
              <a:buSzPts val="1400"/>
              <a:buFont typeface="Trebuchet MS"/>
              <a:buChar char="-"/>
            </a:pPr>
            <a:r>
              <a:rPr b="1" lang="en">
                <a:solidFill>
                  <a:schemeClr val="dk1"/>
                </a:solidFill>
                <a:latin typeface="Trebuchet MS"/>
                <a:ea typeface="Trebuchet MS"/>
                <a:cs typeface="Trebuchet MS"/>
                <a:sym typeface="Trebuchet MS"/>
              </a:rPr>
              <a:t>Certified, FDA-Approved, American-made </a:t>
            </a:r>
            <a:endParaRPr b="1">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a:blip r:embed="rId3">
            <a:alphaModFix/>
          </a:blip>
          <a:stretch>
            <a:fillRect/>
          </a:stretch>
        </p:blipFill>
        <p:spPr>
          <a:xfrm>
            <a:off x="-15450" y="0"/>
            <a:ext cx="9300925" cy="5143499"/>
          </a:xfrm>
          <a:prstGeom prst="rect">
            <a:avLst/>
          </a:prstGeom>
          <a:noFill/>
          <a:ln>
            <a:noFill/>
          </a:ln>
        </p:spPr>
      </p:pic>
      <p:pic>
        <p:nvPicPr>
          <p:cNvPr id="108" name="Google Shape;108;p18"/>
          <p:cNvPicPr preferRelativeResize="0"/>
          <p:nvPr/>
        </p:nvPicPr>
        <p:blipFill>
          <a:blip r:embed="rId4">
            <a:alphaModFix/>
          </a:blip>
          <a:stretch>
            <a:fillRect/>
          </a:stretch>
        </p:blipFill>
        <p:spPr>
          <a:xfrm>
            <a:off x="7424750" y="3516000"/>
            <a:ext cx="2103649" cy="2103649"/>
          </a:xfrm>
          <a:prstGeom prst="rect">
            <a:avLst/>
          </a:prstGeom>
          <a:noFill/>
          <a:ln>
            <a:noFill/>
          </a:ln>
        </p:spPr>
      </p:pic>
      <p:pic>
        <p:nvPicPr>
          <p:cNvPr id="109" name="Google Shape;109;p18"/>
          <p:cNvPicPr preferRelativeResize="0"/>
          <p:nvPr/>
        </p:nvPicPr>
        <p:blipFill rotWithShape="1">
          <a:blip r:embed="rId5">
            <a:alphaModFix/>
          </a:blip>
          <a:srcRect b="39262" l="25012" r="56239" t="40343"/>
          <a:stretch/>
        </p:blipFill>
        <p:spPr>
          <a:xfrm>
            <a:off x="562023" y="637350"/>
            <a:ext cx="400875" cy="436024"/>
          </a:xfrm>
          <a:prstGeom prst="rect">
            <a:avLst/>
          </a:prstGeom>
          <a:noFill/>
          <a:ln>
            <a:noFill/>
          </a:ln>
        </p:spPr>
      </p:pic>
      <p:sp>
        <p:nvSpPr>
          <p:cNvPr id="110" name="Google Shape;110;p18"/>
          <p:cNvSpPr txBox="1"/>
          <p:nvPr/>
        </p:nvSpPr>
        <p:spPr>
          <a:xfrm>
            <a:off x="992850" y="520925"/>
            <a:ext cx="4539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diversity</a:t>
            </a:r>
            <a:r>
              <a:rPr lang="en" sz="3000">
                <a:latin typeface="Trebuchet MS"/>
                <a:ea typeface="Trebuchet MS"/>
                <a:cs typeface="Trebuchet MS"/>
                <a:sym typeface="Trebuchet MS"/>
              </a:rPr>
              <a:t> </a:t>
            </a:r>
            <a:endParaRPr sz="3000">
              <a:latin typeface="Trebuchet MS"/>
              <a:ea typeface="Trebuchet MS"/>
              <a:cs typeface="Trebuchet MS"/>
              <a:sym typeface="Trebuchet MS"/>
            </a:endParaRPr>
          </a:p>
        </p:txBody>
      </p:sp>
      <p:sp>
        <p:nvSpPr>
          <p:cNvPr id="111" name="Google Shape;111;p18"/>
          <p:cNvSpPr txBox="1"/>
          <p:nvPr/>
        </p:nvSpPr>
        <p:spPr>
          <a:xfrm>
            <a:off x="562025" y="2491075"/>
            <a:ext cx="8425800" cy="1539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latin typeface="Trebuchet MS"/>
                <a:ea typeface="Trebuchet MS"/>
                <a:cs typeface="Trebuchet MS"/>
                <a:sym typeface="Trebuchet MS"/>
              </a:rPr>
              <a:t>The passing of </a:t>
            </a:r>
            <a:r>
              <a:rPr i="1" lang="en" sz="1600">
                <a:latin typeface="Trebuchet MS"/>
                <a:ea typeface="Trebuchet MS"/>
                <a:cs typeface="Trebuchet MS"/>
                <a:sym typeface="Trebuchet MS"/>
              </a:rPr>
              <a:t>California Assembly Bill 962 (AB 962)</a:t>
            </a:r>
            <a:r>
              <a:rPr lang="en" sz="1600">
                <a:latin typeface="Trebuchet MS"/>
                <a:ea typeface="Trebuchet MS"/>
                <a:cs typeface="Trebuchet MS"/>
                <a:sym typeface="Trebuchet MS"/>
              </a:rPr>
              <a:t>, and other spending requirement mandates across the country enables a diverse supply chain to enter into the world of healthcare purchasing. </a:t>
            </a:r>
            <a:r>
              <a:rPr lang="en" sz="1600">
                <a:solidFill>
                  <a:schemeClr val="dk1"/>
                </a:solidFill>
                <a:latin typeface="Trebuchet MS"/>
                <a:ea typeface="Trebuchet MS"/>
                <a:cs typeface="Trebuchet MS"/>
                <a:sym typeface="Trebuchet MS"/>
              </a:rPr>
              <a:t>bttn. promotes access for small, minority, disabled and veteran owned businesses to reach customers.</a:t>
            </a:r>
            <a:endParaRPr sz="1600">
              <a:latin typeface="Trebuchet MS"/>
              <a:ea typeface="Trebuchet MS"/>
              <a:cs typeface="Trebuchet MS"/>
              <a:sym typeface="Trebuchet MS"/>
            </a:endParaRPr>
          </a:p>
        </p:txBody>
      </p:sp>
      <p:sp>
        <p:nvSpPr>
          <p:cNvPr id="112" name="Google Shape;112;p18"/>
          <p:cNvSpPr txBox="1"/>
          <p:nvPr/>
        </p:nvSpPr>
        <p:spPr>
          <a:xfrm>
            <a:off x="485825" y="1289625"/>
            <a:ext cx="7876200" cy="9852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chemeClr val="dk1"/>
                </a:solidFill>
                <a:latin typeface="Trebuchet MS"/>
                <a:ea typeface="Trebuchet MS"/>
                <a:cs typeface="Trebuchet MS"/>
                <a:sym typeface="Trebuchet MS"/>
              </a:rPr>
              <a:t>We act as a regional purchasing hub. </a:t>
            </a:r>
            <a:endParaRPr b="1" sz="1800">
              <a:solidFill>
                <a:schemeClr val="dk1"/>
              </a:solidFill>
              <a:latin typeface="Trebuchet MS"/>
              <a:ea typeface="Trebuchet MS"/>
              <a:cs typeface="Trebuchet MS"/>
              <a:sym typeface="Trebuchet MS"/>
            </a:endParaRPr>
          </a:p>
          <a:p>
            <a:pPr indent="0" lvl="0" marL="0" rtl="0" algn="l">
              <a:lnSpc>
                <a:spcPct val="200000"/>
              </a:lnSpc>
              <a:spcBef>
                <a:spcPts val="0"/>
              </a:spcBef>
              <a:spcAft>
                <a:spcPts val="0"/>
              </a:spcAft>
              <a:buNone/>
            </a:pPr>
            <a:r>
              <a:rPr b="1" lang="en" sz="1600">
                <a:solidFill>
                  <a:schemeClr val="dk1"/>
                </a:solidFill>
                <a:latin typeface="Trebuchet MS"/>
                <a:ea typeface="Trebuchet MS"/>
                <a:cs typeface="Trebuchet MS"/>
                <a:sym typeface="Trebuchet MS"/>
              </a:rPr>
              <a:t>Our supplier network is in part made up of minority-owned businesses.</a:t>
            </a:r>
            <a:endParaRPr b="1" sz="1600">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9"/>
          <p:cNvPicPr preferRelativeResize="0"/>
          <p:nvPr/>
        </p:nvPicPr>
        <p:blipFill>
          <a:blip r:embed="rId3">
            <a:alphaModFix amt="57000"/>
          </a:blip>
          <a:stretch>
            <a:fillRect/>
          </a:stretch>
        </p:blipFill>
        <p:spPr>
          <a:xfrm>
            <a:off x="-15450" y="0"/>
            <a:ext cx="9300925" cy="5143499"/>
          </a:xfrm>
          <a:prstGeom prst="rect">
            <a:avLst/>
          </a:prstGeom>
          <a:noFill/>
          <a:ln>
            <a:noFill/>
          </a:ln>
        </p:spPr>
      </p:pic>
      <p:pic>
        <p:nvPicPr>
          <p:cNvPr id="118" name="Google Shape;118;p19"/>
          <p:cNvPicPr preferRelativeResize="0"/>
          <p:nvPr/>
        </p:nvPicPr>
        <p:blipFill>
          <a:blip r:embed="rId4">
            <a:alphaModFix/>
          </a:blip>
          <a:stretch>
            <a:fillRect/>
          </a:stretch>
        </p:blipFill>
        <p:spPr>
          <a:xfrm>
            <a:off x="7424750" y="3516000"/>
            <a:ext cx="2103649" cy="2103649"/>
          </a:xfrm>
          <a:prstGeom prst="rect">
            <a:avLst/>
          </a:prstGeom>
          <a:noFill/>
          <a:ln>
            <a:noFill/>
          </a:ln>
        </p:spPr>
      </p:pic>
      <p:pic>
        <p:nvPicPr>
          <p:cNvPr id="119" name="Google Shape;119;p19"/>
          <p:cNvPicPr preferRelativeResize="0"/>
          <p:nvPr/>
        </p:nvPicPr>
        <p:blipFill rotWithShape="1">
          <a:blip r:embed="rId5">
            <a:alphaModFix/>
          </a:blip>
          <a:srcRect b="39262" l="25012" r="56239" t="40343"/>
          <a:stretch/>
        </p:blipFill>
        <p:spPr>
          <a:xfrm>
            <a:off x="562023" y="637350"/>
            <a:ext cx="400875" cy="436024"/>
          </a:xfrm>
          <a:prstGeom prst="rect">
            <a:avLst/>
          </a:prstGeom>
          <a:noFill/>
          <a:ln>
            <a:noFill/>
          </a:ln>
        </p:spPr>
      </p:pic>
      <p:sp>
        <p:nvSpPr>
          <p:cNvPr id="120" name="Google Shape;120;p19"/>
          <p:cNvSpPr txBox="1"/>
          <p:nvPr/>
        </p:nvSpPr>
        <p:spPr>
          <a:xfrm>
            <a:off x="992850" y="520925"/>
            <a:ext cx="4923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WA State Group Discount </a:t>
            </a:r>
            <a:r>
              <a:rPr lang="en" sz="3000">
                <a:latin typeface="Trebuchet MS"/>
                <a:ea typeface="Trebuchet MS"/>
                <a:cs typeface="Trebuchet MS"/>
                <a:sym typeface="Trebuchet MS"/>
              </a:rPr>
              <a:t> </a:t>
            </a:r>
            <a:endParaRPr sz="3000">
              <a:latin typeface="Trebuchet MS"/>
              <a:ea typeface="Trebuchet MS"/>
              <a:cs typeface="Trebuchet MS"/>
              <a:sym typeface="Trebuchet MS"/>
            </a:endParaRPr>
          </a:p>
        </p:txBody>
      </p:sp>
      <p:sp>
        <p:nvSpPr>
          <p:cNvPr id="121" name="Google Shape;121;p19"/>
          <p:cNvSpPr txBox="1"/>
          <p:nvPr/>
        </p:nvSpPr>
        <p:spPr>
          <a:xfrm>
            <a:off x="562025" y="2317125"/>
            <a:ext cx="8425800" cy="1985700"/>
          </a:xfrm>
          <a:prstGeom prst="rect">
            <a:avLst/>
          </a:prstGeom>
          <a:noFill/>
          <a:ln>
            <a:noFill/>
          </a:ln>
        </p:spPr>
        <p:txBody>
          <a:bodyPr anchorCtr="0" anchor="t" bIns="91425" lIns="91425" spcFirstLastPara="1" rIns="91425" wrap="square" tIns="91425">
            <a:spAutoFit/>
          </a:bodyPr>
          <a:lstStyle/>
          <a:p>
            <a:pPr indent="-311150" lvl="0" marL="457200" rtl="0" algn="l">
              <a:lnSpc>
                <a:spcPct val="200000"/>
              </a:lnSpc>
              <a:spcBef>
                <a:spcPts val="0"/>
              </a:spcBef>
              <a:spcAft>
                <a:spcPts val="0"/>
              </a:spcAft>
              <a:buSzPts val="1300"/>
              <a:buFont typeface="Trebuchet MS"/>
              <a:buChar char="●"/>
            </a:pPr>
            <a:r>
              <a:rPr b="1" lang="en" sz="1300">
                <a:solidFill>
                  <a:schemeClr val="dk1"/>
                </a:solidFill>
                <a:latin typeface="Trebuchet MS"/>
                <a:ea typeface="Trebuchet MS"/>
                <a:cs typeface="Trebuchet MS"/>
                <a:sym typeface="Trebuchet MS"/>
              </a:rPr>
              <a:t>Simple</a:t>
            </a:r>
            <a:r>
              <a:rPr b="1" lang="en" sz="1300">
                <a:solidFill>
                  <a:schemeClr val="dk1"/>
                </a:solidFill>
                <a:latin typeface="Trebuchet MS"/>
                <a:ea typeface="Trebuchet MS"/>
                <a:cs typeface="Trebuchet MS"/>
                <a:sym typeface="Trebuchet MS"/>
              </a:rPr>
              <a:t> process</a:t>
            </a:r>
            <a:endParaRPr b="1" sz="1300">
              <a:solidFill>
                <a:schemeClr val="dk1"/>
              </a:solidFill>
              <a:latin typeface="Trebuchet MS"/>
              <a:ea typeface="Trebuchet MS"/>
              <a:cs typeface="Trebuchet MS"/>
              <a:sym typeface="Trebuchet MS"/>
            </a:endParaRPr>
          </a:p>
          <a:p>
            <a:pPr indent="-311150" lvl="0" marL="457200" rtl="0" algn="l">
              <a:lnSpc>
                <a:spcPct val="200000"/>
              </a:lnSpc>
              <a:spcBef>
                <a:spcPts val="0"/>
              </a:spcBef>
              <a:spcAft>
                <a:spcPts val="0"/>
              </a:spcAft>
              <a:buSzPts val="1300"/>
              <a:buFont typeface="Trebuchet MS"/>
              <a:buChar char="●"/>
            </a:pPr>
            <a:r>
              <a:rPr b="1" lang="en" sz="1300">
                <a:solidFill>
                  <a:schemeClr val="dk1"/>
                </a:solidFill>
                <a:latin typeface="Trebuchet MS"/>
                <a:ea typeface="Trebuchet MS"/>
                <a:cs typeface="Trebuchet MS"/>
                <a:sym typeface="Trebuchet MS"/>
              </a:rPr>
              <a:t>9 Different Healthcare Associations Involved</a:t>
            </a:r>
            <a:endParaRPr b="1" sz="1300">
              <a:latin typeface="Trebuchet MS"/>
              <a:ea typeface="Trebuchet MS"/>
              <a:cs typeface="Trebuchet MS"/>
              <a:sym typeface="Trebuchet MS"/>
            </a:endParaRPr>
          </a:p>
          <a:p>
            <a:pPr indent="-311150" lvl="0" marL="457200" rtl="0" algn="l">
              <a:lnSpc>
                <a:spcPct val="200000"/>
              </a:lnSpc>
              <a:spcBef>
                <a:spcPts val="0"/>
              </a:spcBef>
              <a:spcAft>
                <a:spcPts val="0"/>
              </a:spcAft>
              <a:buSzPts val="1300"/>
              <a:buFont typeface="Trebuchet MS"/>
              <a:buChar char="●"/>
            </a:pPr>
            <a:r>
              <a:rPr b="1" lang="en" sz="1300">
                <a:latin typeface="Trebuchet MS"/>
                <a:ea typeface="Trebuchet MS"/>
                <a:cs typeface="Trebuchet MS"/>
                <a:sym typeface="Trebuchet MS"/>
              </a:rPr>
              <a:t>1,000,000+ units </a:t>
            </a:r>
            <a:endParaRPr b="1" sz="1300">
              <a:latin typeface="Trebuchet MS"/>
              <a:ea typeface="Trebuchet MS"/>
              <a:cs typeface="Trebuchet MS"/>
              <a:sym typeface="Trebuchet MS"/>
            </a:endParaRPr>
          </a:p>
          <a:p>
            <a:pPr indent="-311150" lvl="0" marL="457200" rtl="0" algn="l">
              <a:lnSpc>
                <a:spcPct val="200000"/>
              </a:lnSpc>
              <a:spcBef>
                <a:spcPts val="0"/>
              </a:spcBef>
              <a:spcAft>
                <a:spcPts val="0"/>
              </a:spcAft>
              <a:buSzPts val="1300"/>
              <a:buFont typeface="Trebuchet MS"/>
              <a:buChar char="●"/>
            </a:pPr>
            <a:r>
              <a:rPr b="1" lang="en" sz="1300">
                <a:latin typeface="Trebuchet MS"/>
                <a:ea typeface="Trebuchet MS"/>
                <a:cs typeface="Trebuchet MS"/>
                <a:sym typeface="Trebuchet MS"/>
              </a:rPr>
              <a:t>48 products featured</a:t>
            </a:r>
            <a:endParaRPr b="1" sz="1300">
              <a:latin typeface="Trebuchet MS"/>
              <a:ea typeface="Trebuchet MS"/>
              <a:cs typeface="Trebuchet MS"/>
              <a:sym typeface="Trebuchet MS"/>
            </a:endParaRPr>
          </a:p>
          <a:p>
            <a:pPr indent="-311150" lvl="0" marL="457200" rtl="0" algn="l">
              <a:lnSpc>
                <a:spcPct val="200000"/>
              </a:lnSpc>
              <a:spcBef>
                <a:spcPts val="0"/>
              </a:spcBef>
              <a:spcAft>
                <a:spcPts val="0"/>
              </a:spcAft>
              <a:buSzPts val="1300"/>
              <a:buFont typeface="Trebuchet MS"/>
              <a:buChar char="●"/>
            </a:pPr>
            <a:r>
              <a:rPr b="1" lang="en" sz="1300">
                <a:latin typeface="Trebuchet MS"/>
                <a:ea typeface="Trebuchet MS"/>
                <a:cs typeface="Trebuchet MS"/>
                <a:sym typeface="Trebuchet MS"/>
              </a:rPr>
              <a:t>Liquidation offers!</a:t>
            </a:r>
            <a:endParaRPr b="1" sz="1300">
              <a:latin typeface="Trebuchet MS"/>
              <a:ea typeface="Trebuchet MS"/>
              <a:cs typeface="Trebuchet MS"/>
              <a:sym typeface="Trebuchet MS"/>
            </a:endParaRPr>
          </a:p>
        </p:txBody>
      </p:sp>
      <p:sp>
        <p:nvSpPr>
          <p:cNvPr id="122" name="Google Shape;122;p19"/>
          <p:cNvSpPr txBox="1"/>
          <p:nvPr/>
        </p:nvSpPr>
        <p:spPr>
          <a:xfrm>
            <a:off x="363913" y="1225450"/>
            <a:ext cx="8542200" cy="10158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800">
                <a:solidFill>
                  <a:schemeClr val="dk1"/>
                </a:solidFill>
                <a:latin typeface="Trebuchet MS"/>
                <a:ea typeface="Trebuchet MS"/>
                <a:cs typeface="Trebuchet MS"/>
                <a:sym typeface="Trebuchet MS"/>
              </a:rPr>
              <a:t>“It’s never been easier to purchase what my clinic needs at such low rates.”</a:t>
            </a:r>
            <a:endParaRPr b="1" sz="1800">
              <a:solidFill>
                <a:schemeClr val="dk1"/>
              </a:solidFill>
              <a:latin typeface="Trebuchet MS"/>
              <a:ea typeface="Trebuchet MS"/>
              <a:cs typeface="Trebuchet MS"/>
              <a:sym typeface="Trebuchet MS"/>
            </a:endParaRPr>
          </a:p>
          <a:p>
            <a:pPr indent="-342900" lvl="0" marL="457200" rtl="0" algn="r">
              <a:lnSpc>
                <a:spcPct val="200000"/>
              </a:lnSpc>
              <a:spcBef>
                <a:spcPts val="0"/>
              </a:spcBef>
              <a:spcAft>
                <a:spcPts val="0"/>
              </a:spcAft>
              <a:buClr>
                <a:schemeClr val="dk1"/>
              </a:buClr>
              <a:buSzPts val="1800"/>
              <a:buFont typeface="Trebuchet MS"/>
              <a:buChar char="-"/>
            </a:pPr>
            <a:r>
              <a:rPr b="1" lang="en" sz="1800">
                <a:solidFill>
                  <a:schemeClr val="dk1"/>
                </a:solidFill>
                <a:latin typeface="Trebuchet MS"/>
                <a:ea typeface="Trebuchet MS"/>
                <a:cs typeface="Trebuchet MS"/>
                <a:sym typeface="Trebuchet MS"/>
              </a:rPr>
              <a:t>Washington Medical Clinic</a:t>
            </a:r>
            <a:endParaRPr b="1"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mt="55000"/>
          </a:blip>
          <a:stretch>
            <a:fillRect/>
          </a:stretch>
        </p:blipFill>
        <p:spPr>
          <a:xfrm>
            <a:off x="0" y="0"/>
            <a:ext cx="9300925" cy="5143499"/>
          </a:xfrm>
          <a:prstGeom prst="rect">
            <a:avLst/>
          </a:prstGeom>
          <a:noFill/>
          <a:ln>
            <a:noFill/>
          </a:ln>
        </p:spPr>
      </p:pic>
      <p:pic>
        <p:nvPicPr>
          <p:cNvPr id="128" name="Google Shape;128;p20"/>
          <p:cNvPicPr preferRelativeResize="0"/>
          <p:nvPr/>
        </p:nvPicPr>
        <p:blipFill>
          <a:blip r:embed="rId4">
            <a:alphaModFix/>
          </a:blip>
          <a:stretch>
            <a:fillRect/>
          </a:stretch>
        </p:blipFill>
        <p:spPr>
          <a:xfrm>
            <a:off x="7424750" y="3516000"/>
            <a:ext cx="2103649" cy="2103649"/>
          </a:xfrm>
          <a:prstGeom prst="rect">
            <a:avLst/>
          </a:prstGeom>
          <a:noFill/>
          <a:ln>
            <a:noFill/>
          </a:ln>
        </p:spPr>
      </p:pic>
      <p:pic>
        <p:nvPicPr>
          <p:cNvPr id="129" name="Google Shape;129;p20"/>
          <p:cNvPicPr preferRelativeResize="0"/>
          <p:nvPr/>
        </p:nvPicPr>
        <p:blipFill rotWithShape="1">
          <a:blip r:embed="rId5">
            <a:alphaModFix/>
          </a:blip>
          <a:srcRect b="39262" l="25012" r="56239" t="40343"/>
          <a:stretch/>
        </p:blipFill>
        <p:spPr>
          <a:xfrm>
            <a:off x="562023" y="637350"/>
            <a:ext cx="400875" cy="436024"/>
          </a:xfrm>
          <a:prstGeom prst="rect">
            <a:avLst/>
          </a:prstGeom>
          <a:noFill/>
          <a:ln>
            <a:noFill/>
          </a:ln>
        </p:spPr>
      </p:pic>
      <p:sp>
        <p:nvSpPr>
          <p:cNvPr id="130" name="Google Shape;130;p20"/>
          <p:cNvSpPr txBox="1"/>
          <p:nvPr/>
        </p:nvSpPr>
        <p:spPr>
          <a:xfrm>
            <a:off x="497563" y="1296050"/>
            <a:ext cx="8305800" cy="3879000"/>
          </a:xfrm>
          <a:prstGeom prst="rect">
            <a:avLst/>
          </a:prstGeom>
          <a:noFill/>
          <a:ln>
            <a:noFill/>
          </a:ln>
        </p:spPr>
        <p:txBody>
          <a:bodyPr anchorCtr="0" anchor="t" bIns="91425" lIns="91425" spcFirstLastPara="1" rIns="91425" wrap="square" tIns="91425">
            <a:spAutoFit/>
          </a:bodyPr>
          <a:lstStyle/>
          <a:p>
            <a:pPr indent="-330200" lvl="0" marL="457200" rtl="0" algn="l">
              <a:lnSpc>
                <a:spcPct val="200000"/>
              </a:lnSpc>
              <a:spcBef>
                <a:spcPts val="0"/>
              </a:spcBef>
              <a:spcAft>
                <a:spcPts val="0"/>
              </a:spcAft>
              <a:buSzPts val="1600"/>
              <a:buChar char="●"/>
            </a:pPr>
            <a:r>
              <a:rPr lang="en" sz="1600"/>
              <a:t>HASC introduces bttn. </a:t>
            </a:r>
            <a:r>
              <a:rPr lang="en" sz="1600"/>
              <a:t>t</a:t>
            </a:r>
            <a:r>
              <a:rPr lang="en" sz="1600"/>
              <a:t>o the head of purchasing at Arrowhead Regional Medical Center </a:t>
            </a:r>
            <a:endParaRPr sz="1600"/>
          </a:p>
          <a:p>
            <a:pPr indent="-330200" lvl="0" marL="457200" rtl="0" algn="l">
              <a:lnSpc>
                <a:spcPct val="200000"/>
              </a:lnSpc>
              <a:spcBef>
                <a:spcPts val="0"/>
              </a:spcBef>
              <a:spcAft>
                <a:spcPts val="0"/>
              </a:spcAft>
              <a:buSzPts val="1600"/>
              <a:buChar char="●"/>
            </a:pPr>
            <a:r>
              <a:rPr lang="en" sz="1600"/>
              <a:t>SB County- RFP released for nationwide for medical supplies </a:t>
            </a:r>
            <a:endParaRPr sz="1600"/>
          </a:p>
          <a:p>
            <a:pPr indent="-330200" lvl="0" marL="457200" rtl="0" algn="l">
              <a:lnSpc>
                <a:spcPct val="200000"/>
              </a:lnSpc>
              <a:spcBef>
                <a:spcPts val="0"/>
              </a:spcBef>
              <a:spcAft>
                <a:spcPts val="0"/>
              </a:spcAft>
              <a:buSzPts val="1600"/>
              <a:buChar char="●"/>
            </a:pPr>
            <a:r>
              <a:rPr lang="en" sz="1600"/>
              <a:t>Bttn awarded large percentage of the RFP, 2nd &amp; 3rd RFP’s released directly to bttn. </a:t>
            </a:r>
            <a:endParaRPr sz="1600"/>
          </a:p>
          <a:p>
            <a:pPr indent="-330200" lvl="0" marL="457200" rtl="0" algn="l">
              <a:lnSpc>
                <a:spcPct val="200000"/>
              </a:lnSpc>
              <a:spcBef>
                <a:spcPts val="0"/>
              </a:spcBef>
              <a:spcAft>
                <a:spcPts val="0"/>
              </a:spcAft>
              <a:buSzPts val="1600"/>
              <a:buChar char="●"/>
            </a:pPr>
            <a:r>
              <a:rPr lang="en" sz="1600"/>
              <a:t>Over 1 million isolation gowns, 4,000 boxes of gloves and 500 PAPR units delivered in under 1 month of PO issuance	</a:t>
            </a:r>
            <a:endParaRPr sz="1600"/>
          </a:p>
          <a:p>
            <a:pPr indent="-330200" lvl="0" marL="457200" rtl="0" algn="l">
              <a:lnSpc>
                <a:spcPct val="200000"/>
              </a:lnSpc>
              <a:spcBef>
                <a:spcPts val="0"/>
              </a:spcBef>
              <a:spcAft>
                <a:spcPts val="0"/>
              </a:spcAft>
              <a:buSzPts val="1600"/>
              <a:buChar char="●"/>
            </a:pPr>
            <a:r>
              <a:rPr lang="en" sz="1600"/>
              <a:t>Public Sector Customers </a:t>
            </a:r>
            <a:r>
              <a:rPr lang="en" sz="1600"/>
              <a:t>received</a:t>
            </a:r>
            <a:r>
              <a:rPr lang="en" sz="1600"/>
              <a:t> private sector rates and service</a:t>
            </a:r>
            <a:endParaRPr sz="1600"/>
          </a:p>
          <a:p>
            <a:pPr indent="0" lvl="0" marL="457200" rtl="0" algn="l">
              <a:lnSpc>
                <a:spcPct val="200000"/>
              </a:lnSpc>
              <a:spcBef>
                <a:spcPts val="0"/>
              </a:spcBef>
              <a:spcAft>
                <a:spcPts val="0"/>
              </a:spcAft>
              <a:buNone/>
            </a:pPr>
            <a:r>
              <a:t/>
            </a:r>
            <a:endParaRPr sz="1600"/>
          </a:p>
        </p:txBody>
      </p:sp>
      <p:sp>
        <p:nvSpPr>
          <p:cNvPr id="131" name="Google Shape;131;p20"/>
          <p:cNvSpPr txBox="1"/>
          <p:nvPr/>
        </p:nvSpPr>
        <p:spPr>
          <a:xfrm>
            <a:off x="992850" y="520925"/>
            <a:ext cx="643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Winning together, HASC RFP</a:t>
            </a:r>
            <a:endParaRPr sz="3000">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1"/>
          <p:cNvPicPr preferRelativeResize="0"/>
          <p:nvPr/>
        </p:nvPicPr>
        <p:blipFill>
          <a:blip r:embed="rId3">
            <a:alphaModFix amt="57000"/>
          </a:blip>
          <a:stretch>
            <a:fillRect/>
          </a:stretch>
        </p:blipFill>
        <p:spPr>
          <a:xfrm>
            <a:off x="-15437" y="0"/>
            <a:ext cx="9300925" cy="5143499"/>
          </a:xfrm>
          <a:prstGeom prst="rect">
            <a:avLst/>
          </a:prstGeom>
          <a:noFill/>
          <a:ln>
            <a:noFill/>
          </a:ln>
        </p:spPr>
      </p:pic>
      <p:pic>
        <p:nvPicPr>
          <p:cNvPr id="137" name="Google Shape;137;p21"/>
          <p:cNvPicPr preferRelativeResize="0"/>
          <p:nvPr/>
        </p:nvPicPr>
        <p:blipFill>
          <a:blip r:embed="rId4">
            <a:alphaModFix/>
          </a:blip>
          <a:stretch>
            <a:fillRect/>
          </a:stretch>
        </p:blipFill>
        <p:spPr>
          <a:xfrm>
            <a:off x="7424750" y="3516000"/>
            <a:ext cx="2103649" cy="2103649"/>
          </a:xfrm>
          <a:prstGeom prst="rect">
            <a:avLst/>
          </a:prstGeom>
          <a:noFill/>
          <a:ln>
            <a:noFill/>
          </a:ln>
        </p:spPr>
      </p:pic>
      <p:pic>
        <p:nvPicPr>
          <p:cNvPr id="138" name="Google Shape;138;p21"/>
          <p:cNvPicPr preferRelativeResize="0"/>
          <p:nvPr/>
        </p:nvPicPr>
        <p:blipFill rotWithShape="1">
          <a:blip r:embed="rId5">
            <a:alphaModFix/>
          </a:blip>
          <a:srcRect b="39262" l="25012" r="56239" t="40343"/>
          <a:stretch/>
        </p:blipFill>
        <p:spPr>
          <a:xfrm>
            <a:off x="562023" y="637350"/>
            <a:ext cx="400875" cy="436024"/>
          </a:xfrm>
          <a:prstGeom prst="rect">
            <a:avLst/>
          </a:prstGeom>
          <a:noFill/>
          <a:ln>
            <a:noFill/>
          </a:ln>
        </p:spPr>
      </p:pic>
      <p:sp>
        <p:nvSpPr>
          <p:cNvPr id="139" name="Google Shape;139;p21"/>
          <p:cNvSpPr txBox="1"/>
          <p:nvPr/>
        </p:nvSpPr>
        <p:spPr>
          <a:xfrm>
            <a:off x="992850" y="520925"/>
            <a:ext cx="4923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Trebuchet MS"/>
                <a:ea typeface="Trebuchet MS"/>
                <a:cs typeface="Trebuchet MS"/>
                <a:sym typeface="Trebuchet MS"/>
              </a:rPr>
              <a:t>Tour</a:t>
            </a:r>
            <a:endParaRPr sz="3000">
              <a:latin typeface="Trebuchet MS"/>
              <a:ea typeface="Trebuchet MS"/>
              <a:cs typeface="Trebuchet MS"/>
              <a:sym typeface="Trebuchet MS"/>
            </a:endParaRPr>
          </a:p>
        </p:txBody>
      </p:sp>
      <p:sp>
        <p:nvSpPr>
          <p:cNvPr id="140" name="Google Shape;140;p21"/>
          <p:cNvSpPr txBox="1"/>
          <p:nvPr/>
        </p:nvSpPr>
        <p:spPr>
          <a:xfrm>
            <a:off x="363913" y="1225450"/>
            <a:ext cx="8542200" cy="1015800"/>
          </a:xfrm>
          <a:prstGeom prst="rect">
            <a:avLst/>
          </a:prstGeom>
          <a:noFill/>
          <a:ln>
            <a:noFill/>
          </a:ln>
        </p:spPr>
        <p:txBody>
          <a:bodyPr anchorCtr="0" anchor="t" bIns="91425" lIns="91425" spcFirstLastPara="1" rIns="91425" wrap="square" tIns="91425">
            <a:spAutoFit/>
          </a:bodyPr>
          <a:lstStyle/>
          <a:p>
            <a:pPr indent="0" lvl="0" marL="457200" rtl="0" algn="ctr">
              <a:lnSpc>
                <a:spcPct val="200000"/>
              </a:lnSpc>
              <a:spcBef>
                <a:spcPts val="0"/>
              </a:spcBef>
              <a:spcAft>
                <a:spcPts val="0"/>
              </a:spcAft>
              <a:buNone/>
            </a:pPr>
            <a:r>
              <a:rPr b="1" lang="en" sz="1800" u="sng">
                <a:solidFill>
                  <a:schemeClr val="hlink"/>
                </a:solidFill>
                <a:latin typeface="Trebuchet MS"/>
                <a:ea typeface="Trebuchet MS"/>
                <a:cs typeface="Trebuchet MS"/>
                <a:sym typeface="Trebuchet MS"/>
                <a:hlinkClick r:id="rId6"/>
              </a:rPr>
              <a:t>www.bttnusa.com</a:t>
            </a:r>
            <a:endParaRPr b="1" sz="1800">
              <a:solidFill>
                <a:schemeClr val="dk1"/>
              </a:solidFill>
              <a:latin typeface="Trebuchet MS"/>
              <a:ea typeface="Trebuchet MS"/>
              <a:cs typeface="Trebuchet MS"/>
              <a:sym typeface="Trebuchet MS"/>
            </a:endParaRPr>
          </a:p>
          <a:p>
            <a:pPr indent="0" lvl="0" marL="457200" rtl="0" algn="ctr">
              <a:lnSpc>
                <a:spcPct val="200000"/>
              </a:lnSpc>
              <a:spcBef>
                <a:spcPts val="0"/>
              </a:spcBef>
              <a:spcAft>
                <a:spcPts val="0"/>
              </a:spcAft>
              <a:buNone/>
            </a:pPr>
            <a:r>
              <a:t/>
            </a:r>
            <a:endParaRPr b="1" sz="18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