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7" r:id="rId2"/>
    <p:sldMasterId id="2147483704" r:id="rId3"/>
    <p:sldMasterId id="2147483718" r:id="rId4"/>
    <p:sldMasterId id="2147483748" r:id="rId5"/>
  </p:sldMasterIdLst>
  <p:notesMasterIdLst>
    <p:notesMasterId r:id="rId55"/>
  </p:notesMasterIdLst>
  <p:handoutMasterIdLst>
    <p:handoutMasterId r:id="rId56"/>
  </p:handoutMasterIdLst>
  <p:sldIdLst>
    <p:sldId id="328" r:id="rId6"/>
    <p:sldId id="436" r:id="rId7"/>
    <p:sldId id="437" r:id="rId8"/>
    <p:sldId id="417" r:id="rId9"/>
    <p:sldId id="407" r:id="rId10"/>
    <p:sldId id="408" r:id="rId11"/>
    <p:sldId id="428" r:id="rId12"/>
    <p:sldId id="429" r:id="rId13"/>
    <p:sldId id="430" r:id="rId14"/>
    <p:sldId id="431" r:id="rId15"/>
    <p:sldId id="412" r:id="rId16"/>
    <p:sldId id="413" r:id="rId17"/>
    <p:sldId id="414" r:id="rId18"/>
    <p:sldId id="415" r:id="rId19"/>
    <p:sldId id="444" r:id="rId20"/>
    <p:sldId id="418" r:id="rId21"/>
    <p:sldId id="420" r:id="rId22"/>
    <p:sldId id="421" r:id="rId23"/>
    <p:sldId id="422" r:id="rId24"/>
    <p:sldId id="423" r:id="rId25"/>
    <p:sldId id="426" r:id="rId26"/>
    <p:sldId id="449" r:id="rId27"/>
    <p:sldId id="450" r:id="rId28"/>
    <p:sldId id="451" r:id="rId29"/>
    <p:sldId id="452" r:id="rId30"/>
    <p:sldId id="438" r:id="rId31"/>
    <p:sldId id="379" r:id="rId32"/>
    <p:sldId id="439" r:id="rId33"/>
    <p:sldId id="427" r:id="rId34"/>
    <p:sldId id="395" r:id="rId35"/>
    <p:sldId id="397" r:id="rId36"/>
    <p:sldId id="367" r:id="rId37"/>
    <p:sldId id="384" r:id="rId38"/>
    <p:sldId id="440" r:id="rId39"/>
    <p:sldId id="453" r:id="rId40"/>
    <p:sldId id="446" r:id="rId41"/>
    <p:sldId id="387" r:id="rId42"/>
    <p:sldId id="388" r:id="rId43"/>
    <p:sldId id="389" r:id="rId44"/>
    <p:sldId id="390" r:id="rId45"/>
    <p:sldId id="442" r:id="rId46"/>
    <p:sldId id="401" r:id="rId47"/>
    <p:sldId id="441" r:id="rId48"/>
    <p:sldId id="447" r:id="rId49"/>
    <p:sldId id="404" r:id="rId50"/>
    <p:sldId id="448" r:id="rId51"/>
    <p:sldId id="338" r:id="rId52"/>
    <p:sldId id="344" r:id="rId53"/>
    <p:sldId id="346"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29" autoAdjust="0"/>
  </p:normalViewPr>
  <p:slideViewPr>
    <p:cSldViewPr>
      <p:cViewPr varScale="1">
        <p:scale>
          <a:sx n="90" d="100"/>
          <a:sy n="90" d="100"/>
        </p:scale>
        <p:origin x="-2232" y="-108"/>
      </p:cViewPr>
      <p:guideLst>
        <p:guide orient="horz" pos="2160"/>
        <p:guide pos="2880"/>
      </p:guideLst>
    </p:cSldViewPr>
  </p:slideViewPr>
  <p:notesTextViewPr>
    <p:cViewPr>
      <p:scale>
        <a:sx n="1" d="1"/>
        <a:sy n="1" d="1"/>
      </p:scale>
      <p:origin x="0" y="0"/>
    </p:cViewPr>
  </p:notesTextViewPr>
  <p:sorterViewPr>
    <p:cViewPr>
      <p:scale>
        <a:sx n="100" d="100"/>
        <a:sy n="100" d="100"/>
      </p:scale>
      <p:origin x="0" y="852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7" cy="464980"/>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sz="quarter" idx="1"/>
          </p:nvPr>
        </p:nvSpPr>
        <p:spPr>
          <a:xfrm>
            <a:off x="3971172" y="1"/>
            <a:ext cx="3037627" cy="464980"/>
          </a:xfrm>
          <a:prstGeom prst="rect">
            <a:avLst/>
          </a:prstGeom>
        </p:spPr>
        <p:txBody>
          <a:bodyPr vert="horz" lIns="92117" tIns="46058" rIns="92117" bIns="46058" rtlCol="0"/>
          <a:lstStyle>
            <a:lvl1pPr algn="r">
              <a:defRPr sz="1200"/>
            </a:lvl1pPr>
          </a:lstStyle>
          <a:p>
            <a:fld id="{5B226294-DADD-4FBA-8A97-CCAEAD45D12A}" type="datetimeFigureOut">
              <a:rPr lang="en-US" smtClean="0"/>
              <a:t>3/9/2015</a:t>
            </a:fld>
            <a:endParaRPr lang="en-US"/>
          </a:p>
        </p:txBody>
      </p:sp>
      <p:sp>
        <p:nvSpPr>
          <p:cNvPr id="4" name="Footer Placeholder 3"/>
          <p:cNvSpPr>
            <a:spLocks noGrp="1"/>
          </p:cNvSpPr>
          <p:nvPr>
            <p:ph type="ftr" sz="quarter" idx="2"/>
          </p:nvPr>
        </p:nvSpPr>
        <p:spPr>
          <a:xfrm>
            <a:off x="0" y="8829823"/>
            <a:ext cx="3037627" cy="464980"/>
          </a:xfrm>
          <a:prstGeom prst="rect">
            <a:avLst/>
          </a:prstGeom>
        </p:spPr>
        <p:txBody>
          <a:bodyPr vert="horz" lIns="92117" tIns="46058" rIns="92117" bIns="46058" rtlCol="0" anchor="b"/>
          <a:lstStyle>
            <a:lvl1pPr algn="l">
              <a:defRPr sz="1200"/>
            </a:lvl1pPr>
          </a:lstStyle>
          <a:p>
            <a:endParaRPr lang="en-US"/>
          </a:p>
        </p:txBody>
      </p:sp>
      <p:sp>
        <p:nvSpPr>
          <p:cNvPr id="5" name="Slide Number Placeholder 4"/>
          <p:cNvSpPr>
            <a:spLocks noGrp="1"/>
          </p:cNvSpPr>
          <p:nvPr>
            <p:ph type="sldNum" sz="quarter" idx="3"/>
          </p:nvPr>
        </p:nvSpPr>
        <p:spPr>
          <a:xfrm>
            <a:off x="3971172" y="8829823"/>
            <a:ext cx="3037627" cy="464980"/>
          </a:xfrm>
          <a:prstGeom prst="rect">
            <a:avLst/>
          </a:prstGeom>
        </p:spPr>
        <p:txBody>
          <a:bodyPr vert="horz" lIns="92117" tIns="46058" rIns="92117" bIns="46058" rtlCol="0" anchor="b"/>
          <a:lstStyle>
            <a:lvl1pPr algn="r">
              <a:defRPr sz="1200"/>
            </a:lvl1pPr>
          </a:lstStyle>
          <a:p>
            <a:fld id="{9146365E-1D7B-4749-868B-81DA6E619C3C}" type="slidenum">
              <a:rPr lang="en-US" smtClean="0"/>
              <a:t>‹#›</a:t>
            </a:fld>
            <a:endParaRPr lang="en-US"/>
          </a:p>
        </p:txBody>
      </p:sp>
    </p:spTree>
    <p:extLst>
      <p:ext uri="{BB962C8B-B14F-4D97-AF65-F5344CB8AC3E}">
        <p14:creationId xmlns:p14="http://schemas.microsoft.com/office/powerpoint/2010/main" val="264730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fld id="{7B3EE7A6-4E59-4C80-96F9-FDF9A54BE185}" type="datetimeFigureOut">
              <a:rPr lang="en-US" smtClean="0"/>
              <a:t>3/9/2015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C0E2C606-6947-4607-803D-92DD6A7F193A}" type="slidenum">
              <a:rPr lang="en-US" smtClean="0"/>
              <a:t>‹#›</a:t>
            </a:fld>
            <a:endParaRPr lang="en-US"/>
          </a:p>
        </p:txBody>
      </p:sp>
    </p:spTree>
    <p:extLst>
      <p:ext uri="{BB962C8B-B14F-4D97-AF65-F5344CB8AC3E}">
        <p14:creationId xmlns:p14="http://schemas.microsoft.com/office/powerpoint/2010/main" val="2234298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So, what is POLST? </a:t>
            </a:r>
            <a:endParaRPr lang="en-US" sz="1000" dirty="0"/>
          </a:p>
          <a:p>
            <a:pPr marL="392300" lvl="1" indent="-168554" eaLnBrk="1" hangingPunct="1">
              <a:buFontTx/>
              <a:buChar char="•"/>
            </a:pPr>
            <a:r>
              <a:rPr lang="en-US" dirty="0" smtClean="0"/>
              <a:t>It is a physician order that is recognized throughout the medical system.</a:t>
            </a:r>
          </a:p>
          <a:p>
            <a:pPr marL="392300" lvl="1" indent="-168554" eaLnBrk="1" hangingPunct="1">
              <a:buFontTx/>
              <a:buChar char="•"/>
            </a:pPr>
            <a:r>
              <a:rPr lang="en-US" dirty="0" smtClean="0"/>
              <a:t>It is a portable document that transfers with the patient from one care setting to another.</a:t>
            </a:r>
          </a:p>
          <a:p>
            <a:pPr marL="392300" lvl="1" indent="-168554" eaLnBrk="1" hangingPunct="1">
              <a:buFontTx/>
              <a:buChar char="•"/>
            </a:pPr>
            <a:r>
              <a:rPr lang="en-US" dirty="0" smtClean="0"/>
              <a:t>It is easily distinguished by its bright pink color.</a:t>
            </a:r>
          </a:p>
          <a:p>
            <a:pPr marL="392300" lvl="1" indent="-168554" eaLnBrk="1" hangingPunct="1">
              <a:buFontTx/>
              <a:buChar char="•"/>
            </a:pPr>
            <a:r>
              <a:rPr lang="en-US" dirty="0" smtClean="0"/>
              <a:t>It is a standardized form for the whole state.</a:t>
            </a:r>
          </a:p>
          <a:p>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2</a:t>
            </a:fld>
            <a:endParaRPr lang="en-US" dirty="0"/>
          </a:p>
        </p:txBody>
      </p:sp>
    </p:spTree>
    <p:extLst>
      <p:ext uri="{BB962C8B-B14F-4D97-AF65-F5344CB8AC3E}">
        <p14:creationId xmlns:p14="http://schemas.microsoft.com/office/powerpoint/2010/main" val="2115485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smtClean="0"/>
              <a:t>- California nursing home residents = 296,276</a:t>
            </a:r>
          </a:p>
          <a:p>
            <a:pPr lvl="0"/>
            <a:r>
              <a:rPr lang="en-US" sz="1100" dirty="0" smtClean="0"/>
              <a:t>- POLST completed = 181,410 (63%)</a:t>
            </a:r>
          </a:p>
          <a:p>
            <a:pPr lvl="0"/>
            <a:endParaRPr lang="en-US" sz="1100" dirty="0" smtClean="0"/>
          </a:p>
          <a:p>
            <a:pPr lvl="0"/>
            <a:r>
              <a:rPr lang="en-US" sz="1100" dirty="0" smtClean="0"/>
              <a:t>Minimum </a:t>
            </a:r>
            <a:r>
              <a:rPr lang="en-US" sz="1100" dirty="0"/>
              <a:t>Data Set (MDS) 3.0, the resident assessment form used in nursing homes, includes questions about POLST usage.  (Section S)</a:t>
            </a:r>
          </a:p>
          <a:p>
            <a:endParaRPr lang="en-US" dirty="0" smtClean="0"/>
          </a:p>
          <a:p>
            <a:r>
              <a:rPr lang="en-US" dirty="0" smtClean="0"/>
              <a:t>Most date is 2012 </a:t>
            </a:r>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12</a:t>
            </a:fld>
            <a:endParaRPr lang="en-US" dirty="0"/>
          </a:p>
        </p:txBody>
      </p:sp>
    </p:spTree>
    <p:extLst>
      <p:ext uri="{BB962C8B-B14F-4D97-AF65-F5344CB8AC3E}">
        <p14:creationId xmlns:p14="http://schemas.microsoft.com/office/powerpoint/2010/main" val="537897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charset="0"/>
              </a:rPr>
              <a:t>MOSTLY 2012 Survey data, unpublished.</a:t>
            </a:r>
          </a:p>
          <a:p>
            <a:endParaRPr lang="en-US" sz="1100" dirty="0">
              <a:latin typeface="Arial" charset="0"/>
            </a:endParaRPr>
          </a:p>
          <a:p>
            <a:pPr defTabSz="881372" eaLnBrk="0" fontAlgn="base" hangingPunct="0">
              <a:spcBef>
                <a:spcPct val="30000"/>
              </a:spcBef>
              <a:spcAft>
                <a:spcPct val="0"/>
              </a:spcAft>
              <a:defRPr/>
            </a:pPr>
            <a:r>
              <a:rPr lang="en-US" sz="1100" dirty="0">
                <a:latin typeface="Arial" charset="0"/>
              </a:rPr>
              <a:t>Sugiyama T, </a:t>
            </a:r>
            <a:r>
              <a:rPr lang="en-US" sz="1100" dirty="0" err="1">
                <a:latin typeface="Arial" charset="0"/>
              </a:rPr>
              <a:t>Zingmond</a:t>
            </a:r>
            <a:r>
              <a:rPr lang="en-US" sz="1100" dirty="0">
                <a:latin typeface="Arial" charset="0"/>
              </a:rPr>
              <a:t> D, Lorenz KA, </a:t>
            </a:r>
            <a:r>
              <a:rPr lang="en-US" sz="1100" dirty="0" err="1">
                <a:latin typeface="Arial" charset="0"/>
              </a:rPr>
              <a:t>Diamant</a:t>
            </a:r>
            <a:r>
              <a:rPr lang="en-US" sz="1100" dirty="0">
                <a:latin typeface="Arial" charset="0"/>
              </a:rPr>
              <a:t> A, O'Malley K, Citko J, Gonzalez V, Wenger NS. Implementing physician orders for life-sustaining treatment in California hospitals: factors associated with adoption. J Am </a:t>
            </a:r>
            <a:r>
              <a:rPr lang="en-US" sz="1100" dirty="0" err="1">
                <a:latin typeface="Arial" charset="0"/>
              </a:rPr>
              <a:t>Geriatr</a:t>
            </a:r>
            <a:r>
              <a:rPr lang="en-US" sz="1100" dirty="0">
                <a:latin typeface="Arial" charset="0"/>
              </a:rPr>
              <a:t> Soc. 2013;61:1337-44.</a:t>
            </a:r>
          </a:p>
          <a:p>
            <a:endParaRPr lang="en-US" sz="1100" dirty="0">
              <a:latin typeface="Arial" charset="0"/>
            </a:endParaRPr>
          </a:p>
          <a:p>
            <a:r>
              <a:rPr lang="en-US" sz="1100" dirty="0">
                <a:latin typeface="Arial" charset="0"/>
              </a:rPr>
              <a:t>These data are unpublished although could reference the ASBH abstract.</a:t>
            </a:r>
          </a:p>
          <a:p>
            <a:endParaRPr lang="en-US" sz="1100" dirty="0">
              <a:latin typeface="Arial" charset="0"/>
            </a:endParaRPr>
          </a:p>
          <a:p>
            <a:pPr defTabSz="881372" eaLnBrk="0" fontAlgn="base" hangingPunct="0">
              <a:spcBef>
                <a:spcPct val="30000"/>
              </a:spcBef>
              <a:spcAft>
                <a:spcPct val="0"/>
              </a:spcAft>
              <a:defRPr/>
            </a:pPr>
            <a:r>
              <a:rPr lang="en-US" sz="1100" dirty="0">
                <a:latin typeface="Arial" charset="0"/>
              </a:rPr>
              <a:t>The reference for the 2012 data is unpublished (but could reference a SGIM abstract)</a:t>
            </a:r>
          </a:p>
          <a:p>
            <a:endParaRPr lang="en-US" sz="1100" dirty="0">
              <a:latin typeface="Arial" charset="0"/>
            </a:endParaRPr>
          </a:p>
          <a:p>
            <a:endParaRPr lang="en-US" sz="1100" dirty="0">
              <a:latin typeface="Arial" charset="0"/>
            </a:endParaRPr>
          </a:p>
          <a:p>
            <a:pPr defTabSz="881372" eaLnBrk="0" fontAlgn="base" hangingPunct="0">
              <a:spcBef>
                <a:spcPct val="30000"/>
              </a:spcBef>
              <a:spcAft>
                <a:spcPct val="0"/>
              </a:spcAft>
              <a:defRPr/>
            </a:pPr>
            <a:r>
              <a:rPr lang="en-US" sz="1100" dirty="0"/>
              <a:t>Most hospitals report they respect the orders in a POLST as described in AB3000 </a:t>
            </a:r>
          </a:p>
          <a:p>
            <a:endParaRPr lang="en-US" sz="1100" dirty="0">
              <a:latin typeface="Arial" charset="0"/>
            </a:endParaRPr>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13</a:t>
            </a:fld>
            <a:endParaRPr lang="en-US" dirty="0"/>
          </a:p>
        </p:txBody>
      </p:sp>
    </p:spTree>
    <p:extLst>
      <p:ext uri="{BB962C8B-B14F-4D97-AF65-F5344CB8AC3E}">
        <p14:creationId xmlns:p14="http://schemas.microsoft.com/office/powerpoint/2010/main" val="2807306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data likely to reflect</a:t>
            </a:r>
            <a:r>
              <a:rPr lang="en-US" baseline="0" dirty="0" smtClean="0"/>
              <a:t> more penetration.</a:t>
            </a:r>
          </a:p>
          <a:p>
            <a:r>
              <a:rPr lang="en-US" baseline="0" dirty="0" smtClean="0"/>
              <a:t>Unpublished data.</a:t>
            </a:r>
          </a:p>
          <a:p>
            <a:endParaRPr lang="en-US" baseline="0" dirty="0" smtClean="0"/>
          </a:p>
          <a:p>
            <a:r>
              <a:rPr lang="en-US" baseline="0" dirty="0" smtClean="0"/>
              <a:t>Experience with implementation and utilization is growing.</a:t>
            </a:r>
          </a:p>
          <a:p>
            <a:r>
              <a:rPr lang="en-US" baseline="0" dirty="0" smtClean="0"/>
              <a:t>Recently looked at barriers to POLST use and implementation in RCFE</a:t>
            </a:r>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14</a:t>
            </a:fld>
            <a:endParaRPr lang="en-US" dirty="0"/>
          </a:p>
        </p:txBody>
      </p:sp>
    </p:spTree>
    <p:extLst>
      <p:ext uri="{BB962C8B-B14F-4D97-AF65-F5344CB8AC3E}">
        <p14:creationId xmlns:p14="http://schemas.microsoft.com/office/powerpoint/2010/main" val="538954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Here is a map of POLST programs across the US as of September 2014. </a:t>
            </a:r>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50000"/>
                    <a:lumOff val="50000"/>
                  </a:schemeClr>
                </a:solidFill>
              </a:rPr>
              <a:t>Currently, 47 states have POLST or similar programs</a:t>
            </a:r>
          </a:p>
          <a:p>
            <a:r>
              <a:rPr lang="en-US" sz="1200" dirty="0" smtClean="0"/>
              <a:t> </a:t>
            </a:r>
          </a:p>
          <a:p>
            <a:r>
              <a:rPr lang="en-US" sz="1200" dirty="0" smtClean="0"/>
              <a:t>The pink and purple states have established POLST initiatives that are endorsed by the National POLST Task Force.</a:t>
            </a:r>
          </a:p>
          <a:p>
            <a:endParaRPr lang="en-US" sz="1200" dirty="0" smtClean="0"/>
          </a:p>
          <a:p>
            <a:r>
              <a:rPr lang="en-US" sz="1200" dirty="0" smtClean="0"/>
              <a:t>The pale pink states have Developing POLST programs.  These states have submitted their POLST form to the National POLST Paradigm Task Force.  Developing POLST programs may be at various stages of development, with the goal of working towards implementing the POLST program across the state.</a:t>
            </a:r>
          </a:p>
          <a:p>
            <a:endParaRPr lang="en-US" sz="1200" dirty="0" smtClean="0"/>
          </a:p>
          <a:p>
            <a:r>
              <a:rPr lang="en-US" sz="1200" dirty="0" smtClean="0"/>
              <a:t>Endorsed POLST programs are the darker pink states, which have statewide or regional POLST programs which are part of routine advance care planning in that area. These programs have addressed POLST legal and regulatory issues, as well as developing implementation and quality assurance strategies.</a:t>
            </a:r>
          </a:p>
          <a:p>
            <a:endParaRPr lang="en-US" sz="1200" dirty="0" smtClean="0"/>
          </a:p>
          <a:p>
            <a:r>
              <a:rPr lang="en-US" sz="1200" dirty="0" smtClean="0"/>
              <a:t>At this time, two states, Oregon and West Virginia, have Mature Status endorsement, which includes a statewide POLST program that is the standard preferred method of advance care planning for persons with serious illness or frailty. Mature programs are used by 50% or more of hospitals, nursing homes and hospices in each region.  </a:t>
            </a:r>
          </a:p>
          <a:p>
            <a:endParaRPr lang="en-US" sz="1200" dirty="0" smtClean="0"/>
          </a:p>
          <a:p>
            <a:r>
              <a:rPr lang="en-US" sz="1200" dirty="0" smtClean="0"/>
              <a:t>The POLST system continues to develop across the United States. Information about the National POLST Paradigm program can be found at www.polst.org.</a:t>
            </a:r>
            <a:endParaRPr lang="en-US" sz="1200"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903811E5-FF0A-4ACA-93FF-6ECDE789B4CB}" type="slidenum">
              <a:rPr lang="en-US" altLang="en-US" smtClean="0">
                <a:solidFill>
                  <a:prstClr val="black"/>
                </a:solidFill>
                <a:latin typeface="Calibri" pitchFamily="34" charset="0"/>
              </a:rPr>
              <a:pPr/>
              <a:t>15</a:t>
            </a:fld>
            <a:endParaRPr lang="en-US" altLang="en-US" smtClean="0">
              <a:solidFill>
                <a:prstClr val="black"/>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POLST Registry:</a:t>
            </a:r>
          </a:p>
          <a:p>
            <a:pPr lvl="1"/>
            <a:endParaRPr lang="en-US" dirty="0" smtClean="0"/>
          </a:p>
          <a:p>
            <a:pPr lvl="1"/>
            <a:r>
              <a:rPr lang="en-US" sz="1200" dirty="0" smtClean="0">
                <a:solidFill>
                  <a:schemeClr val="bg1">
                    <a:lumMod val="50000"/>
                  </a:schemeClr>
                </a:solidFill>
                <a:latin typeface="Arial" pitchFamily="34" charset="0"/>
                <a:cs typeface="Arial" pitchFamily="34" charset="0"/>
              </a:rPr>
              <a:t>Fulfill promise to honor wishes</a:t>
            </a:r>
          </a:p>
          <a:p>
            <a:pPr lvl="1"/>
            <a:r>
              <a:rPr lang="en-US" sz="1200" dirty="0" smtClean="0">
                <a:solidFill>
                  <a:schemeClr val="bg1">
                    <a:lumMod val="50000"/>
                  </a:schemeClr>
                </a:solidFill>
                <a:latin typeface="Arial" pitchFamily="34" charset="0"/>
                <a:cs typeface="Arial" pitchFamily="34" charset="0"/>
              </a:rPr>
              <a:t>Quality</a:t>
            </a:r>
          </a:p>
          <a:p>
            <a:pPr lvl="1"/>
            <a:r>
              <a:rPr lang="en-US" sz="1200" dirty="0" smtClean="0">
                <a:solidFill>
                  <a:schemeClr val="bg1">
                    <a:lumMod val="50000"/>
                  </a:schemeClr>
                </a:solidFill>
                <a:latin typeface="Arial" pitchFamily="34" charset="0"/>
                <a:cs typeface="Arial" pitchFamily="34" charset="0"/>
              </a:rPr>
              <a:t>Research</a:t>
            </a:r>
          </a:p>
          <a:p>
            <a:endParaRPr lang="en-US" dirty="0" smtClean="0"/>
          </a:p>
        </p:txBody>
      </p:sp>
      <p:sp>
        <p:nvSpPr>
          <p:cNvPr id="4" name="Slide Number Placeholder 3"/>
          <p:cNvSpPr>
            <a:spLocks noGrp="1"/>
          </p:cNvSpPr>
          <p:nvPr>
            <p:ph type="sldNum" sz="quarter" idx="10"/>
          </p:nvPr>
        </p:nvSpPr>
        <p:spPr/>
        <p:txBody>
          <a:bodyPr/>
          <a:lstStyle/>
          <a:p>
            <a:fld id="{D006AB6B-CAD0-468C-90BC-59E2F3F090D3}" type="slidenum">
              <a:rPr lang="en-US" smtClean="0"/>
              <a:t>16</a:t>
            </a:fld>
            <a:endParaRPr lang="en-US"/>
          </a:p>
        </p:txBody>
      </p:sp>
    </p:spTree>
    <p:extLst>
      <p:ext uri="{BB962C8B-B14F-4D97-AF65-F5344CB8AC3E}">
        <p14:creationId xmlns:p14="http://schemas.microsoft.com/office/powerpoint/2010/main" val="3734005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006AB6B-CAD0-468C-90BC-59E2F3F090D3}" type="slidenum">
              <a:rPr lang="en-US" smtClean="0"/>
              <a:t>17</a:t>
            </a:fld>
            <a:endParaRPr lang="en-US"/>
          </a:p>
        </p:txBody>
      </p:sp>
    </p:spTree>
    <p:extLst>
      <p:ext uri="{BB962C8B-B14F-4D97-AF65-F5344CB8AC3E}">
        <p14:creationId xmlns:p14="http://schemas.microsoft.com/office/powerpoint/2010/main" val="3734005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006AB6B-CAD0-468C-90BC-59E2F3F090D3}" type="slidenum">
              <a:rPr lang="en-US" smtClean="0"/>
              <a:t>18</a:t>
            </a:fld>
            <a:endParaRPr lang="en-US"/>
          </a:p>
        </p:txBody>
      </p:sp>
    </p:spTree>
    <p:extLst>
      <p:ext uri="{BB962C8B-B14F-4D97-AF65-F5344CB8AC3E}">
        <p14:creationId xmlns:p14="http://schemas.microsoft.com/office/powerpoint/2010/main" val="373400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006AB6B-CAD0-468C-90BC-59E2F3F090D3}" type="slidenum">
              <a:rPr lang="en-US" smtClean="0"/>
              <a:t>19</a:t>
            </a:fld>
            <a:endParaRPr lang="en-US"/>
          </a:p>
        </p:txBody>
      </p:sp>
    </p:spTree>
    <p:extLst>
      <p:ext uri="{BB962C8B-B14F-4D97-AF65-F5344CB8AC3E}">
        <p14:creationId xmlns:p14="http://schemas.microsoft.com/office/powerpoint/2010/main" val="3734005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006AB6B-CAD0-468C-90BC-59E2F3F090D3}" type="slidenum">
              <a:rPr lang="en-US" smtClean="0"/>
              <a:t>20</a:t>
            </a:fld>
            <a:endParaRPr lang="en-US"/>
          </a:p>
        </p:txBody>
      </p:sp>
    </p:spTree>
    <p:extLst>
      <p:ext uri="{BB962C8B-B14F-4D97-AF65-F5344CB8AC3E}">
        <p14:creationId xmlns:p14="http://schemas.microsoft.com/office/powerpoint/2010/main" val="3734005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006AB6B-CAD0-468C-90BC-59E2F3F090D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734005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30316">
              <a:defRPr>
                <a:solidFill>
                  <a:schemeClr val="tx1"/>
                </a:solidFill>
                <a:latin typeface="Verdana" pitchFamily="34" charset="0"/>
              </a:defRPr>
            </a:lvl1pPr>
            <a:lvl2pPr marL="716098" indent="-275422" defTabSz="930316">
              <a:defRPr>
                <a:solidFill>
                  <a:schemeClr val="tx1"/>
                </a:solidFill>
                <a:latin typeface="Verdana" pitchFamily="34" charset="0"/>
              </a:defRPr>
            </a:lvl2pPr>
            <a:lvl3pPr marL="1101690" indent="-220339" defTabSz="930316">
              <a:defRPr>
                <a:solidFill>
                  <a:schemeClr val="tx1"/>
                </a:solidFill>
                <a:latin typeface="Verdana" pitchFamily="34" charset="0"/>
              </a:defRPr>
            </a:lvl3pPr>
            <a:lvl4pPr marL="1542366" indent="-220339" defTabSz="930316">
              <a:defRPr>
                <a:solidFill>
                  <a:schemeClr val="tx1"/>
                </a:solidFill>
                <a:latin typeface="Verdana" pitchFamily="34" charset="0"/>
              </a:defRPr>
            </a:lvl4pPr>
            <a:lvl5pPr marL="1983042" indent="-220339" defTabSz="930316">
              <a:defRPr>
                <a:solidFill>
                  <a:schemeClr val="tx1"/>
                </a:solidFill>
                <a:latin typeface="Verdana" pitchFamily="34" charset="0"/>
              </a:defRPr>
            </a:lvl5pPr>
            <a:lvl6pPr marL="2423717" indent="-220339" algn="ctr" defTabSz="930316" eaLnBrk="0" fontAlgn="base" hangingPunct="0">
              <a:spcBef>
                <a:spcPct val="0"/>
              </a:spcBef>
              <a:spcAft>
                <a:spcPct val="0"/>
              </a:spcAft>
              <a:defRPr>
                <a:solidFill>
                  <a:schemeClr val="tx1"/>
                </a:solidFill>
                <a:latin typeface="Verdana" pitchFamily="34" charset="0"/>
              </a:defRPr>
            </a:lvl6pPr>
            <a:lvl7pPr marL="2864394" indent="-220339" algn="ctr" defTabSz="930316" eaLnBrk="0" fontAlgn="base" hangingPunct="0">
              <a:spcBef>
                <a:spcPct val="0"/>
              </a:spcBef>
              <a:spcAft>
                <a:spcPct val="0"/>
              </a:spcAft>
              <a:defRPr>
                <a:solidFill>
                  <a:schemeClr val="tx1"/>
                </a:solidFill>
                <a:latin typeface="Verdana" pitchFamily="34" charset="0"/>
              </a:defRPr>
            </a:lvl7pPr>
            <a:lvl8pPr marL="3305069" indent="-220339" algn="ctr" defTabSz="930316" eaLnBrk="0" fontAlgn="base" hangingPunct="0">
              <a:spcBef>
                <a:spcPct val="0"/>
              </a:spcBef>
              <a:spcAft>
                <a:spcPct val="0"/>
              </a:spcAft>
              <a:defRPr>
                <a:solidFill>
                  <a:schemeClr val="tx1"/>
                </a:solidFill>
                <a:latin typeface="Verdana" pitchFamily="34" charset="0"/>
              </a:defRPr>
            </a:lvl8pPr>
            <a:lvl9pPr marL="3745746" indent="-220339" algn="ctr" defTabSz="930316" eaLnBrk="0" fontAlgn="base" hangingPunct="0">
              <a:spcBef>
                <a:spcPct val="0"/>
              </a:spcBef>
              <a:spcAft>
                <a:spcPct val="0"/>
              </a:spcAft>
              <a:defRPr>
                <a:solidFill>
                  <a:schemeClr val="tx1"/>
                </a:solidFill>
                <a:latin typeface="Verdana" pitchFamily="34" charset="0"/>
              </a:defRPr>
            </a:lvl9pPr>
          </a:lstStyle>
          <a:p>
            <a:fld id="{F6079285-2628-4514-8A59-7DE65521A82E}" type="slidenum">
              <a:rPr lang="en-US" smtClean="0">
                <a:latin typeface="Arial" charset="0"/>
              </a:rPr>
              <a:pPr/>
              <a:t>4</a:t>
            </a:fld>
            <a:endParaRPr lang="en-US"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dirty="0" smtClean="0"/>
              <a:t>This slide shows where POLST fits into the Advance Care Planning Continuum.</a:t>
            </a:r>
          </a:p>
          <a:p>
            <a:pPr marL="402424" lvl="1" indent="-172904">
              <a:buFontTx/>
              <a:buChar char="•"/>
            </a:pPr>
            <a:r>
              <a:rPr lang="en-US" dirty="0" smtClean="0"/>
              <a:t>Starts at age 18 with completing an AHCD.</a:t>
            </a:r>
          </a:p>
          <a:p>
            <a:pPr marL="402424" lvl="1" indent="-172904">
              <a:buFontTx/>
              <a:buChar char="•"/>
            </a:pPr>
            <a:r>
              <a:rPr lang="en-US" dirty="0" smtClean="0"/>
              <a:t>Your AHCD should be updated periodically – check names, contact information, and healthcare wishes.</a:t>
            </a:r>
          </a:p>
          <a:p>
            <a:pPr marL="402424" lvl="1" indent="-172904">
              <a:buFontTx/>
              <a:buChar char="•"/>
            </a:pPr>
            <a:r>
              <a:rPr lang="en-US" dirty="0" smtClean="0"/>
              <a:t>If you are diagnosed with a serious or chronic, progressive illness at any age, talk with your physician about completing a POLST form.</a:t>
            </a:r>
          </a:p>
          <a:p>
            <a:pPr marL="402424" lvl="1" indent="-172904">
              <a:buFontTx/>
              <a:buChar char="•"/>
            </a:pPr>
            <a:r>
              <a:rPr lang="en-US" dirty="0" smtClean="0"/>
              <a:t>The goal is that your treatment wishes are honored.</a:t>
            </a:r>
          </a:p>
          <a:p>
            <a:pPr marL="402424" lvl="1" indent="-172904">
              <a:buFontTx/>
              <a:buChar char="•"/>
            </a:pPr>
            <a:endParaRPr lang="en-US" dirty="0" smtClean="0"/>
          </a:p>
          <a:p>
            <a:pPr eaLnBrk="1" hangingPunct="1"/>
            <a:r>
              <a:rPr lang="en-US" dirty="0" smtClean="0"/>
              <a:t>What is the word along the left side?  </a:t>
            </a:r>
            <a:r>
              <a:rPr lang="en-US" b="1" u="sng" dirty="0" smtClean="0"/>
              <a:t>Conversation</a:t>
            </a:r>
            <a:r>
              <a:rPr lang="en-US" dirty="0" smtClean="0"/>
              <a:t>.  </a:t>
            </a:r>
          </a:p>
          <a:p>
            <a:pPr marL="402424" lvl="1" indent="-172904">
              <a:buFontTx/>
              <a:buChar char="•"/>
            </a:pPr>
            <a:r>
              <a:rPr lang="en-US" dirty="0" smtClean="0"/>
              <a:t>An ongoing conversation over the years with your healthcare </a:t>
            </a:r>
            <a:r>
              <a:rPr lang="en-US" dirty="0" err="1" smtClean="0"/>
              <a:t>decisionmaker</a:t>
            </a:r>
            <a:r>
              <a:rPr lang="en-US" dirty="0" smtClean="0"/>
              <a:t>, family, and healthcare provider is very important.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6AB6B-CAD0-468C-90BC-59E2F3F090D3}"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86816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D006AB6B-CAD0-468C-90BC-59E2F3F090D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734005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006AB6B-CAD0-468C-90BC-59E2F3F090D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734005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006AB6B-CAD0-468C-90BC-59E2F3F090D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734005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6AB6B-CAD0-468C-90BC-59E2F3F090D3}" type="slidenum">
              <a:rPr lang="en-US" smtClean="0"/>
              <a:t>26</a:t>
            </a:fld>
            <a:endParaRPr lang="en-US"/>
          </a:p>
        </p:txBody>
      </p:sp>
    </p:spTree>
    <p:extLst>
      <p:ext uri="{BB962C8B-B14F-4D97-AF65-F5344CB8AC3E}">
        <p14:creationId xmlns:p14="http://schemas.microsoft.com/office/powerpoint/2010/main" val="86816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006AB6B-CAD0-468C-90BC-59E2F3F090D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734005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181813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6702-B4E7-4DEC-AA50-1596BC2D6A4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65768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6702-B4E7-4DEC-AA50-1596BC2D6A4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070427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D6702-B4E7-4DEC-AA50-1596BC2D6A4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07042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6AB6B-CAD0-468C-90BC-59E2F3F090D3}" type="slidenum">
              <a:rPr lang="en-US" smtClean="0"/>
              <a:t>5</a:t>
            </a:fld>
            <a:endParaRPr lang="en-US"/>
          </a:p>
        </p:txBody>
      </p:sp>
    </p:spTree>
    <p:extLst>
      <p:ext uri="{BB962C8B-B14F-4D97-AF65-F5344CB8AC3E}">
        <p14:creationId xmlns:p14="http://schemas.microsoft.com/office/powerpoint/2010/main" val="86816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181813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6AB6B-CAD0-468C-90BC-59E2F3F090D3}"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86816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006AB6B-CAD0-468C-90BC-59E2F3F090D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734005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006AB6B-CAD0-468C-90BC-59E2F3F090D3}"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734005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r>
              <a:rPr lang="en-US" dirty="0" smtClean="0">
                <a:solidFill>
                  <a:schemeClr val="bg1">
                    <a:lumMod val="50000"/>
                  </a:schemeClr>
                </a:solidFill>
                <a:latin typeface="Arial" panose="020B0604020202020204" pitchFamily="34" charset="0"/>
                <a:cs typeface="Arial" panose="020B0604020202020204" pitchFamily="34" charset="0"/>
              </a:rPr>
              <a:t>Would permit a manufacturer of an investigational drug, biological product, or device to make the product available to eligible patients with terminal illnesses</a:t>
            </a:r>
          </a:p>
          <a:p>
            <a:pPr marL="571500" marR="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bg1">
                    <a:lumMod val="50000"/>
                  </a:schemeClr>
                </a:solidFill>
                <a:latin typeface="Arial" panose="020B0604020202020204" pitchFamily="34" charset="0"/>
                <a:cs typeface="Arial" panose="020B0604020202020204" pitchFamily="34" charset="0"/>
              </a:rPr>
              <a:t>Would allow, but does not require, a health benefit plan or governmental agency to provide coverage for the cost. </a:t>
            </a:r>
          </a:p>
          <a:p>
            <a:pPr marL="571500" indent="-571500">
              <a:buFont typeface="Arial" panose="020B0604020202020204" pitchFamily="34" charset="0"/>
              <a:buChar char="•"/>
            </a:pPr>
            <a:r>
              <a:rPr lang="en-US" dirty="0" smtClean="0">
                <a:solidFill>
                  <a:schemeClr val="bg1">
                    <a:lumMod val="50000"/>
                  </a:schemeClr>
                </a:solidFill>
                <a:latin typeface="Arial" panose="020B0604020202020204" pitchFamily="34" charset="0"/>
                <a:cs typeface="Arial" panose="020B0604020202020204" pitchFamily="34" charset="0"/>
              </a:rPr>
              <a:t>Would prohibit the Medical Board of California and the Osteopathic Medical Board of California from taking any disciplinary action against the license of a physician based solely on the physician's recommendation to an eligible patient regarding, or prescription for, or treatment with, an investigational drug, biological product, or device.</a:t>
            </a:r>
            <a:endParaRPr lang="en-US" dirty="0"/>
          </a:p>
        </p:txBody>
      </p:sp>
      <p:sp>
        <p:nvSpPr>
          <p:cNvPr id="4" name="Slide Number Placeholder 3"/>
          <p:cNvSpPr>
            <a:spLocks noGrp="1"/>
          </p:cNvSpPr>
          <p:nvPr>
            <p:ph type="sldNum" sz="quarter" idx="10"/>
          </p:nvPr>
        </p:nvSpPr>
        <p:spPr/>
        <p:txBody>
          <a:bodyPr/>
          <a:lstStyle/>
          <a:p>
            <a:fld id="{D006AB6B-CAD0-468C-90BC-59E2F3F090D3}"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734005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CCCC </a:t>
            </a:r>
            <a:r>
              <a:rPr lang="en-US" dirty="0"/>
              <a:t>is devoted to improving the culture of care for seriously-ill patients by making palliative care a normal part of life and health </a:t>
            </a:r>
            <a:r>
              <a:rPr lang="en-US" dirty="0" smtClean="0"/>
              <a:t>care.</a:t>
            </a:r>
          </a:p>
          <a:p>
            <a:endParaRPr lang="en-US" dirty="0" smtClean="0"/>
          </a:p>
          <a:p>
            <a:r>
              <a:rPr lang="en-US" dirty="0" smtClean="0"/>
              <a:t>We put </a:t>
            </a:r>
            <a:r>
              <a:rPr lang="en-US" dirty="0"/>
              <a:t>our energy into issues that address systemic and meaningful solutions to enhancing the quality care for those chronically- or seriously-ill, or near the end of </a:t>
            </a:r>
            <a:r>
              <a:rPr lang="en-US" dirty="0" smtClean="0"/>
              <a:t>life.</a:t>
            </a:r>
            <a:br>
              <a:rPr lang="en-US" dirty="0" smtClean="0"/>
            </a:br>
            <a:endParaRPr lang="en-US" dirty="0"/>
          </a:p>
          <a:p>
            <a:r>
              <a:rPr lang="en-US" dirty="0" smtClean="0"/>
              <a:t>We believe </a:t>
            </a:r>
            <a:r>
              <a:rPr lang="en-US" dirty="0"/>
              <a:t>that with appropriate, compassionate, and excellent palliative care, an overwhelming majority of persons may never need to consider the notion of physician assistance in hastening their </a:t>
            </a:r>
            <a:r>
              <a:rPr lang="en-US" dirty="0" smtClean="0"/>
              <a:t>death.</a:t>
            </a:r>
            <a:endParaRPr lang="en-US" dirty="0"/>
          </a:p>
        </p:txBody>
      </p:sp>
      <p:sp>
        <p:nvSpPr>
          <p:cNvPr id="4" name="Slide Number Placeholder 3"/>
          <p:cNvSpPr>
            <a:spLocks noGrp="1"/>
          </p:cNvSpPr>
          <p:nvPr>
            <p:ph type="sldNum" sz="quarter" idx="10"/>
          </p:nvPr>
        </p:nvSpPr>
        <p:spPr/>
        <p:txBody>
          <a:bodyPr/>
          <a:lstStyle/>
          <a:p>
            <a:fld id="{D006AB6B-CAD0-468C-90BC-59E2F3F090D3}"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86816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006AB6B-CAD0-468C-90BC-59E2F3F090D3}"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734005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006AB6B-CAD0-468C-90BC-59E2F3F090D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734005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006AB6B-CAD0-468C-90BC-59E2F3F090D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7340050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0">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06AB6B-CAD0-468C-90BC-59E2F3F090D3}" type="slidenum">
              <a:rPr lang="en-US" smtClean="0"/>
              <a:t>41</a:t>
            </a:fld>
            <a:endParaRPr lang="en-US"/>
          </a:p>
        </p:txBody>
      </p:sp>
    </p:spTree>
    <p:extLst>
      <p:ext uri="{BB962C8B-B14F-4D97-AF65-F5344CB8AC3E}">
        <p14:creationId xmlns:p14="http://schemas.microsoft.com/office/powerpoint/2010/main" val="8681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chemeClr val="bg1">
                  <a:lumMod val="50000"/>
                </a:schemeClr>
              </a:solidFill>
            </a:endParaRPr>
          </a:p>
        </p:txBody>
      </p:sp>
      <p:sp>
        <p:nvSpPr>
          <p:cNvPr id="4" name="Slide Number Placeholder 3"/>
          <p:cNvSpPr>
            <a:spLocks noGrp="1"/>
          </p:cNvSpPr>
          <p:nvPr>
            <p:ph type="sldNum" sz="quarter" idx="10"/>
          </p:nvPr>
        </p:nvSpPr>
        <p:spPr/>
        <p:txBody>
          <a:bodyPr/>
          <a:lstStyle/>
          <a:p>
            <a:fld id="{D006AB6B-CAD0-468C-90BC-59E2F3F090D3}" type="slidenum">
              <a:rPr lang="en-US" smtClean="0"/>
              <a:t>6</a:t>
            </a:fld>
            <a:endParaRPr lang="en-US"/>
          </a:p>
        </p:txBody>
      </p:sp>
    </p:spTree>
    <p:extLst>
      <p:ext uri="{BB962C8B-B14F-4D97-AF65-F5344CB8AC3E}">
        <p14:creationId xmlns:p14="http://schemas.microsoft.com/office/powerpoint/2010/main" val="3734005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9AA9EF1-6C17-584A-8AAE-467AF7FF143E}"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257390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5" indent="-174705">
              <a:buFont typeface="Arial"/>
              <a:buChar char="•"/>
            </a:pPr>
            <a:endParaRPr lang="en-US" b="0" baseline="0" dirty="0" smtClean="0"/>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79AA9EF1-6C17-584A-8AAE-467AF7FF143E}"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626547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endParaRPr lang="en-US" dirty="0">
              <a:solidFill>
                <a:schemeClr val="tx1">
                  <a:lumMod val="50000"/>
                  <a:lumOff val="50000"/>
                </a:schemeClr>
              </a:solidFill>
            </a:endParaRPr>
          </a:p>
        </p:txBody>
      </p:sp>
      <p:sp>
        <p:nvSpPr>
          <p:cNvPr id="4" name="Slide Number Placeholder 3"/>
          <p:cNvSpPr>
            <a:spLocks noGrp="1"/>
          </p:cNvSpPr>
          <p:nvPr>
            <p:ph type="sldNum" sz="quarter" idx="10"/>
          </p:nvPr>
        </p:nvSpPr>
        <p:spPr/>
        <p:txBody>
          <a:bodyPr/>
          <a:lstStyle/>
          <a:p>
            <a:fld id="{C0E2C606-6947-4607-803D-92DD6A7F193A}" type="slidenum">
              <a:rPr lang="en-US" smtClean="0"/>
              <a:t>44</a:t>
            </a:fld>
            <a:endParaRPr lang="en-US"/>
          </a:p>
        </p:txBody>
      </p:sp>
    </p:spTree>
    <p:extLst>
      <p:ext uri="{BB962C8B-B14F-4D97-AF65-F5344CB8AC3E}">
        <p14:creationId xmlns:p14="http://schemas.microsoft.com/office/powerpoint/2010/main" val="3689542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Chronic care management services, at least 20 minutes of clinical staff time directed by a physician or other qualified health care professional, per calendar month, with the following required elements: multiple (two or more) chronic conditions expected to last at least 12 months, or until the death of the patient; chronic conditions place the patient at significant risk of death, acute exacerbation/decompensation, or functional decline;</a:t>
            </a:r>
          </a:p>
          <a:p>
            <a:r>
              <a:rPr lang="en-US" dirty="0" smtClean="0"/>
              <a:t>comprehensive care plan established, implemented, revised, or monitored. </a:t>
            </a:r>
          </a:p>
          <a:p>
            <a:endParaRPr lang="en-US" dirty="0" smtClean="0"/>
          </a:p>
          <a:p>
            <a:pPr defTabSz="465880">
              <a:defRPr/>
            </a:pPr>
            <a:r>
              <a:rPr lang="en-US" baseline="0" dirty="0" smtClean="0"/>
              <a:t>CMMI - Oncology Care Model – under development – incentivizes oncology best practices -  includes palliative care metrics (PC consultation) “Percentage of attributed OCM-FFS beneficiaries with at least one palliative care consultation per OCM-FFS episode”</a:t>
            </a:r>
          </a:p>
          <a:p>
            <a:pPr defTabSz="465880">
              <a:defRPr/>
            </a:pPr>
            <a:r>
              <a:rPr lang="en-US" dirty="0" smtClean="0"/>
              <a:t>to improve care coordination, appropriateness of care, and access for beneficiaries undergoing chemotherapy, resulting in improved health outcomes, higher quality care, and lower expenditures.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Hospices that apply and are selected to participate in Medicare Care Choices Model will provide services available under the Medicare hospice benefit for routine home care and inpatient respite levels of care that cannot be separately billed under Medicare Parts A, B, and D.  These services must be available 24/7, 365 calendar days per year.  CMS will pay a $400 per beneficiary per month fee to the Medicare Care Choices Model participating hospices for these services.  Providers and suppliers furnishing curative services to beneficiaries participating in Medicare Care Choices Model will be able to continue to bill Medicare for the reasonable and necessary services they furnish.</a:t>
            </a:r>
          </a:p>
          <a:p>
            <a:endParaRPr lang="en-US" dirty="0" smtClean="0"/>
          </a:p>
        </p:txBody>
      </p:sp>
      <p:sp>
        <p:nvSpPr>
          <p:cNvPr id="4" name="Slide Number Placeholder 3"/>
          <p:cNvSpPr>
            <a:spLocks noGrp="1"/>
          </p:cNvSpPr>
          <p:nvPr>
            <p:ph type="sldNum" sz="quarter" idx="10"/>
          </p:nvPr>
        </p:nvSpPr>
        <p:spPr/>
        <p:txBody>
          <a:bodyPr/>
          <a:lstStyle/>
          <a:p>
            <a:fld id="{79AA9EF1-6C17-584A-8AAE-467AF7FF143E}"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261412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AA9EF1-6C17-584A-8AAE-467AF7FF143E}"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2614124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r>
              <a:rPr lang="en-US" altLang="en-US" smtClean="0"/>
              <a:t>Palliative care summit coming up in April…</a:t>
            </a:r>
          </a:p>
          <a:p>
            <a:endParaRPr lang="en-US" altLang="en-US" smtClean="0"/>
          </a:p>
          <a:p>
            <a:r>
              <a:rPr lang="en-US" altLang="en-US" smtClean="0"/>
              <a:t>Great speakers, including!</a:t>
            </a:r>
          </a:p>
        </p:txBody>
      </p:sp>
      <p:sp>
        <p:nvSpPr>
          <p:cNvPr id="317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09" indent="-285734" eaLnBrk="0" hangingPunct="0">
              <a:spcBef>
                <a:spcPct val="30000"/>
              </a:spcBef>
              <a:defRPr sz="1200">
                <a:solidFill>
                  <a:schemeClr val="tx1"/>
                </a:solidFill>
                <a:latin typeface="Arial" charset="0"/>
              </a:defRPr>
            </a:lvl2pPr>
            <a:lvl3pPr marL="1142938" indent="-228587" eaLnBrk="0" hangingPunct="0">
              <a:spcBef>
                <a:spcPct val="30000"/>
              </a:spcBef>
              <a:defRPr sz="1200">
                <a:solidFill>
                  <a:schemeClr val="tx1"/>
                </a:solidFill>
                <a:latin typeface="Arial" charset="0"/>
              </a:defRPr>
            </a:lvl3pPr>
            <a:lvl4pPr marL="1600113" indent="-228587" eaLnBrk="0" hangingPunct="0">
              <a:spcBef>
                <a:spcPct val="30000"/>
              </a:spcBef>
              <a:defRPr sz="1200">
                <a:solidFill>
                  <a:schemeClr val="tx1"/>
                </a:solidFill>
                <a:latin typeface="Arial" charset="0"/>
              </a:defRPr>
            </a:lvl4pPr>
            <a:lvl5pPr marL="2057287" indent="-228587" eaLnBrk="0" hangingPunct="0">
              <a:spcBef>
                <a:spcPct val="30000"/>
              </a:spcBef>
              <a:defRPr sz="1200">
                <a:solidFill>
                  <a:schemeClr val="tx1"/>
                </a:solidFill>
                <a:latin typeface="Arial" charset="0"/>
              </a:defRPr>
            </a:lvl5pPr>
            <a:lvl6pPr marL="2514462" indent="-228587" eaLnBrk="0" fontAlgn="base" hangingPunct="0">
              <a:spcBef>
                <a:spcPct val="30000"/>
              </a:spcBef>
              <a:spcAft>
                <a:spcPct val="0"/>
              </a:spcAft>
              <a:defRPr sz="1200">
                <a:solidFill>
                  <a:schemeClr val="tx1"/>
                </a:solidFill>
                <a:latin typeface="Arial" charset="0"/>
              </a:defRPr>
            </a:lvl6pPr>
            <a:lvl7pPr marL="2971638" indent="-228587" eaLnBrk="0" fontAlgn="base" hangingPunct="0">
              <a:spcBef>
                <a:spcPct val="30000"/>
              </a:spcBef>
              <a:spcAft>
                <a:spcPct val="0"/>
              </a:spcAft>
              <a:defRPr sz="1200">
                <a:solidFill>
                  <a:schemeClr val="tx1"/>
                </a:solidFill>
                <a:latin typeface="Arial" charset="0"/>
              </a:defRPr>
            </a:lvl7pPr>
            <a:lvl8pPr marL="3428812" indent="-228587" eaLnBrk="0" fontAlgn="base" hangingPunct="0">
              <a:spcBef>
                <a:spcPct val="30000"/>
              </a:spcBef>
              <a:spcAft>
                <a:spcPct val="0"/>
              </a:spcAft>
              <a:defRPr sz="1200">
                <a:solidFill>
                  <a:schemeClr val="tx1"/>
                </a:solidFill>
                <a:latin typeface="Arial" charset="0"/>
              </a:defRPr>
            </a:lvl8pPr>
            <a:lvl9pPr marL="3885987" indent="-22858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2B2ABF-707C-4AC7-8615-AF1A4F14F21F}" type="slidenum">
              <a:rPr lang="en-US" altLang="en-US">
                <a:solidFill>
                  <a:prstClr val="black"/>
                </a:solidFill>
              </a:rPr>
              <a:pPr eaLnBrk="1" hangingPunct="1">
                <a:spcBef>
                  <a:spcPct val="0"/>
                </a:spcBef>
              </a:pPr>
              <a:t>48</a:t>
            </a:fld>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be consistent with Section A, treatment choices for Sections B and C have been switched in their order, and each section begins with the most aggressive and invasive treatment choices.</a:t>
            </a:r>
          </a:p>
          <a:p>
            <a:endParaRPr lang="en-US" dirty="0" smtClean="0"/>
          </a:p>
          <a:p>
            <a:r>
              <a:rPr lang="en-US" dirty="0" smtClean="0"/>
              <a:t>In Section B, the choice of “Limited Additional Interventions” has been renamed to “Selective Treatment,” and the choice of “Comfort Measures Only” has been renamed to “Comfort-Focused Treatment.”</a:t>
            </a:r>
          </a:p>
          <a:p>
            <a:endParaRPr lang="en-US" dirty="0" smtClean="0"/>
          </a:p>
          <a:p>
            <a:r>
              <a:rPr lang="en-US" dirty="0" smtClean="0"/>
              <a:t>Goal statements have been added for each treatment choice in Section B. These descriptions help patients understand the goals of care within each option, and aim to promote quality conversations with a patient and/or legally recognized </a:t>
            </a:r>
            <a:r>
              <a:rPr lang="en-US" dirty="0" err="1" smtClean="0"/>
              <a:t>decisionmaker</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7</a:t>
            </a:fld>
            <a:endParaRPr lang="en-US" dirty="0"/>
          </a:p>
        </p:txBody>
      </p:sp>
    </p:spTree>
    <p:extLst>
      <p:ext uri="{BB962C8B-B14F-4D97-AF65-F5344CB8AC3E}">
        <p14:creationId xmlns:p14="http://schemas.microsoft.com/office/powerpoint/2010/main" val="250049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800" dirty="0"/>
              <a:t>Section B addresses medical interventions, and each option in Section B now includes a goal statement to help patients understand the goals of care within each option and help promote quality conversations with patients, family, and/or legally recognized </a:t>
            </a:r>
            <a:r>
              <a:rPr lang="en-US" sz="800" dirty="0" err="1"/>
              <a:t>decisionmaker</a:t>
            </a:r>
            <a:r>
              <a:rPr lang="en-US" sz="800" dirty="0"/>
              <a:t>:</a:t>
            </a:r>
            <a:br>
              <a:rPr lang="en-US" sz="800" dirty="0"/>
            </a:br>
            <a:endParaRPr lang="en-US" sz="800" dirty="0"/>
          </a:p>
          <a:p>
            <a:pPr marL="605943" lvl="1" indent="-165257">
              <a:buFont typeface="Arial" panose="020B0604020202020204" pitchFamily="34" charset="0"/>
              <a:buChar char="•"/>
            </a:pPr>
            <a:r>
              <a:rPr lang="en-US" sz="800" b="1" i="1" dirty="0"/>
              <a:t>Full Treatment – primary goal of prolonging life by all medically effective means.</a:t>
            </a:r>
            <a:r>
              <a:rPr lang="en-US" sz="800" dirty="0"/>
              <a:t> Includes a box which can be marked “Trial Period of Full Treatment.”  This option is helpful for patients who want to try short-term ventilator support, but do not want prolonged life support, especially if they are not making progress.</a:t>
            </a:r>
            <a:endParaRPr lang="en-US" sz="800" b="1" i="1" dirty="0"/>
          </a:p>
          <a:p>
            <a:pPr marL="605943" lvl="1" indent="-165257">
              <a:buFont typeface="Arial" panose="020B0604020202020204" pitchFamily="34" charset="0"/>
              <a:buChar char="•"/>
            </a:pPr>
            <a:r>
              <a:rPr lang="en-US" sz="800" b="1" i="1" dirty="0"/>
              <a:t>Selective Treatment</a:t>
            </a:r>
            <a:r>
              <a:rPr lang="en-US" sz="800" dirty="0"/>
              <a:t> </a:t>
            </a:r>
            <a:r>
              <a:rPr lang="en-US" sz="800" b="1" dirty="0"/>
              <a:t>– goal of treating medical conditions while avoiding burdensome measures.</a:t>
            </a:r>
            <a:r>
              <a:rPr lang="en-US" sz="800" dirty="0"/>
              <a:t> Burdens of treatment may include complications, pain, or weakness. A check box is included for SNF patients, who may choose “Request transfer to hospital only if comfort needs cannot be met in current location.”</a:t>
            </a:r>
          </a:p>
          <a:p>
            <a:pPr marL="605943" lvl="1" indent="-165257">
              <a:buFont typeface="Arial" panose="020B0604020202020204" pitchFamily="34" charset="0"/>
              <a:buChar char="•"/>
            </a:pPr>
            <a:r>
              <a:rPr lang="en-US" sz="800" b="1" i="1" dirty="0"/>
              <a:t>Comfort-Fo</a:t>
            </a:r>
            <a:r>
              <a:rPr lang="en-US" sz="800" b="1" dirty="0"/>
              <a:t>c</a:t>
            </a:r>
            <a:r>
              <a:rPr lang="en-US" sz="800" b="1" i="1" dirty="0"/>
              <a:t>used Treatment – primary goal of maximizing comfort.</a:t>
            </a:r>
            <a:r>
              <a:rPr lang="en-US" sz="800" i="1" dirty="0"/>
              <a:t> </a:t>
            </a:r>
            <a:r>
              <a:rPr lang="en-US" sz="800" dirty="0"/>
              <a:t>Care is focused on comfort, not on treating the person’s illnesses. Note the statement: “Request transfer to hospital </a:t>
            </a:r>
            <a:r>
              <a:rPr lang="en-US" sz="800" u="sng" dirty="0"/>
              <a:t>only</a:t>
            </a:r>
            <a:r>
              <a:rPr lang="en-US" sz="800" dirty="0"/>
              <a:t> if comfort needs cannot be met in current location.”</a:t>
            </a:r>
            <a:br>
              <a:rPr lang="en-US" sz="800" dirty="0"/>
            </a:br>
            <a:endParaRPr lang="en-US" sz="800"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8</a:t>
            </a:fld>
            <a:endParaRPr lang="en-US" dirty="0"/>
          </a:p>
        </p:txBody>
      </p:sp>
    </p:spTree>
    <p:extLst>
      <p:ext uri="{BB962C8B-B14F-4D97-AF65-F5344CB8AC3E}">
        <p14:creationId xmlns:p14="http://schemas.microsoft.com/office/powerpoint/2010/main" val="173496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100" dirty="0"/>
              <a:t>The order of choices for Section C was also changed to be consistent with Section A.  Each section now begins with the most aggressive intervention. </a:t>
            </a:r>
          </a:p>
          <a:p>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9</a:t>
            </a:fld>
            <a:endParaRPr lang="en-US" dirty="0"/>
          </a:p>
        </p:txBody>
      </p:sp>
    </p:spTree>
    <p:extLst>
      <p:ext uri="{BB962C8B-B14F-4D97-AF65-F5344CB8AC3E}">
        <p14:creationId xmlns:p14="http://schemas.microsoft.com/office/powerpoint/2010/main" val="209693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800" dirty="0"/>
              <a:t>In Section D, “Address” was clarified and now reads as “Mailing Address.”</a:t>
            </a:r>
          </a:p>
          <a:p>
            <a:pPr eaLnBrk="1" hangingPunct="1"/>
            <a:endParaRPr lang="en-US" sz="800" dirty="0"/>
          </a:p>
          <a:p>
            <a:pPr eaLnBrk="1" hangingPunct="1"/>
            <a:r>
              <a:rPr lang="en-US" sz="800" dirty="0"/>
              <a:t>“Office Use Only” is a place holder for future use by the anticipated establishment of a POLST Registry.</a:t>
            </a:r>
          </a:p>
          <a:p>
            <a:pPr eaLnBrk="1" hangingPunct="1"/>
            <a:endParaRPr lang="en-US" sz="800" dirty="0"/>
          </a:p>
          <a:p>
            <a:pPr eaLnBrk="1" hangingPunct="1"/>
            <a:r>
              <a:rPr lang="en-US" sz="800" dirty="0"/>
              <a:t>Note the asterisk at the bottom, *Form versions with effective dates of 1/1/2009 or 4/1/2011 are also valid.</a:t>
            </a:r>
          </a:p>
          <a:p>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10</a:t>
            </a:fld>
            <a:endParaRPr lang="en-US" dirty="0"/>
          </a:p>
        </p:txBody>
      </p:sp>
    </p:spTree>
    <p:extLst>
      <p:ext uri="{BB962C8B-B14F-4D97-AF65-F5344CB8AC3E}">
        <p14:creationId xmlns:p14="http://schemas.microsoft.com/office/powerpoint/2010/main" val="3762377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D81A11-8218-47BD-8166-A6B667087DC2}" type="slidenum">
              <a:rPr lang="en-US" smtClean="0"/>
              <a:pPr>
                <a:defRPr/>
              </a:pPr>
              <a:t>11</a:t>
            </a:fld>
            <a:endParaRPr lang="en-US" dirty="0"/>
          </a:p>
        </p:txBody>
      </p:sp>
    </p:spTree>
    <p:extLst>
      <p:ext uri="{BB962C8B-B14F-4D97-AF65-F5344CB8AC3E}">
        <p14:creationId xmlns:p14="http://schemas.microsoft.com/office/powerpoint/2010/main" val="1941643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CCC: Cover page (primary emphasis on logo)">
    <p:spTree>
      <p:nvGrpSpPr>
        <p:cNvPr id="1" name=""/>
        <p:cNvGrpSpPr/>
        <p:nvPr/>
      </p:nvGrpSpPr>
      <p:grpSpPr>
        <a:xfrm>
          <a:off x="0" y="0"/>
          <a:ext cx="0" cy="0"/>
          <a:chOff x="0" y="0"/>
          <a:chExt cx="0" cy="0"/>
        </a:xfrm>
      </p:grpSpPr>
      <p:grpSp>
        <p:nvGrpSpPr>
          <p:cNvPr id="6" name="Group 1"/>
          <p:cNvGrpSpPr>
            <a:grpSpLocks/>
          </p:cNvGrpSpPr>
          <p:nvPr userDrawn="1"/>
        </p:nvGrpSpPr>
        <p:grpSpPr bwMode="auto">
          <a:xfrm>
            <a:off x="0" y="609600"/>
            <a:ext cx="9144000" cy="4495800"/>
            <a:chOff x="0" y="609600"/>
            <a:chExt cx="9144000" cy="4495800"/>
          </a:xfrm>
        </p:grpSpPr>
        <p:sp>
          <p:nvSpPr>
            <p:cNvPr id="7" name="Rectangle 6"/>
            <p:cNvSpPr>
              <a:spLocks noChangeArrowheads="1"/>
            </p:cNvSpPr>
            <p:nvPr userDrawn="1"/>
          </p:nvSpPr>
          <p:spPr bwMode="auto">
            <a:xfrm>
              <a:off x="0" y="2057400"/>
              <a:ext cx="9144000" cy="3048000"/>
            </a:xfrm>
            <a:prstGeom prst="rect">
              <a:avLst/>
            </a:prstGeom>
            <a:solidFill>
              <a:srgbClr val="F78F22"/>
            </a:solidFill>
            <a:ln w="9525">
              <a:noFill/>
              <a:miter lim="800000"/>
              <a:headEnd/>
              <a:tailEnd/>
            </a:ln>
            <a:effectLst/>
          </p:spPr>
          <p:txBody>
            <a:bodyPr wrap="none" anchor="ctr"/>
            <a:lstStyle/>
            <a:p>
              <a:pPr>
                <a:defRPr/>
              </a:pPr>
              <a:endParaRPr lang="en-US"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pic>
          <p:nvPicPr>
            <p:cNvPr id="8" name="Picture 6" descr="CCCC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09600"/>
              <a:ext cx="31813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2590800"/>
            <a:ext cx="8229600" cy="1143000"/>
          </a:xfrm>
          <a:prstGeom prst="rect">
            <a:avLst/>
          </a:prstGeom>
        </p:spPr>
        <p:txBody>
          <a:bodyPr/>
          <a:lstStyle>
            <a:lvl1pPr algn="l">
              <a:lnSpc>
                <a:spcPts val="7000"/>
              </a:lnSpc>
              <a:defRPr sz="7200" cap="all" spc="-500" baseline="0">
                <a:solidFill>
                  <a:schemeClr val="bg1"/>
                </a:solidFill>
                <a:latin typeface="Arial Black" panose="020B0A04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4191000"/>
            <a:ext cx="7467600" cy="639762"/>
          </a:xfrm>
          <a:prstGeom prst="rect">
            <a:avLst/>
          </a:prstGeom>
        </p:spPr>
        <p:txBody>
          <a:bodyPr anchor="b"/>
          <a:lstStyle>
            <a:lvl1pPr marL="0" indent="0">
              <a:lnSpc>
                <a:spcPts val="3800"/>
              </a:lnSpc>
              <a:buNone/>
              <a:defRPr sz="2800" b="0" spc="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2740025" y="5715000"/>
            <a:ext cx="5870575" cy="639762"/>
          </a:xfrm>
          <a:prstGeom prst="rect">
            <a:avLst/>
          </a:prstGeom>
        </p:spPr>
        <p:txBody>
          <a:bodyPr anchor="t" anchorCtr="0"/>
          <a:lstStyle>
            <a:lvl1pPr marL="0" indent="0">
              <a:lnSpc>
                <a:spcPts val="2800"/>
              </a:lnSpc>
              <a:buNone/>
              <a:defRPr sz="2700" b="0" spc="-100" baseline="0">
                <a:solidFill>
                  <a:srgbClr val="58585B"/>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007452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96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55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239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817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906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779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069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570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787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45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CCC: Cover page (secondary emphasis on logo)">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531813"/>
            <a:ext cx="9144000" cy="1600200"/>
          </a:xfrm>
          <a:prstGeom prst="rect">
            <a:avLst/>
          </a:prstGeom>
          <a:solidFill>
            <a:srgbClr val="F78F22"/>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endParaRPr lang="en-US" altLang="en-US" dirty="0" smtClean="0">
              <a:solidFill>
                <a:srgbClr val="000000"/>
              </a:solidFill>
              <a:latin typeface="Calibri" pitchFamily="34" charset="0"/>
            </a:endParaRPr>
          </a:p>
        </p:txBody>
      </p:sp>
      <p:pic>
        <p:nvPicPr>
          <p:cNvPr id="8" name="Picture 6" descr="CCCC_logo"/>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99238" y="5897563"/>
            <a:ext cx="23399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914400"/>
            <a:ext cx="8229600" cy="609600"/>
          </a:xfrm>
          <a:prstGeom prst="rect">
            <a:avLst/>
          </a:prstGeom>
        </p:spPr>
        <p:txBody>
          <a:bodyPr/>
          <a:lstStyle>
            <a:lvl1pPr algn="l">
              <a:defRPr kumimoji="0" lang="en-US" sz="5900" b="0" i="0" u="none" strike="noStrike" kern="0" cap="none" spc="-400" normalizeH="0" baseline="0" noProof="0" dirty="0" smtClean="0">
                <a:ln>
                  <a:noFill/>
                </a:ln>
                <a:solidFill>
                  <a:schemeClr val="bg1"/>
                </a:solidFill>
                <a:effectLst/>
                <a:uLnTx/>
                <a:uFillTx/>
                <a:latin typeface="Arial Black" panose="020B0A04020102020204" pitchFamily="34" charset="0"/>
                <a:ea typeface="+mj-ea"/>
                <a:cs typeface="Adobe Hebrew" pitchFamily="18" charset="-79"/>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2408238"/>
            <a:ext cx="8305800" cy="1401762"/>
          </a:xfrm>
          <a:prstGeom prst="rect">
            <a:avLst/>
          </a:prstGeom>
        </p:spPr>
        <p:txBody>
          <a:bodyPr anchor="t" anchorCtr="0"/>
          <a:lstStyle>
            <a:lvl1pPr marL="0" indent="0">
              <a:buNone/>
              <a:defRPr kumimoji="0" lang="en-US" sz="4000" b="0" i="0" u="none" strike="noStrike" kern="0" cap="none" spc="-150" normalizeH="0" baseline="0" noProof="0" dirty="0" smtClean="0">
                <a:ln>
                  <a:noFill/>
                </a:ln>
                <a:solidFill>
                  <a:srgbClr val="F78F22"/>
                </a:solidFill>
                <a:effectLst/>
                <a:uLnTx/>
                <a:uFillTx/>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useBgFill="1">
        <p:nvSpPr>
          <p:cNvPr id="6" name="Content Placeholder 5"/>
          <p:cNvSpPr>
            <a:spLocks noGrp="1"/>
          </p:cNvSpPr>
          <p:nvPr>
            <p:ph sz="quarter" idx="4"/>
          </p:nvPr>
        </p:nvSpPr>
        <p:spPr>
          <a:xfrm>
            <a:off x="457200" y="4114801"/>
            <a:ext cx="7772400" cy="1066800"/>
          </a:xfrm>
          <a:prstGeom prst="rect">
            <a:avLst/>
          </a:prstGeom>
        </p:spPr>
        <p:txBody>
          <a:bodyPr/>
          <a:lstStyle>
            <a:lvl1pPr>
              <a:lnSpc>
                <a:spcPts val="3000"/>
              </a:lnSpc>
              <a:buFontTx/>
              <a:buNone/>
              <a:defRPr kumimoji="0" lang="en-US" sz="2800" b="0" i="0" u="none" strike="noStrike" kern="1200" cap="none" spc="-30" normalizeH="0" baseline="0" noProof="0" dirty="0" smtClean="0">
                <a:ln>
                  <a:noFill/>
                </a:ln>
                <a:solidFill>
                  <a:srgbClr val="585858"/>
                </a:solidFill>
                <a:effectLst/>
                <a:uLnTx/>
                <a:uFillTx/>
                <a:latin typeface="Arial" panose="020B0604020202020204" pitchFamily="34" charset="0"/>
                <a:ea typeface="+mn-ea"/>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Tree>
    <p:extLst>
      <p:ext uri="{BB962C8B-B14F-4D97-AF65-F5344CB8AC3E}">
        <p14:creationId xmlns:p14="http://schemas.microsoft.com/office/powerpoint/2010/main" val="1142904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47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457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CCC: Cover page (secondary emphasis on logo)">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531813"/>
            <a:ext cx="9144000" cy="1600200"/>
          </a:xfrm>
          <a:prstGeom prst="rect">
            <a:avLst/>
          </a:prstGeom>
          <a:solidFill>
            <a:srgbClr val="F78F22"/>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dirty="0" smtClean="0">
              <a:solidFill>
                <a:srgbClr val="000000"/>
              </a:solidFill>
              <a:latin typeface="Calibri" pitchFamily="34" charset="0"/>
            </a:endParaRPr>
          </a:p>
        </p:txBody>
      </p:sp>
      <p:pic>
        <p:nvPicPr>
          <p:cNvPr id="8" name="Picture 6" descr="CCCC_logo"/>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99238" y="5897563"/>
            <a:ext cx="23399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914400"/>
            <a:ext cx="8229600" cy="609600"/>
          </a:xfrm>
          <a:prstGeom prst="rect">
            <a:avLst/>
          </a:prstGeom>
        </p:spPr>
        <p:txBody>
          <a:bodyPr/>
          <a:lstStyle>
            <a:lvl1pPr algn="l">
              <a:defRPr kumimoji="0" lang="en-US" sz="5900" b="0" i="0" u="none" strike="noStrike" kern="0" cap="none" spc="-400" normalizeH="0" baseline="0" noProof="0" dirty="0" smtClean="0">
                <a:ln>
                  <a:noFill/>
                </a:ln>
                <a:solidFill>
                  <a:schemeClr val="bg1"/>
                </a:solidFill>
                <a:effectLst/>
                <a:uLnTx/>
                <a:uFillTx/>
                <a:latin typeface="Arial Black" panose="020B0A04020102020204" pitchFamily="34" charset="0"/>
                <a:ea typeface="+mj-ea"/>
                <a:cs typeface="Adobe Hebrew" pitchFamily="18" charset="-79"/>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2408238"/>
            <a:ext cx="8305800" cy="1401762"/>
          </a:xfrm>
          <a:prstGeom prst="rect">
            <a:avLst/>
          </a:prstGeom>
        </p:spPr>
        <p:txBody>
          <a:bodyPr anchor="t" anchorCtr="0"/>
          <a:lstStyle>
            <a:lvl1pPr marL="0" indent="0">
              <a:buNone/>
              <a:defRPr kumimoji="0" lang="en-US" sz="4000" b="0" i="0" u="none" strike="noStrike" kern="0" cap="none" spc="-150" normalizeH="0" baseline="0" noProof="0" dirty="0" smtClean="0">
                <a:ln>
                  <a:noFill/>
                </a:ln>
                <a:solidFill>
                  <a:srgbClr val="F78F22"/>
                </a:solidFill>
                <a:effectLst/>
                <a:uLnTx/>
                <a:uFillTx/>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useBgFill="1">
        <p:nvSpPr>
          <p:cNvPr id="6" name="Content Placeholder 5"/>
          <p:cNvSpPr>
            <a:spLocks noGrp="1"/>
          </p:cNvSpPr>
          <p:nvPr>
            <p:ph sz="quarter" idx="4"/>
          </p:nvPr>
        </p:nvSpPr>
        <p:spPr>
          <a:xfrm>
            <a:off x="457200" y="4114801"/>
            <a:ext cx="7772400" cy="1066800"/>
          </a:xfrm>
          <a:prstGeom prst="rect">
            <a:avLst/>
          </a:prstGeom>
        </p:spPr>
        <p:txBody>
          <a:bodyPr/>
          <a:lstStyle>
            <a:lvl1pPr>
              <a:lnSpc>
                <a:spcPts val="3000"/>
              </a:lnSpc>
              <a:buFontTx/>
              <a:buNone/>
              <a:defRPr kumimoji="0" lang="en-US" sz="2800" b="0" i="0" u="none" strike="noStrike" kern="1200" cap="none" spc="-30" normalizeH="0" baseline="0" noProof="0" dirty="0" smtClean="0">
                <a:ln>
                  <a:noFill/>
                </a:ln>
                <a:solidFill>
                  <a:srgbClr val="585858"/>
                </a:solidFill>
                <a:effectLst/>
                <a:uLnTx/>
                <a:uFillTx/>
                <a:latin typeface="Arial" panose="020B0604020202020204" pitchFamily="34" charset="0"/>
                <a:ea typeface="+mn-ea"/>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Tree>
    <p:extLst>
      <p:ext uri="{BB962C8B-B14F-4D97-AF65-F5344CB8AC3E}">
        <p14:creationId xmlns:p14="http://schemas.microsoft.com/office/powerpoint/2010/main" val="1364384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CCC: Sub page">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9144000" cy="228600"/>
          </a:xfrm>
          <a:prstGeom prst="rect">
            <a:avLst/>
          </a:prstGeom>
          <a:solidFill>
            <a:srgbClr val="F78F22"/>
          </a:solidFill>
          <a:ln w="9525">
            <a:noFill/>
            <a:miter lim="800000"/>
            <a:headEnd/>
            <a:tailEnd/>
          </a:ln>
          <a:effectLst/>
        </p:spPr>
        <p:txBody>
          <a:bodyPr wrap="none" anchor="ctr"/>
          <a:lstStyle/>
          <a:p>
            <a:pPr>
              <a:defRPr/>
            </a:pPr>
            <a:endParaRPr lang="en-US"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pic>
        <p:nvPicPr>
          <p:cNvPr id="8" name="Picture 6" descr="CCCC_logo"/>
          <p:cNvPicPr>
            <a:picLocks noChangeAspect="1" noChangeArrowheads="1"/>
          </p:cNvPicPr>
          <p:nvPr userDrawn="1"/>
        </p:nvPicPr>
        <p:blipFill>
          <a:blip r:embed="rId2"/>
          <a:srcRect/>
          <a:stretch>
            <a:fillRect/>
          </a:stretch>
        </p:blipFill>
        <p:spPr bwMode="auto">
          <a:xfrm>
            <a:off x="6019800" y="5857875"/>
            <a:ext cx="2952750" cy="923925"/>
          </a:xfrm>
          <a:prstGeom prst="rect">
            <a:avLst/>
          </a:prstGeom>
          <a:noFill/>
          <a:ln w="9525">
            <a:noFill/>
            <a:miter lim="800000"/>
            <a:headEnd/>
            <a:tailEnd/>
          </a:ln>
        </p:spPr>
      </p:pic>
      <p:cxnSp>
        <p:nvCxnSpPr>
          <p:cNvPr id="9" name="Straight Connector 22"/>
          <p:cNvCxnSpPr/>
          <p:nvPr userDrawn="1"/>
        </p:nvCxnSpPr>
        <p:spPr>
          <a:xfrm>
            <a:off x="0" y="5791200"/>
            <a:ext cx="9144000" cy="0"/>
          </a:xfrm>
          <a:prstGeom prst="line">
            <a:avLst/>
          </a:prstGeom>
          <a:ln w="12700">
            <a:solidFill>
              <a:srgbClr val="F78F2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001713"/>
            <a:ext cx="8153400" cy="750887"/>
          </a:xfrm>
          <a:prstGeom prst="rect">
            <a:avLst/>
          </a:prstGeom>
        </p:spPr>
        <p:txBody>
          <a:bodyPr anchor="t" anchorCtr="0"/>
          <a:lstStyle>
            <a:lvl1pPr marL="0" indent="0">
              <a:buNone/>
              <a:defRPr sz="3700" b="0" spc="-150">
                <a:solidFill>
                  <a:srgbClr val="F78F22"/>
                </a:solidFill>
                <a:latin typeface="DIN Medium"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76400"/>
            <a:ext cx="8153400" cy="1066800"/>
          </a:xfrm>
          <a:prstGeom prst="rect">
            <a:avLst/>
          </a:prstGeom>
        </p:spPr>
        <p:txBody>
          <a:bodyPr/>
          <a:lstStyle>
            <a:lvl1pPr>
              <a:lnSpc>
                <a:spcPts val="3000"/>
              </a:lnSpc>
              <a:buNone/>
              <a:defRPr sz="2800">
                <a:solidFill>
                  <a:srgbClr val="58585B"/>
                </a:solidFill>
                <a:latin typeface="Futura Std Book" pitchFamily="34" charset="0"/>
              </a:defRPr>
            </a:lvl1pPr>
            <a:lvl2pPr>
              <a:lnSpc>
                <a:spcPts val="3000"/>
              </a:lnSpc>
              <a:buNone/>
              <a:defRPr sz="2800">
                <a:solidFill>
                  <a:srgbClr val="58585B"/>
                </a:solidFill>
                <a:latin typeface="Futura Std Light" pitchFamily="34" charset="0"/>
              </a:defRPr>
            </a:lvl2pPr>
            <a:lvl3pPr>
              <a:lnSpc>
                <a:spcPts val="3000"/>
              </a:lnSpc>
              <a:buNone/>
              <a:defRPr sz="2800">
                <a:solidFill>
                  <a:srgbClr val="58585B"/>
                </a:solidFill>
                <a:latin typeface="Futura Std Light" pitchFamily="34" charset="0"/>
              </a:defRPr>
            </a:lvl3pPr>
            <a:lvl4pPr>
              <a:lnSpc>
                <a:spcPts val="3000"/>
              </a:lnSpc>
              <a:buNone/>
              <a:defRPr sz="2800">
                <a:solidFill>
                  <a:srgbClr val="58585B"/>
                </a:solidFill>
                <a:latin typeface="Futura Std Light" pitchFamily="34" charset="0"/>
              </a:defRPr>
            </a:lvl4pPr>
            <a:lvl5pPr>
              <a:lnSpc>
                <a:spcPts val="3000"/>
              </a:lnSpc>
              <a:buNone/>
              <a:defRPr sz="2800">
                <a:solidFill>
                  <a:srgbClr val="58585B"/>
                </a:solidFill>
                <a:latin typeface="Futura Std Light" pitchFamily="34" charset="0"/>
              </a:defRPr>
            </a:lvl5pPr>
            <a:lvl6pPr>
              <a:defRPr sz="1600"/>
            </a:lvl6pPr>
            <a:lvl7pPr>
              <a:defRPr sz="1600"/>
            </a:lvl7pPr>
            <a:lvl8pPr>
              <a:defRPr sz="1600"/>
            </a:lvl8pPr>
            <a:lvl9pPr>
              <a:defRPr sz="1600"/>
            </a:lvl9pPr>
          </a:lstStyle>
          <a:p>
            <a:pPr lvl="0"/>
            <a:r>
              <a:rPr lang="en-US" dirty="0" smtClean="0"/>
              <a:t>Click to edit Master text styles</a:t>
            </a:r>
          </a:p>
        </p:txBody>
      </p:sp>
      <p:sp>
        <p:nvSpPr>
          <p:cNvPr id="5" name="Text Placeholder 4"/>
          <p:cNvSpPr>
            <a:spLocks noGrp="1"/>
          </p:cNvSpPr>
          <p:nvPr>
            <p:ph type="body" sz="quarter" idx="3"/>
          </p:nvPr>
        </p:nvSpPr>
        <p:spPr>
          <a:xfrm>
            <a:off x="457200" y="3352800"/>
            <a:ext cx="8153400" cy="749808"/>
          </a:xfrm>
          <a:prstGeom prst="rect">
            <a:avLst/>
          </a:prstGeom>
        </p:spPr>
        <p:txBody>
          <a:bodyPr anchor="t" anchorCtr="0"/>
          <a:lstStyle>
            <a:lvl1pPr marL="0" indent="0">
              <a:buNone/>
              <a:defRPr lang="en-US" sz="3700" b="0" kern="1200" spc="-150" dirty="0" smtClean="0">
                <a:solidFill>
                  <a:srgbClr val="F78F22"/>
                </a:solidFill>
                <a:latin typeface="DIN Medium" pitchFamily="50"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 y="4038600"/>
            <a:ext cx="8153400" cy="1069848"/>
          </a:xfrm>
          <a:prstGeom prst="rect">
            <a:avLst/>
          </a:prstGeom>
        </p:spPr>
        <p:txBody>
          <a:bodyPr/>
          <a:lstStyle>
            <a:lvl1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Book" pitchFamily="34" charset="0"/>
                <a:ea typeface="+mn-ea"/>
                <a:cs typeface="+mn-cs"/>
              </a:defRPr>
            </a:lvl1pPr>
            <a:lvl2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2pPr>
            <a:lvl3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3pPr>
            <a:lvl4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4pPr>
            <a:lvl5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p:txBody>
      </p:sp>
    </p:spTree>
    <p:extLst>
      <p:ext uri="{BB962C8B-B14F-4D97-AF65-F5344CB8AC3E}">
        <p14:creationId xmlns:p14="http://schemas.microsoft.com/office/powerpoint/2010/main" val="2110513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314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206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737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10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065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04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CCC: Sub page">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9144000" cy="228600"/>
          </a:xfrm>
          <a:prstGeom prst="rect">
            <a:avLst/>
          </a:prstGeom>
          <a:solidFill>
            <a:srgbClr val="F78F22"/>
          </a:solidFill>
          <a:ln w="9525">
            <a:noFill/>
            <a:miter lim="800000"/>
            <a:headEnd/>
            <a:tailEnd/>
          </a:ln>
          <a:effectLst/>
        </p:spPr>
        <p:txBody>
          <a:bodyPr wrap="none" anchor="ctr"/>
          <a:lstStyle/>
          <a:p>
            <a:pPr>
              <a:defRPr/>
            </a:pPr>
            <a:endParaRPr lang="en-US"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pic>
        <p:nvPicPr>
          <p:cNvPr id="8" name="Picture 6" descr="CCCC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9800" y="5857875"/>
            <a:ext cx="2952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5791200"/>
            <a:ext cx="9144000" cy="0"/>
          </a:xfrm>
          <a:prstGeom prst="line">
            <a:avLst/>
          </a:prstGeom>
          <a:ln w="12700">
            <a:solidFill>
              <a:srgbClr val="F78F2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001713"/>
            <a:ext cx="8153400" cy="750887"/>
          </a:xfrm>
          <a:prstGeom prst="rect">
            <a:avLst/>
          </a:prstGeom>
        </p:spPr>
        <p:txBody>
          <a:bodyPr anchor="t" anchorCtr="0"/>
          <a:lstStyle>
            <a:lvl1pPr marL="0" indent="0">
              <a:buNone/>
              <a:defRPr sz="3700" b="0" spc="-150">
                <a:solidFill>
                  <a:srgbClr val="F78F2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76400"/>
            <a:ext cx="8153400" cy="1066800"/>
          </a:xfrm>
          <a:prstGeom prst="rect">
            <a:avLst/>
          </a:prstGeom>
        </p:spPr>
        <p:txBody>
          <a:bodyPr/>
          <a:lstStyle>
            <a:lvl1pPr>
              <a:lnSpc>
                <a:spcPts val="3000"/>
              </a:lnSpc>
              <a:buNone/>
              <a:defRPr sz="2800">
                <a:solidFill>
                  <a:srgbClr val="58585B"/>
                </a:solidFill>
                <a:latin typeface="Arial" panose="020B0604020202020204" pitchFamily="34" charset="0"/>
                <a:cs typeface="Arial" panose="020B0604020202020204" pitchFamily="34" charset="0"/>
              </a:defRPr>
            </a:lvl1pPr>
            <a:lvl2pPr>
              <a:lnSpc>
                <a:spcPts val="3000"/>
              </a:lnSpc>
              <a:buNone/>
              <a:defRPr sz="2800">
                <a:solidFill>
                  <a:srgbClr val="58585B"/>
                </a:solidFill>
                <a:latin typeface="Futura Std Light" pitchFamily="34" charset="0"/>
              </a:defRPr>
            </a:lvl2pPr>
            <a:lvl3pPr>
              <a:lnSpc>
                <a:spcPts val="3000"/>
              </a:lnSpc>
              <a:buNone/>
              <a:defRPr sz="2800">
                <a:solidFill>
                  <a:srgbClr val="58585B"/>
                </a:solidFill>
                <a:latin typeface="Futura Std Light" pitchFamily="34" charset="0"/>
              </a:defRPr>
            </a:lvl3pPr>
            <a:lvl4pPr>
              <a:lnSpc>
                <a:spcPts val="3000"/>
              </a:lnSpc>
              <a:buNone/>
              <a:defRPr sz="2800">
                <a:solidFill>
                  <a:srgbClr val="58585B"/>
                </a:solidFill>
                <a:latin typeface="Futura Std Light" pitchFamily="34" charset="0"/>
              </a:defRPr>
            </a:lvl4pPr>
            <a:lvl5pPr>
              <a:lnSpc>
                <a:spcPts val="3000"/>
              </a:lnSpc>
              <a:buNone/>
              <a:defRPr sz="2800">
                <a:solidFill>
                  <a:srgbClr val="58585B"/>
                </a:solidFill>
                <a:latin typeface="Futura Std Light" pitchFamily="34" charset="0"/>
              </a:defRPr>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57200" y="3352800"/>
            <a:ext cx="8153400" cy="749808"/>
          </a:xfrm>
          <a:prstGeom prst="rect">
            <a:avLst/>
          </a:prstGeom>
        </p:spPr>
        <p:txBody>
          <a:bodyPr anchor="t" anchorCtr="0"/>
          <a:lstStyle>
            <a:lvl1pPr marL="0" indent="0">
              <a:buNone/>
              <a:defRPr lang="en-US" sz="3700" b="0" kern="1200" spc="-150" dirty="0" smtClean="0">
                <a:solidFill>
                  <a:srgbClr val="F78F2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 y="4038600"/>
            <a:ext cx="8153400" cy="1069848"/>
          </a:xfrm>
          <a:prstGeom prst="rect">
            <a:avLst/>
          </a:prstGeom>
        </p:spPr>
        <p:txBody>
          <a:bodyPr/>
          <a:lstStyle>
            <a:lvl1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Arial" panose="020B0604020202020204" pitchFamily="34" charset="0"/>
                <a:ea typeface="+mn-ea"/>
                <a:cs typeface="Arial" panose="020B0604020202020204" pitchFamily="34" charset="0"/>
              </a:defRPr>
            </a:lvl1pPr>
            <a:lvl2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2pPr>
            <a:lvl3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3pPr>
            <a:lvl4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4pPr>
            <a:lvl5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5pPr>
            <a:lvl6pPr>
              <a:defRPr sz="1600"/>
            </a:lvl6pPr>
            <a:lvl7pPr>
              <a:defRPr sz="1600"/>
            </a:lvl7pPr>
            <a:lvl8pPr>
              <a:defRPr sz="1600"/>
            </a:lvl8pPr>
            <a:lvl9pPr>
              <a:defRPr sz="1600"/>
            </a:lvl9pPr>
          </a:lstStyle>
          <a:p>
            <a:pPr lvl="0"/>
            <a:r>
              <a:rPr lang="en-US" smtClean="0"/>
              <a:t>Click to edit Master text styles</a:t>
            </a:r>
          </a:p>
        </p:txBody>
      </p:sp>
    </p:spTree>
    <p:extLst>
      <p:ext uri="{BB962C8B-B14F-4D97-AF65-F5344CB8AC3E}">
        <p14:creationId xmlns:p14="http://schemas.microsoft.com/office/powerpoint/2010/main" val="1378625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983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156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777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782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041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CCC: Cover page (secondary emphasis on logo)">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531813"/>
            <a:ext cx="9144000" cy="1600200"/>
          </a:xfrm>
          <a:prstGeom prst="rect">
            <a:avLst/>
          </a:prstGeom>
          <a:solidFill>
            <a:srgbClr val="F78F22"/>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dirty="0" smtClean="0">
              <a:solidFill>
                <a:srgbClr val="000000"/>
              </a:solidFill>
              <a:latin typeface="Calibri" pitchFamily="34" charset="0"/>
            </a:endParaRPr>
          </a:p>
        </p:txBody>
      </p:sp>
      <p:pic>
        <p:nvPicPr>
          <p:cNvPr id="8" name="Picture 6" descr="CCCC_logo"/>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99238" y="5897563"/>
            <a:ext cx="23399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914400"/>
            <a:ext cx="8229600" cy="609600"/>
          </a:xfrm>
          <a:prstGeom prst="rect">
            <a:avLst/>
          </a:prstGeom>
        </p:spPr>
        <p:txBody>
          <a:bodyPr/>
          <a:lstStyle>
            <a:lvl1pPr algn="l">
              <a:defRPr kumimoji="0" lang="en-US" sz="5900" b="0" i="0" u="none" strike="noStrike" kern="0" cap="none" spc="-400" normalizeH="0" baseline="0" noProof="0" dirty="0" smtClean="0">
                <a:ln>
                  <a:noFill/>
                </a:ln>
                <a:solidFill>
                  <a:schemeClr val="bg1"/>
                </a:solidFill>
                <a:effectLst/>
                <a:uLnTx/>
                <a:uFillTx/>
                <a:latin typeface="Arial Black" panose="020B0A04020102020204" pitchFamily="34" charset="0"/>
                <a:ea typeface="+mj-ea"/>
                <a:cs typeface="Adobe Hebrew" pitchFamily="18" charset="-79"/>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2408238"/>
            <a:ext cx="8305800" cy="1401762"/>
          </a:xfrm>
          <a:prstGeom prst="rect">
            <a:avLst/>
          </a:prstGeom>
        </p:spPr>
        <p:txBody>
          <a:bodyPr anchor="t" anchorCtr="0"/>
          <a:lstStyle>
            <a:lvl1pPr marL="0" indent="0">
              <a:buNone/>
              <a:defRPr kumimoji="0" lang="en-US" sz="4000" b="0" i="0" u="none" strike="noStrike" kern="0" cap="none" spc="-150" normalizeH="0" baseline="0" noProof="0" dirty="0" smtClean="0">
                <a:ln>
                  <a:noFill/>
                </a:ln>
                <a:solidFill>
                  <a:srgbClr val="F78F22"/>
                </a:solidFill>
                <a:effectLst/>
                <a:uLnTx/>
                <a:uFillTx/>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useBgFill="1">
        <p:nvSpPr>
          <p:cNvPr id="6" name="Content Placeholder 5"/>
          <p:cNvSpPr>
            <a:spLocks noGrp="1"/>
          </p:cNvSpPr>
          <p:nvPr>
            <p:ph sz="quarter" idx="4"/>
          </p:nvPr>
        </p:nvSpPr>
        <p:spPr>
          <a:xfrm>
            <a:off x="457200" y="4114801"/>
            <a:ext cx="7772400" cy="1066800"/>
          </a:xfrm>
          <a:prstGeom prst="rect">
            <a:avLst/>
          </a:prstGeom>
        </p:spPr>
        <p:txBody>
          <a:bodyPr/>
          <a:lstStyle>
            <a:lvl1pPr>
              <a:lnSpc>
                <a:spcPts val="3000"/>
              </a:lnSpc>
              <a:buFontTx/>
              <a:buNone/>
              <a:defRPr kumimoji="0" lang="en-US" sz="2800" b="0" i="0" u="none" strike="noStrike" kern="1200" cap="none" spc="-30" normalizeH="0" baseline="0" noProof="0" dirty="0" smtClean="0">
                <a:ln>
                  <a:noFill/>
                </a:ln>
                <a:solidFill>
                  <a:srgbClr val="585858"/>
                </a:solidFill>
                <a:effectLst/>
                <a:uLnTx/>
                <a:uFillTx/>
                <a:latin typeface="Arial" panose="020B0604020202020204" pitchFamily="34" charset="0"/>
                <a:ea typeface="+mn-ea"/>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Tree>
    <p:extLst>
      <p:ext uri="{BB962C8B-B14F-4D97-AF65-F5344CB8AC3E}">
        <p14:creationId xmlns:p14="http://schemas.microsoft.com/office/powerpoint/2010/main" val="3109029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CCC: Sub page">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9144000" cy="228600"/>
          </a:xfrm>
          <a:prstGeom prst="rect">
            <a:avLst/>
          </a:prstGeom>
          <a:solidFill>
            <a:srgbClr val="F78F22"/>
          </a:solidFill>
          <a:ln w="9525">
            <a:noFill/>
            <a:miter lim="800000"/>
            <a:headEnd/>
            <a:tailEnd/>
          </a:ln>
          <a:effectLst/>
        </p:spPr>
        <p:txBody>
          <a:bodyPr wrap="none" anchor="ctr"/>
          <a:lstStyle/>
          <a:p>
            <a:pPr>
              <a:defRPr/>
            </a:pPr>
            <a:endParaRPr lang="en-US"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pic>
        <p:nvPicPr>
          <p:cNvPr id="8" name="Picture 6" descr="CCCC_logo"/>
          <p:cNvPicPr>
            <a:picLocks noChangeAspect="1" noChangeArrowheads="1"/>
          </p:cNvPicPr>
          <p:nvPr userDrawn="1"/>
        </p:nvPicPr>
        <p:blipFill>
          <a:blip r:embed="rId2"/>
          <a:srcRect/>
          <a:stretch>
            <a:fillRect/>
          </a:stretch>
        </p:blipFill>
        <p:spPr bwMode="auto">
          <a:xfrm>
            <a:off x="6019800" y="5857875"/>
            <a:ext cx="2952750" cy="923925"/>
          </a:xfrm>
          <a:prstGeom prst="rect">
            <a:avLst/>
          </a:prstGeom>
          <a:noFill/>
          <a:ln w="9525">
            <a:noFill/>
            <a:miter lim="800000"/>
            <a:headEnd/>
            <a:tailEnd/>
          </a:ln>
        </p:spPr>
      </p:pic>
      <p:cxnSp>
        <p:nvCxnSpPr>
          <p:cNvPr id="9" name="Straight Connector 22"/>
          <p:cNvCxnSpPr/>
          <p:nvPr userDrawn="1"/>
        </p:nvCxnSpPr>
        <p:spPr>
          <a:xfrm>
            <a:off x="0" y="5791200"/>
            <a:ext cx="9144000" cy="0"/>
          </a:xfrm>
          <a:prstGeom prst="line">
            <a:avLst/>
          </a:prstGeom>
          <a:ln w="12700">
            <a:solidFill>
              <a:srgbClr val="F78F2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001713"/>
            <a:ext cx="8153400" cy="750887"/>
          </a:xfrm>
          <a:prstGeom prst="rect">
            <a:avLst/>
          </a:prstGeom>
        </p:spPr>
        <p:txBody>
          <a:bodyPr anchor="t" anchorCtr="0"/>
          <a:lstStyle>
            <a:lvl1pPr marL="0" indent="0">
              <a:buNone/>
              <a:defRPr sz="3700" b="0" spc="-150">
                <a:solidFill>
                  <a:srgbClr val="F78F22"/>
                </a:solidFill>
                <a:latin typeface="DIN Medium"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76400"/>
            <a:ext cx="8153400" cy="1066800"/>
          </a:xfrm>
          <a:prstGeom prst="rect">
            <a:avLst/>
          </a:prstGeom>
        </p:spPr>
        <p:txBody>
          <a:bodyPr/>
          <a:lstStyle>
            <a:lvl1pPr>
              <a:lnSpc>
                <a:spcPts val="3000"/>
              </a:lnSpc>
              <a:buNone/>
              <a:defRPr sz="2800">
                <a:solidFill>
                  <a:srgbClr val="58585B"/>
                </a:solidFill>
                <a:latin typeface="Futura Std Book" pitchFamily="34" charset="0"/>
              </a:defRPr>
            </a:lvl1pPr>
            <a:lvl2pPr>
              <a:lnSpc>
                <a:spcPts val="3000"/>
              </a:lnSpc>
              <a:buNone/>
              <a:defRPr sz="2800">
                <a:solidFill>
                  <a:srgbClr val="58585B"/>
                </a:solidFill>
                <a:latin typeface="Futura Std Light" pitchFamily="34" charset="0"/>
              </a:defRPr>
            </a:lvl2pPr>
            <a:lvl3pPr>
              <a:lnSpc>
                <a:spcPts val="3000"/>
              </a:lnSpc>
              <a:buNone/>
              <a:defRPr sz="2800">
                <a:solidFill>
                  <a:srgbClr val="58585B"/>
                </a:solidFill>
                <a:latin typeface="Futura Std Light" pitchFamily="34" charset="0"/>
              </a:defRPr>
            </a:lvl3pPr>
            <a:lvl4pPr>
              <a:lnSpc>
                <a:spcPts val="3000"/>
              </a:lnSpc>
              <a:buNone/>
              <a:defRPr sz="2800">
                <a:solidFill>
                  <a:srgbClr val="58585B"/>
                </a:solidFill>
                <a:latin typeface="Futura Std Light" pitchFamily="34" charset="0"/>
              </a:defRPr>
            </a:lvl4pPr>
            <a:lvl5pPr>
              <a:lnSpc>
                <a:spcPts val="3000"/>
              </a:lnSpc>
              <a:buNone/>
              <a:defRPr sz="2800">
                <a:solidFill>
                  <a:srgbClr val="58585B"/>
                </a:solidFill>
                <a:latin typeface="Futura Std Light" pitchFamily="34" charset="0"/>
              </a:defRPr>
            </a:lvl5pPr>
            <a:lvl6pPr>
              <a:defRPr sz="1600"/>
            </a:lvl6pPr>
            <a:lvl7pPr>
              <a:defRPr sz="1600"/>
            </a:lvl7pPr>
            <a:lvl8pPr>
              <a:defRPr sz="1600"/>
            </a:lvl8pPr>
            <a:lvl9pPr>
              <a:defRPr sz="1600"/>
            </a:lvl9pPr>
          </a:lstStyle>
          <a:p>
            <a:pPr lvl="0"/>
            <a:r>
              <a:rPr lang="en-US" dirty="0" smtClean="0"/>
              <a:t>Click to edit Master text styles</a:t>
            </a:r>
          </a:p>
        </p:txBody>
      </p:sp>
      <p:sp>
        <p:nvSpPr>
          <p:cNvPr id="5" name="Text Placeholder 4"/>
          <p:cNvSpPr>
            <a:spLocks noGrp="1"/>
          </p:cNvSpPr>
          <p:nvPr>
            <p:ph type="body" sz="quarter" idx="3"/>
          </p:nvPr>
        </p:nvSpPr>
        <p:spPr>
          <a:xfrm>
            <a:off x="457200" y="3352800"/>
            <a:ext cx="8153400" cy="749808"/>
          </a:xfrm>
          <a:prstGeom prst="rect">
            <a:avLst/>
          </a:prstGeom>
        </p:spPr>
        <p:txBody>
          <a:bodyPr anchor="t" anchorCtr="0"/>
          <a:lstStyle>
            <a:lvl1pPr marL="0" indent="0">
              <a:buNone/>
              <a:defRPr lang="en-US" sz="3700" b="0" kern="1200" spc="-150" dirty="0" smtClean="0">
                <a:solidFill>
                  <a:srgbClr val="F78F22"/>
                </a:solidFill>
                <a:latin typeface="DIN Medium" pitchFamily="50"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 y="4038600"/>
            <a:ext cx="8153400" cy="1069848"/>
          </a:xfrm>
          <a:prstGeom prst="rect">
            <a:avLst/>
          </a:prstGeom>
        </p:spPr>
        <p:txBody>
          <a:bodyPr/>
          <a:lstStyle>
            <a:lvl1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Book" pitchFamily="34" charset="0"/>
                <a:ea typeface="+mn-ea"/>
                <a:cs typeface="+mn-cs"/>
              </a:defRPr>
            </a:lvl1pPr>
            <a:lvl2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2pPr>
            <a:lvl3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3pPr>
            <a:lvl4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4pPr>
            <a:lvl5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p:txBody>
      </p:sp>
    </p:spTree>
    <p:extLst>
      <p:ext uri="{BB962C8B-B14F-4D97-AF65-F5344CB8AC3E}">
        <p14:creationId xmlns:p14="http://schemas.microsoft.com/office/powerpoint/2010/main" val="3743573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OLST_ppt_cover_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LST_ppt_cover_w_photo_swoo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LST_ppt_cover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p:cNvSpPr>
            <a:spLocks noGrp="1" noChangeArrowheads="1"/>
          </p:cNvSpPr>
          <p:nvPr>
            <p:ph type="ctrTitle" sz="quarter"/>
          </p:nvPr>
        </p:nvSpPr>
        <p:spPr>
          <a:xfrm>
            <a:off x="381000" y="1524000"/>
            <a:ext cx="5486400" cy="1736725"/>
          </a:xfrm>
        </p:spPr>
        <p:txBody>
          <a:bodyPr/>
          <a:lstStyle>
            <a:lvl1pPr>
              <a:defRPr sz="4400"/>
            </a:lvl1pPr>
          </a:lstStyle>
          <a:p>
            <a:pPr lvl="0"/>
            <a:r>
              <a:rPr lang="en-US" noProof="0" smtClean="0"/>
              <a:t>Click to edit Master title style</a:t>
            </a:r>
          </a:p>
        </p:txBody>
      </p:sp>
      <p:sp>
        <p:nvSpPr>
          <p:cNvPr id="45059" name="Rectangle 3"/>
          <p:cNvSpPr>
            <a:spLocks noGrp="1" noChangeArrowheads="1"/>
          </p:cNvSpPr>
          <p:nvPr>
            <p:ph type="subTitle" sz="quarter" idx="1"/>
          </p:nvPr>
        </p:nvSpPr>
        <p:spPr>
          <a:xfrm>
            <a:off x="381000" y="3352800"/>
            <a:ext cx="49530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7" name="Rectangle 4"/>
          <p:cNvSpPr>
            <a:spLocks noGrp="1" noChangeArrowheads="1"/>
          </p:cNvSpPr>
          <p:nvPr>
            <p:ph type="dt" sz="quarter" idx="10"/>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dirty="0">
              <a:solidFill>
                <a:srgbClr val="FFFFFF"/>
              </a:solidFill>
              <a:latin typeface="Verdana" pitchFamily="34" charset="0"/>
            </a:endParaRPr>
          </a:p>
        </p:txBody>
      </p:sp>
      <p:sp>
        <p:nvSpPr>
          <p:cNvPr id="8" name="Rectangle 5"/>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lgn="ctr" fontAlgn="base">
              <a:spcBef>
                <a:spcPct val="0"/>
              </a:spcBef>
              <a:spcAft>
                <a:spcPct val="0"/>
              </a:spcAft>
              <a:defRPr/>
            </a:pPr>
            <a:endParaRPr lang="en-US" dirty="0">
              <a:solidFill>
                <a:srgbClr val="FFFFFF"/>
              </a:solidFill>
              <a:latin typeface="Verdana" pitchFamily="34" charset="0"/>
            </a:endParaRPr>
          </a:p>
        </p:txBody>
      </p:sp>
      <p:sp>
        <p:nvSpPr>
          <p:cNvPr id="9" name="Rectangle 6"/>
          <p:cNvSpPr>
            <a:spLocks noGrp="1" noChangeArrowheads="1"/>
          </p:cNvSpPr>
          <p:nvPr>
            <p:ph type="sldNum" sz="quarter" idx="12"/>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8CF11363-4D64-4D98-AF9A-7AED5A0EFA8F}" type="slidenum">
              <a:rPr lang="en-US" smtClean="0">
                <a:solidFill>
                  <a:srgbClr val="FFFFFF"/>
                </a:solidFill>
                <a:latin typeface="Verdana" pitchFamily="34" charset="0"/>
              </a:rPr>
              <a:pPr fontAlgn="base">
                <a:spcBef>
                  <a:spcPct val="0"/>
                </a:spcBef>
                <a:spcAft>
                  <a:spcPct val="0"/>
                </a:spcAft>
                <a:defRPr/>
              </a:pPr>
              <a:t>‹#›</a:t>
            </a:fld>
            <a:endParaRPr lang="en-US" dirty="0">
              <a:solidFill>
                <a:srgbClr val="FFFFFF"/>
              </a:solidFill>
              <a:latin typeface="Verdana" pitchFamily="34" charset="0"/>
            </a:endParaRP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713394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00710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264077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023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475184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77188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en-US" smtClean="0"/>
              <a:t>Click to edit Master title style</a:t>
            </a:r>
            <a:endParaRPr lang="en-US"/>
          </a:p>
        </p:txBody>
      </p:sp>
    </p:spTree>
    <p:extLst>
      <p:ext uri="{BB962C8B-B14F-4D97-AF65-F5344CB8AC3E}">
        <p14:creationId xmlns:p14="http://schemas.microsoft.com/office/powerpoint/2010/main" val="293319061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1" y="0"/>
            <a:ext cx="5524500" cy="545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latin typeface="Verdana" pitchFamily="34" charset="0"/>
            </a:endParaRPr>
          </a:p>
        </p:txBody>
      </p:sp>
    </p:spTree>
    <p:extLst>
      <p:ext uri="{BB962C8B-B14F-4D97-AF65-F5344CB8AC3E}">
        <p14:creationId xmlns:p14="http://schemas.microsoft.com/office/powerpoint/2010/main" val="281834136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642054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460451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244518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a:solidFill>
                  <a:schemeClr val="accent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636631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lvl1pPr algn="ctr">
              <a:defRPr>
                <a:solidFill>
                  <a:schemeClr val="accent1"/>
                </a:solidFill>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828800"/>
            <a:ext cx="8229600" cy="4302125"/>
          </a:xfrm>
        </p:spPr>
        <p:txBody>
          <a:bodyPr/>
          <a:lstStyle/>
          <a:p>
            <a:pPr lvl="0"/>
            <a:r>
              <a:rPr lang="en-US" noProof="0" dirty="0" smtClean="0"/>
              <a:t>Click icon to add table</a:t>
            </a:r>
          </a:p>
        </p:txBody>
      </p:sp>
    </p:spTree>
    <p:extLst>
      <p:ext uri="{BB962C8B-B14F-4D97-AF65-F5344CB8AC3E}">
        <p14:creationId xmlns:p14="http://schemas.microsoft.com/office/powerpoint/2010/main" val="148842896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078537"/>
          </a:xfrm>
        </p:spPr>
        <p:txBody>
          <a:bodyPr/>
          <a:lstStyle>
            <a:lvl1pPr>
              <a:defRPr>
                <a:solidFill>
                  <a:schemeClr val="accent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lgn="ctr" eaLnBrk="0" fontAlgn="base" hangingPunct="0">
              <a:spcBef>
                <a:spcPct val="0"/>
              </a:spcBef>
              <a:spcAft>
                <a:spcPct val="0"/>
              </a:spcAft>
              <a:defRPr/>
            </a:pPr>
            <a:endParaRPr lang="en-US" dirty="0">
              <a:solidFill>
                <a:srgbClr val="FFFFFF"/>
              </a:solidFill>
              <a:latin typeface="Verdana" pitchFamily="34" charset="0"/>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lgn="ctr" eaLnBrk="0" fontAlgn="base" hangingPunct="0">
              <a:spcBef>
                <a:spcPct val="0"/>
              </a:spcBef>
              <a:spcAft>
                <a:spcPct val="0"/>
              </a:spcAft>
              <a:defRPr/>
            </a:pPr>
            <a:endParaRPr lang="en-US" dirty="0">
              <a:solidFill>
                <a:srgbClr val="FFFFFF"/>
              </a:solidFill>
              <a:latin typeface="Verdana" pitchFamily="34" charset="0"/>
            </a:endParaRPr>
          </a:p>
        </p:txBody>
      </p:sp>
    </p:spTree>
    <p:extLst>
      <p:ext uri="{BB962C8B-B14F-4D97-AF65-F5344CB8AC3E}">
        <p14:creationId xmlns:p14="http://schemas.microsoft.com/office/powerpoint/2010/main" val="9475997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lvl1pPr algn="ct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3021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12349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CCC: Cover page (primary emphasis on logo)">
    <p:spTree>
      <p:nvGrpSpPr>
        <p:cNvPr id="1" name=""/>
        <p:cNvGrpSpPr/>
        <p:nvPr/>
      </p:nvGrpSpPr>
      <p:grpSpPr>
        <a:xfrm>
          <a:off x="0" y="0"/>
          <a:ext cx="0" cy="0"/>
          <a:chOff x="0" y="0"/>
          <a:chExt cx="0" cy="0"/>
        </a:xfrm>
      </p:grpSpPr>
      <p:grpSp>
        <p:nvGrpSpPr>
          <p:cNvPr id="6" name="Group 1"/>
          <p:cNvGrpSpPr>
            <a:grpSpLocks/>
          </p:cNvGrpSpPr>
          <p:nvPr userDrawn="1"/>
        </p:nvGrpSpPr>
        <p:grpSpPr bwMode="auto">
          <a:xfrm>
            <a:off x="0" y="609600"/>
            <a:ext cx="9144000" cy="4495800"/>
            <a:chOff x="0" y="609600"/>
            <a:chExt cx="9144000" cy="4495800"/>
          </a:xfrm>
        </p:grpSpPr>
        <p:sp>
          <p:nvSpPr>
            <p:cNvPr id="7" name="Rectangle 6"/>
            <p:cNvSpPr>
              <a:spLocks noChangeArrowheads="1"/>
            </p:cNvSpPr>
            <p:nvPr userDrawn="1"/>
          </p:nvSpPr>
          <p:spPr bwMode="auto">
            <a:xfrm>
              <a:off x="0" y="2057400"/>
              <a:ext cx="9144000" cy="3048000"/>
            </a:xfrm>
            <a:prstGeom prst="rect">
              <a:avLst/>
            </a:prstGeom>
            <a:solidFill>
              <a:srgbClr val="F78F22"/>
            </a:solidFill>
            <a:ln w="9525">
              <a:noFill/>
              <a:miter lim="800000"/>
              <a:headEnd/>
              <a:tailEnd/>
            </a:ln>
            <a:effectLst/>
          </p:spPr>
          <p:txBody>
            <a:bodyPr wrap="none" anchor="ctr"/>
            <a:lstStyle/>
            <a:p>
              <a:pPr>
                <a:defRPr/>
              </a:pPr>
              <a:endParaRPr lang="en-US"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pic>
          <p:nvPicPr>
            <p:cNvPr id="8" name="Picture 6" descr="CCCC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09600"/>
              <a:ext cx="31813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2590800"/>
            <a:ext cx="8229600" cy="1143000"/>
          </a:xfrm>
          <a:prstGeom prst="rect">
            <a:avLst/>
          </a:prstGeom>
        </p:spPr>
        <p:txBody>
          <a:bodyPr/>
          <a:lstStyle>
            <a:lvl1pPr algn="l">
              <a:lnSpc>
                <a:spcPts val="7000"/>
              </a:lnSpc>
              <a:defRPr sz="7200" cap="all" spc="-500" baseline="0">
                <a:solidFill>
                  <a:schemeClr val="bg1"/>
                </a:solidFill>
                <a:latin typeface="Arial Black" panose="020B0A04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4191000"/>
            <a:ext cx="7467600" cy="639762"/>
          </a:xfrm>
          <a:prstGeom prst="rect">
            <a:avLst/>
          </a:prstGeom>
        </p:spPr>
        <p:txBody>
          <a:bodyPr anchor="b"/>
          <a:lstStyle>
            <a:lvl1pPr marL="0" indent="0">
              <a:lnSpc>
                <a:spcPts val="3800"/>
              </a:lnSpc>
              <a:buNone/>
              <a:defRPr sz="2800" b="0" spc="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2740025" y="5715000"/>
            <a:ext cx="5870575" cy="639762"/>
          </a:xfrm>
          <a:prstGeom prst="rect">
            <a:avLst/>
          </a:prstGeom>
        </p:spPr>
        <p:txBody>
          <a:bodyPr anchor="t" anchorCtr="0"/>
          <a:lstStyle>
            <a:lvl1pPr marL="0" indent="0">
              <a:lnSpc>
                <a:spcPts val="2800"/>
              </a:lnSpc>
              <a:buNone/>
              <a:defRPr sz="2700" b="0" spc="-100" baseline="0">
                <a:solidFill>
                  <a:srgbClr val="58585B"/>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846671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CCC: Cover page (secondary emphasis on logo)">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531813"/>
            <a:ext cx="9144000" cy="1600200"/>
          </a:xfrm>
          <a:prstGeom prst="rect">
            <a:avLst/>
          </a:prstGeom>
          <a:solidFill>
            <a:srgbClr val="F78F22"/>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endParaRPr lang="en-US" altLang="en-US" dirty="0" smtClean="0">
              <a:solidFill>
                <a:srgbClr val="000000"/>
              </a:solidFill>
              <a:latin typeface="Calibri" pitchFamily="34" charset="0"/>
            </a:endParaRPr>
          </a:p>
        </p:txBody>
      </p:sp>
      <p:pic>
        <p:nvPicPr>
          <p:cNvPr id="8" name="Picture 6" descr="CCCC_logo"/>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99238" y="5897563"/>
            <a:ext cx="23399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914400"/>
            <a:ext cx="8229600" cy="609600"/>
          </a:xfrm>
          <a:prstGeom prst="rect">
            <a:avLst/>
          </a:prstGeom>
        </p:spPr>
        <p:txBody>
          <a:bodyPr/>
          <a:lstStyle>
            <a:lvl1pPr algn="l">
              <a:defRPr kumimoji="0" lang="en-US" sz="5900" b="0" i="0" u="none" strike="noStrike" kern="0" cap="none" spc="-400" normalizeH="0" baseline="0" noProof="0" dirty="0" smtClean="0">
                <a:ln>
                  <a:noFill/>
                </a:ln>
                <a:solidFill>
                  <a:schemeClr val="bg1"/>
                </a:solidFill>
                <a:effectLst/>
                <a:uLnTx/>
                <a:uFillTx/>
                <a:latin typeface="Arial Black" panose="020B0A04020102020204" pitchFamily="34" charset="0"/>
                <a:ea typeface="+mj-ea"/>
                <a:cs typeface="Adobe Hebrew" pitchFamily="18" charset="-79"/>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2408238"/>
            <a:ext cx="8305800" cy="1401762"/>
          </a:xfrm>
          <a:prstGeom prst="rect">
            <a:avLst/>
          </a:prstGeom>
        </p:spPr>
        <p:txBody>
          <a:bodyPr anchor="t" anchorCtr="0"/>
          <a:lstStyle>
            <a:lvl1pPr marL="0" indent="0">
              <a:buNone/>
              <a:defRPr kumimoji="0" lang="en-US" sz="4000" b="0" i="0" u="none" strike="noStrike" kern="0" cap="none" spc="-150" normalizeH="0" baseline="0" noProof="0" dirty="0" smtClean="0">
                <a:ln>
                  <a:noFill/>
                </a:ln>
                <a:solidFill>
                  <a:srgbClr val="F78F22"/>
                </a:solidFill>
                <a:effectLst/>
                <a:uLnTx/>
                <a:uFillTx/>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useBgFill="1">
        <p:nvSpPr>
          <p:cNvPr id="6" name="Content Placeholder 5"/>
          <p:cNvSpPr>
            <a:spLocks noGrp="1"/>
          </p:cNvSpPr>
          <p:nvPr>
            <p:ph sz="quarter" idx="4"/>
          </p:nvPr>
        </p:nvSpPr>
        <p:spPr>
          <a:xfrm>
            <a:off x="457200" y="4114801"/>
            <a:ext cx="7772400" cy="1066800"/>
          </a:xfrm>
          <a:prstGeom prst="rect">
            <a:avLst/>
          </a:prstGeom>
        </p:spPr>
        <p:txBody>
          <a:bodyPr/>
          <a:lstStyle>
            <a:lvl1pPr>
              <a:lnSpc>
                <a:spcPts val="3000"/>
              </a:lnSpc>
              <a:buFontTx/>
              <a:buNone/>
              <a:defRPr kumimoji="0" lang="en-US" sz="2800" b="0" i="0" u="none" strike="noStrike" kern="1200" cap="none" spc="-30" normalizeH="0" baseline="0" noProof="0" dirty="0" smtClean="0">
                <a:ln>
                  <a:noFill/>
                </a:ln>
                <a:solidFill>
                  <a:srgbClr val="585858"/>
                </a:solidFill>
                <a:effectLst/>
                <a:uLnTx/>
                <a:uFillTx/>
                <a:latin typeface="Arial" panose="020B0604020202020204" pitchFamily="34" charset="0"/>
                <a:ea typeface="+mn-ea"/>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Tree>
    <p:extLst>
      <p:ext uri="{BB962C8B-B14F-4D97-AF65-F5344CB8AC3E}">
        <p14:creationId xmlns:p14="http://schemas.microsoft.com/office/powerpoint/2010/main" val="408147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CCC: Sub page">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9144000" cy="228600"/>
          </a:xfrm>
          <a:prstGeom prst="rect">
            <a:avLst/>
          </a:prstGeom>
          <a:solidFill>
            <a:srgbClr val="F78F22"/>
          </a:solidFill>
          <a:ln w="9525">
            <a:noFill/>
            <a:miter lim="800000"/>
            <a:headEnd/>
            <a:tailEnd/>
          </a:ln>
          <a:effectLst/>
        </p:spPr>
        <p:txBody>
          <a:bodyPr wrap="none" anchor="ctr"/>
          <a:lstStyle/>
          <a:p>
            <a:pPr>
              <a:defRPr/>
            </a:pPr>
            <a:endParaRPr lang="en-US"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pic>
        <p:nvPicPr>
          <p:cNvPr id="8" name="Picture 6" descr="CCCC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9800" y="5857875"/>
            <a:ext cx="2952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5791200"/>
            <a:ext cx="9144000" cy="0"/>
          </a:xfrm>
          <a:prstGeom prst="line">
            <a:avLst/>
          </a:prstGeom>
          <a:ln w="12700">
            <a:solidFill>
              <a:srgbClr val="F78F2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001713"/>
            <a:ext cx="8153400" cy="750887"/>
          </a:xfrm>
          <a:prstGeom prst="rect">
            <a:avLst/>
          </a:prstGeom>
        </p:spPr>
        <p:txBody>
          <a:bodyPr anchor="t" anchorCtr="0"/>
          <a:lstStyle>
            <a:lvl1pPr marL="0" indent="0">
              <a:buNone/>
              <a:defRPr sz="3700" b="0" spc="-150">
                <a:solidFill>
                  <a:srgbClr val="F78F2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76400"/>
            <a:ext cx="8153400" cy="1066800"/>
          </a:xfrm>
          <a:prstGeom prst="rect">
            <a:avLst/>
          </a:prstGeom>
        </p:spPr>
        <p:txBody>
          <a:bodyPr/>
          <a:lstStyle>
            <a:lvl1pPr>
              <a:lnSpc>
                <a:spcPts val="3000"/>
              </a:lnSpc>
              <a:buNone/>
              <a:defRPr sz="2800">
                <a:solidFill>
                  <a:srgbClr val="58585B"/>
                </a:solidFill>
                <a:latin typeface="Arial" panose="020B0604020202020204" pitchFamily="34" charset="0"/>
                <a:cs typeface="Arial" panose="020B0604020202020204" pitchFamily="34" charset="0"/>
              </a:defRPr>
            </a:lvl1pPr>
            <a:lvl2pPr>
              <a:lnSpc>
                <a:spcPts val="3000"/>
              </a:lnSpc>
              <a:buNone/>
              <a:defRPr sz="2800">
                <a:solidFill>
                  <a:srgbClr val="58585B"/>
                </a:solidFill>
                <a:latin typeface="Futura Std Light" pitchFamily="34" charset="0"/>
              </a:defRPr>
            </a:lvl2pPr>
            <a:lvl3pPr>
              <a:lnSpc>
                <a:spcPts val="3000"/>
              </a:lnSpc>
              <a:buNone/>
              <a:defRPr sz="2800">
                <a:solidFill>
                  <a:srgbClr val="58585B"/>
                </a:solidFill>
                <a:latin typeface="Futura Std Light" pitchFamily="34" charset="0"/>
              </a:defRPr>
            </a:lvl3pPr>
            <a:lvl4pPr>
              <a:lnSpc>
                <a:spcPts val="3000"/>
              </a:lnSpc>
              <a:buNone/>
              <a:defRPr sz="2800">
                <a:solidFill>
                  <a:srgbClr val="58585B"/>
                </a:solidFill>
                <a:latin typeface="Futura Std Light" pitchFamily="34" charset="0"/>
              </a:defRPr>
            </a:lvl4pPr>
            <a:lvl5pPr>
              <a:lnSpc>
                <a:spcPts val="3000"/>
              </a:lnSpc>
              <a:buNone/>
              <a:defRPr sz="2800">
                <a:solidFill>
                  <a:srgbClr val="58585B"/>
                </a:solidFill>
                <a:latin typeface="Futura Std Light" pitchFamily="34" charset="0"/>
              </a:defRPr>
            </a:lvl5pPr>
            <a:lvl6pPr>
              <a:defRPr sz="1600"/>
            </a:lvl6pPr>
            <a:lvl7pPr>
              <a:defRPr sz="1600"/>
            </a:lvl7pPr>
            <a:lvl8pPr>
              <a:defRPr sz="1600"/>
            </a:lvl8pPr>
            <a:lvl9pPr>
              <a:defRPr sz="1600"/>
            </a:lvl9pPr>
          </a:lstStyle>
          <a:p>
            <a:pPr lvl="0"/>
            <a:r>
              <a:rPr lang="en-US" dirty="0" smtClean="0"/>
              <a:t>Click to edit Master text styles</a:t>
            </a:r>
          </a:p>
        </p:txBody>
      </p:sp>
      <p:sp>
        <p:nvSpPr>
          <p:cNvPr id="5" name="Text Placeholder 4"/>
          <p:cNvSpPr>
            <a:spLocks noGrp="1"/>
          </p:cNvSpPr>
          <p:nvPr>
            <p:ph type="body" sz="quarter" idx="3"/>
          </p:nvPr>
        </p:nvSpPr>
        <p:spPr>
          <a:xfrm>
            <a:off x="457200" y="3352800"/>
            <a:ext cx="8153400" cy="749808"/>
          </a:xfrm>
          <a:prstGeom prst="rect">
            <a:avLst/>
          </a:prstGeom>
        </p:spPr>
        <p:txBody>
          <a:bodyPr anchor="t" anchorCtr="0"/>
          <a:lstStyle>
            <a:lvl1pPr marL="0" indent="0">
              <a:buNone/>
              <a:defRPr lang="en-US" sz="3700" b="0" kern="1200" spc="-150" dirty="0" smtClean="0">
                <a:solidFill>
                  <a:srgbClr val="F78F2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 y="4038600"/>
            <a:ext cx="8153400" cy="1069848"/>
          </a:xfrm>
          <a:prstGeom prst="rect">
            <a:avLst/>
          </a:prstGeom>
        </p:spPr>
        <p:txBody>
          <a:bodyPr/>
          <a:lstStyle>
            <a:lvl1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Arial" panose="020B0604020202020204" pitchFamily="34" charset="0"/>
                <a:ea typeface="+mn-ea"/>
                <a:cs typeface="Arial" panose="020B0604020202020204" pitchFamily="34" charset="0"/>
              </a:defRPr>
            </a:lvl1pPr>
            <a:lvl2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2pPr>
            <a:lvl3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3pPr>
            <a:lvl4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4pPr>
            <a:lvl5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5pPr>
            <a:lvl6pPr>
              <a:defRPr sz="1600"/>
            </a:lvl6pPr>
            <a:lvl7pPr>
              <a:defRPr sz="1600"/>
            </a:lvl7pPr>
            <a:lvl8pPr>
              <a:defRPr sz="1600"/>
            </a:lvl8pPr>
            <a:lvl9pPr>
              <a:defRPr sz="1600"/>
            </a:lvl9pPr>
          </a:lstStyle>
          <a:p>
            <a:pPr lvl="0"/>
            <a:r>
              <a:rPr lang="en-US" smtClean="0"/>
              <a:t>Click to edit Master text styles</a:t>
            </a:r>
          </a:p>
        </p:txBody>
      </p:sp>
    </p:spTree>
    <p:extLst>
      <p:ext uri="{BB962C8B-B14F-4D97-AF65-F5344CB8AC3E}">
        <p14:creationId xmlns:p14="http://schemas.microsoft.com/office/powerpoint/2010/main" val="3173500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CCC: Sub page headline">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9144000" cy="228600"/>
          </a:xfrm>
          <a:prstGeom prst="rect">
            <a:avLst/>
          </a:prstGeom>
          <a:solidFill>
            <a:srgbClr val="F78F22"/>
          </a:solidFill>
          <a:ln w="9525">
            <a:noFill/>
            <a:miter lim="800000"/>
            <a:headEnd/>
            <a:tailEnd/>
          </a:ln>
          <a:effectLst/>
        </p:spPr>
        <p:txBody>
          <a:bodyPr wrap="none" anchor="ctr"/>
          <a:lstStyle/>
          <a:p>
            <a:pPr>
              <a:defRPr/>
            </a:pPr>
            <a:endParaRPr lang="en-US"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pic>
        <p:nvPicPr>
          <p:cNvPr id="8" name="Picture 6" descr="CCCC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9800" y="5857875"/>
            <a:ext cx="2952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5791200"/>
            <a:ext cx="9144000" cy="0"/>
          </a:xfrm>
          <a:prstGeom prst="line">
            <a:avLst/>
          </a:prstGeom>
          <a:ln w="12700">
            <a:solidFill>
              <a:srgbClr val="F78F22"/>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
          </p:nvPr>
        </p:nvSpPr>
        <p:spPr>
          <a:xfrm>
            <a:off x="495300" y="457200"/>
            <a:ext cx="8153400" cy="750887"/>
          </a:xfrm>
          <a:prstGeom prst="rect">
            <a:avLst/>
          </a:prstGeom>
        </p:spPr>
        <p:txBody>
          <a:bodyPr anchor="t" anchorCtr="0"/>
          <a:lstStyle>
            <a:lvl1pPr marL="0" indent="0" algn="ctr">
              <a:buNone/>
              <a:defRPr sz="3700" b="0" spc="-150">
                <a:solidFill>
                  <a:srgbClr val="F78F22"/>
                </a:solidFill>
                <a:latin typeface="Arial Black" panose="020B0A040201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3"/>
          <p:cNvSpPr>
            <a:spLocks noGrp="1"/>
          </p:cNvSpPr>
          <p:nvPr>
            <p:ph sz="half" idx="2"/>
          </p:nvPr>
        </p:nvSpPr>
        <p:spPr>
          <a:xfrm>
            <a:off x="457200" y="1676400"/>
            <a:ext cx="8153400" cy="1066800"/>
          </a:xfrm>
          <a:prstGeom prst="rect">
            <a:avLst/>
          </a:prstGeom>
        </p:spPr>
        <p:txBody>
          <a:bodyPr/>
          <a:lstStyle>
            <a:lvl1pPr marL="457200" indent="-457200">
              <a:lnSpc>
                <a:spcPts val="3000"/>
              </a:lnSpc>
              <a:buFont typeface="Arial" panose="020B0604020202020204" pitchFamily="34" charset="0"/>
              <a:buChar char="•"/>
              <a:defRPr sz="2800">
                <a:solidFill>
                  <a:schemeClr val="tx1">
                    <a:lumMod val="50000"/>
                    <a:lumOff val="50000"/>
                  </a:schemeClr>
                </a:solidFill>
                <a:latin typeface="Arial" panose="020B0604020202020204" pitchFamily="34" charset="0"/>
                <a:cs typeface="Arial" panose="020B0604020202020204" pitchFamily="34" charset="0"/>
              </a:defRPr>
            </a:lvl1pPr>
            <a:lvl2pPr>
              <a:lnSpc>
                <a:spcPts val="3000"/>
              </a:lnSpc>
              <a:buNone/>
              <a:defRPr sz="2800">
                <a:solidFill>
                  <a:srgbClr val="58585B"/>
                </a:solidFill>
                <a:latin typeface="Futura Std Light" pitchFamily="34" charset="0"/>
              </a:defRPr>
            </a:lvl2pPr>
            <a:lvl3pPr>
              <a:lnSpc>
                <a:spcPts val="3000"/>
              </a:lnSpc>
              <a:buNone/>
              <a:defRPr sz="2800">
                <a:solidFill>
                  <a:srgbClr val="58585B"/>
                </a:solidFill>
                <a:latin typeface="Futura Std Light" pitchFamily="34" charset="0"/>
              </a:defRPr>
            </a:lvl3pPr>
            <a:lvl4pPr>
              <a:lnSpc>
                <a:spcPts val="3000"/>
              </a:lnSpc>
              <a:buNone/>
              <a:defRPr sz="2800">
                <a:solidFill>
                  <a:srgbClr val="58585B"/>
                </a:solidFill>
                <a:latin typeface="Futura Std Light" pitchFamily="34" charset="0"/>
              </a:defRPr>
            </a:lvl4pPr>
            <a:lvl5pPr>
              <a:lnSpc>
                <a:spcPts val="3000"/>
              </a:lnSpc>
              <a:buNone/>
              <a:defRPr sz="2800">
                <a:solidFill>
                  <a:srgbClr val="58585B"/>
                </a:solidFill>
                <a:latin typeface="Futura Std Light" pitchFamily="34" charset="0"/>
              </a:defRPr>
            </a:lvl5pPr>
            <a:lvl6pPr>
              <a:defRPr sz="1600"/>
            </a:lvl6pPr>
            <a:lvl7pPr>
              <a:defRPr sz="1600"/>
            </a:lvl7pPr>
            <a:lvl8pPr>
              <a:defRPr sz="1600"/>
            </a:lvl8pPr>
            <a:lvl9pPr>
              <a:defRPr sz="1600"/>
            </a:lvl9pPr>
          </a:lstStyle>
          <a:p>
            <a:pPr lvl="0"/>
            <a:r>
              <a:rPr lang="en-US" dirty="0" smtClean="0"/>
              <a:t>Click to edit Master text styles</a:t>
            </a:r>
          </a:p>
        </p:txBody>
      </p:sp>
    </p:spTree>
    <p:extLst>
      <p:ext uri="{BB962C8B-B14F-4D97-AF65-F5344CB8AC3E}">
        <p14:creationId xmlns:p14="http://schemas.microsoft.com/office/powerpoint/2010/main" val="2339906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43645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746"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718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747" r:id="rId4"/>
    <p:sldLayoutId id="2147483691"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23696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7E229-59DE-4E43-9A14-F50571A1F44E}" type="datetimeFigureOut">
              <a:rPr lang="en-US" smtClean="0">
                <a:solidFill>
                  <a:prstClr val="black">
                    <a:tint val="75000"/>
                  </a:prstClr>
                </a:solidFill>
              </a:rPr>
              <a:pPr/>
              <a:t>3/9/2015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0C980-54BA-4BFE-A6C9-7DBF51210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2852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tx2"/>
            </a:gs>
            <a:gs pos="100000">
              <a:schemeClr val="accent3">
                <a:lumMod val="33000"/>
                <a:lumOff val="67000"/>
              </a:schemeClr>
            </a:gs>
          </a:gsLst>
          <a:lin ang="18900000" scaled="1"/>
          <a:tileRect/>
        </a:gra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6"/>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Date Placeholder 4"/>
          <p:cNvSpPr txBox="1">
            <a:spLocks noGrp="1"/>
          </p:cNvSpPr>
          <p:nvPr/>
        </p:nvSpPr>
        <p:spPr bwMode="auto">
          <a:xfrm>
            <a:off x="228600" y="6262688"/>
            <a:ext cx="3733800" cy="476250"/>
          </a:xfrm>
          <a:prstGeom prst="rect">
            <a:avLst/>
          </a:prstGeom>
          <a:noFill/>
          <a:ln>
            <a:miter lim="800000"/>
            <a:headEnd/>
            <a:tailEnd/>
          </a:ln>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en-US" sz="1100" i="1" dirty="0" smtClean="0">
                <a:solidFill>
                  <a:srgbClr val="5F6D75"/>
                </a:solidFill>
                <a:cs typeface="Arial" charset="0"/>
              </a:rPr>
              <a:t>California POLST Education Program</a:t>
            </a:r>
          </a:p>
          <a:p>
            <a:pPr fontAlgn="base">
              <a:spcBef>
                <a:spcPct val="0"/>
              </a:spcBef>
              <a:spcAft>
                <a:spcPct val="0"/>
              </a:spcAft>
              <a:defRPr/>
            </a:pPr>
            <a:r>
              <a:rPr lang="en-US" sz="1000" dirty="0" smtClean="0">
                <a:solidFill>
                  <a:srgbClr val="5F6D75"/>
                </a:solidFill>
                <a:cs typeface="Arial" charset="0"/>
              </a:rPr>
              <a:t>©August 2014 Coalition for Compassionate Care of California</a:t>
            </a:r>
          </a:p>
          <a:p>
            <a:pPr fontAlgn="base">
              <a:spcBef>
                <a:spcPct val="0"/>
              </a:spcBef>
              <a:spcAft>
                <a:spcPct val="0"/>
              </a:spcAft>
              <a:defRPr/>
            </a:pPr>
            <a:r>
              <a:rPr lang="en-US" sz="800" dirty="0" smtClean="0">
                <a:solidFill>
                  <a:srgbClr val="5F6D75"/>
                </a:solidFill>
                <a:cs typeface="Arial" charset="0"/>
              </a:rPr>
              <a:t>Materials made possible by a grant from the California HealthCare Foundation</a:t>
            </a:r>
          </a:p>
        </p:txBody>
      </p:sp>
      <p:sp>
        <p:nvSpPr>
          <p:cNvPr id="1031" name="Text Box 15"/>
          <p:cNvSpPr txBox="1">
            <a:spLocks noChangeArrowheads="1"/>
          </p:cNvSpPr>
          <p:nvPr/>
        </p:nvSpPr>
        <p:spPr bwMode="auto">
          <a:xfrm>
            <a:off x="4152900" y="6378575"/>
            <a:ext cx="8382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eaLnBrk="0" fontAlgn="base" hangingPunct="0">
              <a:spcBef>
                <a:spcPct val="50000"/>
              </a:spcBef>
              <a:spcAft>
                <a:spcPct val="0"/>
              </a:spcAft>
              <a:defRPr/>
            </a:pPr>
            <a:fld id="{C6DEB93A-5876-471E-98A7-26A978DFEE04}" type="slidenum">
              <a:rPr lang="en-US" sz="1200" smtClean="0">
                <a:solidFill>
                  <a:srgbClr val="413000"/>
                </a:solidFill>
                <a:latin typeface="Arial" charset="0"/>
              </a:rPr>
              <a:pPr algn="ctr" eaLnBrk="0" fontAlgn="base" hangingPunct="0">
                <a:spcBef>
                  <a:spcPct val="50000"/>
                </a:spcBef>
                <a:spcAft>
                  <a:spcPct val="0"/>
                </a:spcAft>
                <a:defRPr/>
              </a:pPr>
              <a:t>‹#›</a:t>
            </a:fld>
            <a:endParaRPr lang="en-US" sz="1200" dirty="0" smtClean="0">
              <a:solidFill>
                <a:srgbClr val="413000"/>
              </a:solidFill>
              <a:latin typeface="Arial" charset="0"/>
            </a:endParaRPr>
          </a:p>
        </p:txBody>
      </p:sp>
      <p:sp>
        <p:nvSpPr>
          <p:cNvPr id="11" name="Text Box 15"/>
          <p:cNvSpPr txBox="1">
            <a:spLocks noChangeArrowheads="1"/>
          </p:cNvSpPr>
          <p:nvPr userDrawn="1"/>
        </p:nvSpPr>
        <p:spPr bwMode="auto">
          <a:xfrm>
            <a:off x="4152900" y="6378575"/>
            <a:ext cx="8382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eaLnBrk="0" fontAlgn="base" hangingPunct="0">
              <a:spcBef>
                <a:spcPct val="50000"/>
              </a:spcBef>
              <a:spcAft>
                <a:spcPct val="0"/>
              </a:spcAft>
              <a:defRPr/>
            </a:pPr>
            <a:fld id="{C6DEB93A-5876-471E-98A7-26A978DFEE04}" type="slidenum">
              <a:rPr lang="en-US" sz="1200" smtClean="0">
                <a:solidFill>
                  <a:srgbClr val="5F6D75"/>
                </a:solidFill>
                <a:latin typeface="Arial" charset="0"/>
              </a:rPr>
              <a:pPr algn="ctr" eaLnBrk="0" fontAlgn="base" hangingPunct="0">
                <a:spcBef>
                  <a:spcPct val="50000"/>
                </a:spcBef>
                <a:spcAft>
                  <a:spcPct val="0"/>
                </a:spcAft>
                <a:defRPr/>
              </a:pPr>
              <a:t>‹#›</a:t>
            </a:fld>
            <a:endParaRPr lang="en-US" sz="1200" dirty="0" smtClean="0">
              <a:solidFill>
                <a:srgbClr val="5F6D75"/>
              </a:solidFill>
              <a:latin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762" y="0"/>
            <a:ext cx="9134475" cy="6858000"/>
          </a:xfrm>
          <a:prstGeom prst="rect">
            <a:avLst/>
          </a:prstGeom>
        </p:spPr>
      </p:pic>
      <p:pic>
        <p:nvPicPr>
          <p:cNvPr id="16" name="Picture 1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762" y="0"/>
            <a:ext cx="9144000" cy="6858000"/>
          </a:xfrm>
          <a:prstGeom prst="rect">
            <a:avLst/>
          </a:prstGeom>
        </p:spPr>
      </p:pic>
    </p:spTree>
    <p:extLst>
      <p:ext uri="{BB962C8B-B14F-4D97-AF65-F5344CB8AC3E}">
        <p14:creationId xmlns:p14="http://schemas.microsoft.com/office/powerpoint/2010/main" val="3039800733"/>
      </p:ext>
    </p:extLst>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413000"/>
          </a:solidFill>
          <a:latin typeface="+mj-lt"/>
          <a:ea typeface="+mj-ea"/>
          <a:cs typeface="+mj-cs"/>
        </a:defRPr>
      </a:lvl1pPr>
      <a:lvl2pPr algn="l" rtl="0" eaLnBrk="1" fontAlgn="base" hangingPunct="1">
        <a:spcBef>
          <a:spcPct val="0"/>
        </a:spcBef>
        <a:spcAft>
          <a:spcPct val="0"/>
        </a:spcAft>
        <a:defRPr sz="3600">
          <a:solidFill>
            <a:srgbClr val="413000"/>
          </a:solidFill>
          <a:latin typeface="Arial" charset="0"/>
        </a:defRPr>
      </a:lvl2pPr>
      <a:lvl3pPr algn="l" rtl="0" eaLnBrk="1" fontAlgn="base" hangingPunct="1">
        <a:spcBef>
          <a:spcPct val="0"/>
        </a:spcBef>
        <a:spcAft>
          <a:spcPct val="0"/>
        </a:spcAft>
        <a:defRPr sz="3600">
          <a:solidFill>
            <a:srgbClr val="413000"/>
          </a:solidFill>
          <a:latin typeface="Arial" charset="0"/>
        </a:defRPr>
      </a:lvl3pPr>
      <a:lvl4pPr algn="l" rtl="0" eaLnBrk="1" fontAlgn="base" hangingPunct="1">
        <a:spcBef>
          <a:spcPct val="0"/>
        </a:spcBef>
        <a:spcAft>
          <a:spcPct val="0"/>
        </a:spcAft>
        <a:defRPr sz="3600">
          <a:solidFill>
            <a:srgbClr val="413000"/>
          </a:solidFill>
          <a:latin typeface="Arial" charset="0"/>
        </a:defRPr>
      </a:lvl4pPr>
      <a:lvl5pPr algn="l" rtl="0" eaLnBrk="1" fontAlgn="base" hangingPunct="1">
        <a:spcBef>
          <a:spcPct val="0"/>
        </a:spcBef>
        <a:spcAft>
          <a:spcPct val="0"/>
        </a:spcAft>
        <a:defRPr sz="3600">
          <a:solidFill>
            <a:srgbClr val="413000"/>
          </a:solidFill>
          <a:latin typeface="Arial" charset="0"/>
        </a:defRPr>
      </a:lvl5pPr>
      <a:lvl6pPr marL="457200" algn="l" rtl="0" eaLnBrk="1" fontAlgn="base" hangingPunct="1">
        <a:spcBef>
          <a:spcPct val="0"/>
        </a:spcBef>
        <a:spcAft>
          <a:spcPct val="0"/>
        </a:spcAft>
        <a:defRPr sz="3600">
          <a:solidFill>
            <a:srgbClr val="413000"/>
          </a:solidFill>
          <a:latin typeface="Arial" charset="0"/>
        </a:defRPr>
      </a:lvl6pPr>
      <a:lvl7pPr marL="914400" algn="l" rtl="0" eaLnBrk="1" fontAlgn="base" hangingPunct="1">
        <a:spcBef>
          <a:spcPct val="0"/>
        </a:spcBef>
        <a:spcAft>
          <a:spcPct val="0"/>
        </a:spcAft>
        <a:defRPr sz="3600">
          <a:solidFill>
            <a:srgbClr val="413000"/>
          </a:solidFill>
          <a:latin typeface="Arial" charset="0"/>
        </a:defRPr>
      </a:lvl7pPr>
      <a:lvl8pPr marL="1371600" algn="l" rtl="0" eaLnBrk="1" fontAlgn="base" hangingPunct="1">
        <a:spcBef>
          <a:spcPct val="0"/>
        </a:spcBef>
        <a:spcAft>
          <a:spcPct val="0"/>
        </a:spcAft>
        <a:defRPr sz="3600">
          <a:solidFill>
            <a:srgbClr val="413000"/>
          </a:solidFill>
          <a:latin typeface="Arial" charset="0"/>
        </a:defRPr>
      </a:lvl8pPr>
      <a:lvl9pPr marL="1828800" algn="l" rtl="0" eaLnBrk="1" fontAlgn="base" hangingPunct="1">
        <a:spcBef>
          <a:spcPct val="0"/>
        </a:spcBef>
        <a:spcAft>
          <a:spcPct val="0"/>
        </a:spcAft>
        <a:defRPr sz="3600">
          <a:solidFill>
            <a:srgbClr val="413000"/>
          </a:solidFill>
          <a:latin typeface="Arial" charset="0"/>
        </a:defRPr>
      </a:lvl9pPr>
    </p:titleStyle>
    <p:bodyStyle>
      <a:lvl1pPr marL="342900" indent="-342900" algn="l" rtl="0" eaLnBrk="1" fontAlgn="base" hangingPunct="1">
        <a:spcBef>
          <a:spcPct val="20000"/>
        </a:spcBef>
        <a:spcAft>
          <a:spcPct val="0"/>
        </a:spcAft>
        <a:buClr>
          <a:srgbClr val="EE80B3"/>
        </a:buClr>
        <a:buSzPct val="50000"/>
        <a:buFont typeface="Wingdings" pitchFamily="2" charset="2"/>
        <a:buChar char="l"/>
        <a:defRPr sz="3000">
          <a:solidFill>
            <a:srgbClr val="413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rgbClr val="413000"/>
          </a:solidFill>
          <a:latin typeface="+mn-lt"/>
        </a:defRPr>
      </a:lvl2pPr>
      <a:lvl3pPr marL="1143000" indent="-228600" algn="l" rtl="0" eaLnBrk="1" fontAlgn="base" hangingPunct="1">
        <a:spcBef>
          <a:spcPct val="20000"/>
        </a:spcBef>
        <a:spcAft>
          <a:spcPct val="0"/>
        </a:spcAft>
        <a:buClr>
          <a:schemeClr val="tx1"/>
        </a:buClr>
        <a:buSzPct val="45000"/>
        <a:buFont typeface="Wingdings" pitchFamily="2" charset="2"/>
        <a:buChar char="n"/>
        <a:defRPr sz="2400">
          <a:solidFill>
            <a:srgbClr val="413000"/>
          </a:solidFill>
          <a:latin typeface="+mn-lt"/>
        </a:defRPr>
      </a:lvl3pPr>
      <a:lvl4pPr marL="1600200" indent="-228600" algn="l" rtl="0" eaLnBrk="1" fontAlgn="base" hangingPunct="1">
        <a:spcBef>
          <a:spcPct val="20000"/>
        </a:spcBef>
        <a:spcAft>
          <a:spcPct val="0"/>
        </a:spcAft>
        <a:buClr>
          <a:srgbClr val="EE80B3"/>
        </a:buClr>
        <a:buChar char="•"/>
        <a:defRPr sz="2000">
          <a:solidFill>
            <a:srgbClr val="413000"/>
          </a:solidFill>
          <a:latin typeface="+mn-lt"/>
        </a:defRPr>
      </a:lvl4pPr>
      <a:lvl5pPr marL="20574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5pPr>
      <a:lvl6pPr marL="25146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6pPr>
      <a:lvl7pPr marL="29718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7pPr>
      <a:lvl8pPr marL="34290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8pPr>
      <a:lvl9pPr marL="3886200" indent="-228600" algn="l" rtl="0" eaLnBrk="1" fontAlgn="base" hangingPunct="1">
        <a:spcBef>
          <a:spcPct val="20000"/>
        </a:spcBef>
        <a:spcAft>
          <a:spcPct val="0"/>
        </a:spcAft>
        <a:buClr>
          <a:srgbClr val="413000"/>
        </a:buClr>
        <a:buSzPct val="40000"/>
        <a:buFont typeface="Wingdings" pitchFamily="2" charset="2"/>
        <a:buChar char="n"/>
        <a:defRPr sz="2000">
          <a:solidFill>
            <a:srgbClr val="413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cdph.ca.gov/programs/Inc/pages/mds.asp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295400"/>
          </a:xfrm>
        </p:spPr>
        <p:txBody>
          <a:bodyPr/>
          <a:lstStyle/>
          <a:p>
            <a:pPr>
              <a:lnSpc>
                <a:spcPct val="100000"/>
              </a:lnSpc>
              <a:defRPr/>
            </a:pPr>
            <a:r>
              <a:rPr lang="en-US" sz="4800" kern="0" cap="none" spc="0" dirty="0"/>
              <a:t>POLST &amp; Public Policy:</a:t>
            </a:r>
            <a:br>
              <a:rPr lang="en-US" sz="4800" kern="0" cap="none" spc="0" dirty="0"/>
            </a:br>
            <a:r>
              <a:rPr lang="en-US" sz="4400" kern="0" cap="none" spc="0" dirty="0"/>
              <a:t>The Changing Landscape</a:t>
            </a:r>
          </a:p>
        </p:txBody>
      </p:sp>
      <p:sp>
        <p:nvSpPr>
          <p:cNvPr id="4" name="Text Placeholder 3"/>
          <p:cNvSpPr>
            <a:spLocks noGrp="1"/>
          </p:cNvSpPr>
          <p:nvPr>
            <p:ph type="body" sz="quarter" idx="3"/>
          </p:nvPr>
        </p:nvSpPr>
        <p:spPr>
          <a:xfrm>
            <a:off x="609600" y="5334000"/>
            <a:ext cx="8077200" cy="1371600"/>
          </a:xfrm>
        </p:spPr>
        <p:txBody>
          <a:bodyPr/>
          <a:lstStyle/>
          <a:p>
            <a:pPr algn="r">
              <a:buFont typeface="Arial" pitchFamily="34" charset="0"/>
              <a:buNone/>
              <a:defRPr/>
            </a:pPr>
            <a:r>
              <a:rPr lang="en-US" sz="2400" dirty="0" smtClean="0"/>
              <a:t>Judy Thomas, JD</a:t>
            </a:r>
          </a:p>
          <a:p>
            <a:pPr algn="r">
              <a:buFont typeface="Arial" pitchFamily="34" charset="0"/>
              <a:buNone/>
              <a:defRPr/>
            </a:pPr>
            <a:r>
              <a:rPr lang="en-US" sz="2400" dirty="0" smtClean="0"/>
              <a:t>Chief Executive Officer</a:t>
            </a:r>
          </a:p>
          <a:p>
            <a:pPr algn="r">
              <a:buFont typeface="Arial" pitchFamily="34" charset="0"/>
              <a:buNone/>
              <a:defRPr/>
            </a:pPr>
            <a:r>
              <a:rPr lang="en-US" sz="2400" dirty="0" smtClean="0"/>
              <a:t>Coalition for Compassionate Care</a:t>
            </a:r>
          </a:p>
        </p:txBody>
      </p:sp>
    </p:spTree>
    <p:extLst>
      <p:ext uri="{BB962C8B-B14F-4D97-AF65-F5344CB8AC3E}">
        <p14:creationId xmlns:p14="http://schemas.microsoft.com/office/powerpoint/2010/main" val="905809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966"/>
            <a:ext cx="8229600" cy="944672"/>
          </a:xfrm>
        </p:spPr>
        <p:txBody>
          <a:bodyPr/>
          <a:lstStyle/>
          <a:p>
            <a:pPr algn="l"/>
            <a:r>
              <a:rPr lang="en-US" dirty="0">
                <a:solidFill>
                  <a:schemeClr val="tx1">
                    <a:lumMod val="50000"/>
                    <a:lumOff val="50000"/>
                  </a:schemeClr>
                </a:solidFill>
                <a:latin typeface="Arial Black" panose="020B0A04020102020204" pitchFamily="34" charset="0"/>
              </a:rPr>
              <a:t>Section D:  </a:t>
            </a:r>
            <a:r>
              <a:rPr lang="en-US" dirty="0" smtClean="0">
                <a:solidFill>
                  <a:schemeClr val="tx1">
                    <a:lumMod val="50000"/>
                    <a:lumOff val="50000"/>
                  </a:schemeClr>
                </a:solidFill>
                <a:latin typeface="Arial Black" panose="020B0A04020102020204" pitchFamily="34" charset="0"/>
              </a:rPr>
              <a:t/>
            </a:r>
            <a:br>
              <a:rPr lang="en-US" dirty="0" smtClean="0">
                <a:solidFill>
                  <a:schemeClr val="tx1">
                    <a:lumMod val="50000"/>
                    <a:lumOff val="50000"/>
                  </a:schemeClr>
                </a:solidFill>
                <a:latin typeface="Arial Black" panose="020B0A04020102020204" pitchFamily="34" charset="0"/>
              </a:rPr>
            </a:br>
            <a:r>
              <a:rPr lang="en-US" sz="3600" dirty="0" smtClean="0">
                <a:solidFill>
                  <a:schemeClr val="accent6"/>
                </a:solidFill>
                <a:latin typeface="Arial Black" panose="020B0A04020102020204" pitchFamily="34" charset="0"/>
              </a:rPr>
              <a:t>Information </a:t>
            </a:r>
            <a:r>
              <a:rPr lang="en-US" sz="3600" dirty="0">
                <a:solidFill>
                  <a:schemeClr val="accent6"/>
                </a:solidFill>
                <a:latin typeface="Arial Black" panose="020B0A04020102020204" pitchFamily="34" charset="0"/>
              </a:rPr>
              <a:t>and </a:t>
            </a:r>
            <a:r>
              <a:rPr lang="en-US" sz="3600" dirty="0" smtClean="0">
                <a:solidFill>
                  <a:schemeClr val="accent6"/>
                </a:solidFill>
                <a:latin typeface="Arial Black" panose="020B0A04020102020204" pitchFamily="34" charset="0"/>
              </a:rPr>
              <a:t>Signatures</a:t>
            </a:r>
            <a:endParaRPr lang="en-US" sz="3600" dirty="0">
              <a:solidFill>
                <a:schemeClr val="accent6"/>
              </a:solidFill>
            </a:endParaRPr>
          </a:p>
        </p:txBody>
      </p:sp>
      <p:pic>
        <p:nvPicPr>
          <p:cNvPr id="6" name="Picture 5" descr="W:\I--POLST\CA Form\2014 CA POLST form\FINAL Versions 2014 POLST Form\2014 Preview Form for Website\2014_POLST_July15_previe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43" t="59534" r="3443" b="1969"/>
          <a:stretch/>
        </p:blipFill>
        <p:spPr bwMode="auto">
          <a:xfrm>
            <a:off x="1061156" y="2111019"/>
            <a:ext cx="7055561" cy="386080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73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1676400"/>
            <a:ext cx="8153400" cy="3200400"/>
          </a:xfrm>
        </p:spPr>
        <p:txBody>
          <a:bodyPr/>
          <a:lstStyle/>
          <a:p>
            <a:pPr marL="457200" indent="-457200">
              <a:buFont typeface="Arial" panose="020B0604020202020204" pitchFamily="34" charset="0"/>
              <a:buChar char="•"/>
            </a:pPr>
            <a:r>
              <a:rPr lang="en-US" sz="2800" dirty="0" smtClean="0">
                <a:solidFill>
                  <a:schemeClr val="tx1">
                    <a:lumMod val="50000"/>
                    <a:lumOff val="50000"/>
                  </a:schemeClr>
                </a:solidFill>
              </a:rPr>
              <a:t>POLST Train-the-Trainer: </a:t>
            </a:r>
            <a:r>
              <a:rPr lang="en-US" sz="3200" b="1" dirty="0" smtClean="0">
                <a:solidFill>
                  <a:schemeClr val="accent6"/>
                </a:solidFill>
              </a:rPr>
              <a:t>Over 1,000 </a:t>
            </a:r>
            <a:r>
              <a:rPr lang="en-US" sz="2800" dirty="0" smtClean="0">
                <a:solidFill>
                  <a:schemeClr val="tx1">
                    <a:lumMod val="50000"/>
                    <a:lumOff val="50000"/>
                  </a:schemeClr>
                </a:solidFill>
              </a:rPr>
              <a:t>trained as POLST educators</a:t>
            </a:r>
            <a:endParaRPr lang="en-US" sz="2800" dirty="0">
              <a:solidFill>
                <a:schemeClr val="tx1">
                  <a:lumMod val="50000"/>
                  <a:lumOff val="50000"/>
                </a:schemeClr>
              </a:solidFill>
            </a:endParaRPr>
          </a:p>
          <a:p>
            <a:pPr marL="457200" indent="-457200">
              <a:buFont typeface="Arial" panose="020B0604020202020204" pitchFamily="34" charset="0"/>
              <a:buChar char="•"/>
            </a:pPr>
            <a:endParaRPr lang="en-US" sz="2800" dirty="0" smtClean="0">
              <a:solidFill>
                <a:schemeClr val="tx1">
                  <a:lumMod val="50000"/>
                  <a:lumOff val="50000"/>
                </a:schemeClr>
              </a:solidFill>
            </a:endParaRPr>
          </a:p>
          <a:p>
            <a:pPr marL="457200" indent="-457200">
              <a:buFont typeface="Arial" panose="020B0604020202020204" pitchFamily="34" charset="0"/>
              <a:buChar char="•"/>
            </a:pPr>
            <a:r>
              <a:rPr lang="en-US" sz="2800" dirty="0" smtClean="0">
                <a:solidFill>
                  <a:schemeClr val="tx1">
                    <a:lumMod val="50000"/>
                    <a:lumOff val="50000"/>
                  </a:schemeClr>
                </a:solidFill>
              </a:rPr>
              <a:t>The </a:t>
            </a:r>
            <a:r>
              <a:rPr lang="en-US" sz="2800" dirty="0">
                <a:solidFill>
                  <a:schemeClr val="tx1">
                    <a:lumMod val="50000"/>
                    <a:lumOff val="50000"/>
                  </a:schemeClr>
                </a:solidFill>
              </a:rPr>
              <a:t>California </a:t>
            </a:r>
            <a:r>
              <a:rPr lang="en-US" sz="2800" dirty="0" smtClean="0">
                <a:solidFill>
                  <a:schemeClr val="tx1">
                    <a:lumMod val="50000"/>
                    <a:lumOff val="50000"/>
                  </a:schemeClr>
                </a:solidFill>
              </a:rPr>
              <a:t>POLST: 11 languages as </a:t>
            </a:r>
            <a:r>
              <a:rPr lang="en-US" sz="2800" dirty="0">
                <a:solidFill>
                  <a:schemeClr val="tx1">
                    <a:lumMod val="50000"/>
                    <a:lumOff val="50000"/>
                  </a:schemeClr>
                </a:solidFill>
              </a:rPr>
              <a:t>well as </a:t>
            </a:r>
            <a:r>
              <a:rPr lang="en-US" sz="2800" dirty="0" smtClean="0">
                <a:solidFill>
                  <a:schemeClr val="tx1">
                    <a:lumMod val="50000"/>
                    <a:lumOff val="50000"/>
                  </a:schemeClr>
                </a:solidFill>
              </a:rPr>
              <a:t>Braille</a:t>
            </a:r>
          </a:p>
          <a:p>
            <a:pPr marL="457200" indent="-457200">
              <a:buFont typeface="Arial" panose="020B0604020202020204" pitchFamily="34" charset="0"/>
              <a:buChar char="•"/>
            </a:pPr>
            <a:endParaRPr lang="en-US" sz="2800" dirty="0" smtClean="0">
              <a:solidFill>
                <a:schemeClr val="tx1">
                  <a:lumMod val="50000"/>
                  <a:lumOff val="50000"/>
                </a:schemeClr>
              </a:solidFill>
            </a:endParaRPr>
          </a:p>
          <a:p>
            <a:pPr marL="457200" indent="-457200">
              <a:buFont typeface="Arial" panose="020B0604020202020204" pitchFamily="34" charset="0"/>
              <a:buChar char="•"/>
            </a:pPr>
            <a:r>
              <a:rPr lang="en-US" sz="2800" dirty="0" smtClean="0">
                <a:solidFill>
                  <a:schemeClr val="tx1">
                    <a:lumMod val="50000"/>
                    <a:lumOff val="50000"/>
                  </a:schemeClr>
                </a:solidFill>
              </a:rPr>
              <a:t>Over ½  </a:t>
            </a:r>
            <a:r>
              <a:rPr lang="en-US" sz="2800" dirty="0">
                <a:solidFill>
                  <a:schemeClr val="tx1">
                    <a:lumMod val="50000"/>
                    <a:lumOff val="50000"/>
                  </a:schemeClr>
                </a:solidFill>
              </a:rPr>
              <a:t>m</a:t>
            </a:r>
            <a:r>
              <a:rPr lang="en-US" sz="2800" dirty="0" smtClean="0">
                <a:solidFill>
                  <a:schemeClr val="tx1">
                    <a:lumMod val="50000"/>
                    <a:lumOff val="50000"/>
                  </a:schemeClr>
                </a:solidFill>
              </a:rPr>
              <a:t>illion forms distributed in the state</a:t>
            </a:r>
            <a:endParaRPr lang="en-US" sz="2800" dirty="0">
              <a:solidFill>
                <a:schemeClr val="tx1">
                  <a:lumMod val="50000"/>
                  <a:lumOff val="50000"/>
                </a:schemeClr>
              </a:solidFill>
            </a:endParaRPr>
          </a:p>
          <a:p>
            <a:endParaRPr lang="en-US" sz="2800" dirty="0" smtClean="0"/>
          </a:p>
          <a:p>
            <a:endParaRPr lang="en-US" sz="2800" dirty="0" smtClean="0"/>
          </a:p>
          <a:p>
            <a:endParaRPr lang="en-US" dirty="0"/>
          </a:p>
          <a:p>
            <a:endParaRPr lang="en-US" dirty="0"/>
          </a:p>
        </p:txBody>
      </p:sp>
      <p:sp>
        <p:nvSpPr>
          <p:cNvPr id="2" name="Title 1"/>
          <p:cNvSpPr>
            <a:spLocks noGrp="1"/>
          </p:cNvSpPr>
          <p:nvPr>
            <p:ph type="title" idx="4294967295"/>
          </p:nvPr>
        </p:nvSpPr>
        <p:spPr>
          <a:xfrm>
            <a:off x="381000" y="277813"/>
            <a:ext cx="8763000" cy="1017587"/>
          </a:xfrm>
          <a:prstGeom prst="rect">
            <a:avLst/>
          </a:prstGeom>
        </p:spPr>
        <p:txBody>
          <a:bodyPr/>
          <a:lstStyle/>
          <a:p>
            <a:pPr algn="l"/>
            <a:r>
              <a:rPr lang="en-US" sz="4000" dirty="0" smtClean="0">
                <a:solidFill>
                  <a:schemeClr val="tx1">
                    <a:lumMod val="50000"/>
                    <a:lumOff val="50000"/>
                  </a:schemeClr>
                </a:solidFill>
                <a:latin typeface="Arial Black" panose="020B0A04020102020204" pitchFamily="34" charset="0"/>
              </a:rPr>
              <a:t>California: POLST Progress</a:t>
            </a:r>
            <a:endParaRPr lang="en-US" sz="4000" dirty="0">
              <a:solidFill>
                <a:schemeClr val="tx1">
                  <a:lumMod val="50000"/>
                  <a:lumOff val="50000"/>
                </a:schemeClr>
              </a:solidFill>
              <a:latin typeface="Arial Black" panose="020B0A04020102020204" pitchFamily="34" charset="0"/>
            </a:endParaRPr>
          </a:p>
        </p:txBody>
      </p:sp>
    </p:spTree>
    <p:extLst>
      <p:ext uri="{BB962C8B-B14F-4D97-AF65-F5344CB8AC3E}">
        <p14:creationId xmlns:p14="http://schemas.microsoft.com/office/powerpoint/2010/main" val="2773301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1676400"/>
            <a:ext cx="8382000" cy="1066800"/>
          </a:xfrm>
        </p:spPr>
        <p:txBody>
          <a:bodyPr/>
          <a:lstStyle/>
          <a:p>
            <a:pPr marL="457200" indent="-457200">
              <a:buFont typeface="Arial" panose="020B0604020202020204" pitchFamily="34" charset="0"/>
              <a:buChar char="•"/>
            </a:pPr>
            <a:r>
              <a:rPr lang="en-US" dirty="0" smtClean="0">
                <a:solidFill>
                  <a:schemeClr val="tx1">
                    <a:lumMod val="50000"/>
                    <a:lumOff val="50000"/>
                  </a:schemeClr>
                </a:solidFill>
              </a:rPr>
              <a:t>California nursing home residents = 296,276</a:t>
            </a:r>
          </a:p>
          <a:p>
            <a:pPr marL="457200" indent="-457200">
              <a:buFont typeface="Arial" panose="020B0604020202020204" pitchFamily="34" charset="0"/>
              <a:buChar char="•"/>
            </a:pPr>
            <a:r>
              <a:rPr lang="en-US" dirty="0" smtClean="0">
                <a:solidFill>
                  <a:schemeClr val="tx1">
                    <a:lumMod val="50000"/>
                    <a:lumOff val="50000"/>
                  </a:schemeClr>
                </a:solidFill>
              </a:rPr>
              <a:t>POLST completed = 181,410 (63%)</a:t>
            </a:r>
            <a:endParaRPr lang="en-US" dirty="0">
              <a:solidFill>
                <a:schemeClr val="tx1">
                  <a:lumMod val="50000"/>
                  <a:lumOff val="50000"/>
                </a:schemeClr>
              </a:solidFill>
            </a:endParaRPr>
          </a:p>
          <a:p>
            <a:pPr marL="457200" lvl="0" indent="-457200">
              <a:buFont typeface="Arial" panose="020B0604020202020204" pitchFamily="34" charset="0"/>
              <a:buChar char="•"/>
            </a:pPr>
            <a:endParaRPr lang="en-US" dirty="0" smtClean="0">
              <a:solidFill>
                <a:schemeClr val="tx1">
                  <a:lumMod val="50000"/>
                  <a:lumOff val="50000"/>
                </a:schemeClr>
              </a:solidFill>
            </a:endParaRPr>
          </a:p>
          <a:p>
            <a:pPr marL="0" lvl="0" indent="0"/>
            <a:endParaRPr lang="en-US" dirty="0" smtClean="0">
              <a:solidFill>
                <a:schemeClr val="tx1">
                  <a:lumMod val="50000"/>
                  <a:lumOff val="50000"/>
                </a:schemeClr>
              </a:solidFill>
            </a:endParaRPr>
          </a:p>
          <a:p>
            <a:pPr marL="0" lvl="0" indent="0"/>
            <a:r>
              <a:rPr lang="en-US" dirty="0" smtClean="0">
                <a:solidFill>
                  <a:schemeClr val="tx1">
                    <a:lumMod val="50000"/>
                    <a:lumOff val="50000"/>
                  </a:schemeClr>
                </a:solidFill>
              </a:rPr>
              <a:t>Minimum </a:t>
            </a:r>
            <a:r>
              <a:rPr lang="en-US" dirty="0">
                <a:solidFill>
                  <a:schemeClr val="tx1">
                    <a:lumMod val="50000"/>
                    <a:lumOff val="50000"/>
                  </a:schemeClr>
                </a:solidFill>
              </a:rPr>
              <a:t>Data Set (MDS) </a:t>
            </a:r>
            <a:r>
              <a:rPr lang="en-US" dirty="0" smtClean="0">
                <a:solidFill>
                  <a:schemeClr val="tx1">
                    <a:lumMod val="50000"/>
                    <a:lumOff val="50000"/>
                  </a:schemeClr>
                </a:solidFill>
              </a:rPr>
              <a:t>3.0</a:t>
            </a:r>
            <a:r>
              <a:rPr lang="en-US" dirty="0">
                <a:solidFill>
                  <a:schemeClr val="tx1">
                    <a:lumMod val="50000"/>
                    <a:lumOff val="50000"/>
                  </a:schemeClr>
                </a:solidFill>
              </a:rPr>
              <a:t> </a:t>
            </a:r>
            <a:r>
              <a:rPr lang="en-US" sz="2400" i="1" dirty="0" smtClean="0">
                <a:solidFill>
                  <a:schemeClr val="tx1">
                    <a:lumMod val="50000"/>
                    <a:lumOff val="50000"/>
                  </a:schemeClr>
                </a:solidFill>
              </a:rPr>
              <a:t>(resident </a:t>
            </a:r>
            <a:r>
              <a:rPr lang="en-US" sz="2400" i="1" dirty="0">
                <a:solidFill>
                  <a:schemeClr val="tx1">
                    <a:lumMod val="50000"/>
                    <a:lumOff val="50000"/>
                  </a:schemeClr>
                </a:solidFill>
              </a:rPr>
              <a:t>assessment </a:t>
            </a:r>
            <a:r>
              <a:rPr lang="en-US" sz="2400" i="1" dirty="0" smtClean="0">
                <a:solidFill>
                  <a:schemeClr val="tx1">
                    <a:lumMod val="50000"/>
                    <a:lumOff val="50000"/>
                  </a:schemeClr>
                </a:solidFill>
              </a:rPr>
              <a:t>form for SNF)</a:t>
            </a:r>
            <a:r>
              <a:rPr lang="en-US" dirty="0" smtClean="0">
                <a:solidFill>
                  <a:schemeClr val="tx1">
                    <a:lumMod val="50000"/>
                    <a:lumOff val="50000"/>
                  </a:schemeClr>
                </a:solidFill>
              </a:rPr>
              <a:t> </a:t>
            </a:r>
            <a:r>
              <a:rPr lang="en-US" dirty="0">
                <a:solidFill>
                  <a:schemeClr val="tx1">
                    <a:lumMod val="50000"/>
                    <a:lumOff val="50000"/>
                  </a:schemeClr>
                </a:solidFill>
              </a:rPr>
              <a:t>includes questions about POLST </a:t>
            </a:r>
            <a:r>
              <a:rPr lang="en-US" dirty="0" smtClean="0">
                <a:solidFill>
                  <a:schemeClr val="tx1">
                    <a:lumMod val="50000"/>
                    <a:lumOff val="50000"/>
                  </a:schemeClr>
                </a:solidFill>
              </a:rPr>
              <a:t>usage  </a:t>
            </a:r>
            <a:endParaRPr lang="en-US" dirty="0">
              <a:solidFill>
                <a:schemeClr val="tx1">
                  <a:lumMod val="50000"/>
                  <a:lumOff val="50000"/>
                </a:schemeClr>
              </a:solidFill>
            </a:endParaRPr>
          </a:p>
          <a:p>
            <a:pPr marL="0" indent="0">
              <a:buNone/>
            </a:pPr>
            <a:r>
              <a:rPr lang="en-US" sz="1800" i="1" dirty="0" smtClean="0">
                <a:solidFill>
                  <a:schemeClr val="tx1">
                    <a:lumMod val="50000"/>
                    <a:lumOff val="50000"/>
                  </a:schemeClr>
                </a:solidFill>
              </a:rPr>
              <a:t/>
            </a:r>
            <a:br>
              <a:rPr lang="en-US" sz="1800" i="1" dirty="0" smtClean="0">
                <a:solidFill>
                  <a:schemeClr val="tx1">
                    <a:lumMod val="50000"/>
                    <a:lumOff val="50000"/>
                  </a:schemeClr>
                </a:solidFill>
              </a:rPr>
            </a:br>
            <a:endParaRPr lang="en-US" sz="1800" i="1" dirty="0">
              <a:solidFill>
                <a:schemeClr val="accent6"/>
              </a:solidFill>
            </a:endParaRPr>
          </a:p>
        </p:txBody>
      </p:sp>
      <p:sp>
        <p:nvSpPr>
          <p:cNvPr id="2" name="Title 1"/>
          <p:cNvSpPr>
            <a:spLocks noGrp="1"/>
          </p:cNvSpPr>
          <p:nvPr>
            <p:ph type="title" idx="4294967295"/>
          </p:nvPr>
        </p:nvSpPr>
        <p:spPr>
          <a:xfrm>
            <a:off x="304800" y="277813"/>
            <a:ext cx="8686800" cy="1169987"/>
          </a:xfrm>
          <a:prstGeom prst="rect">
            <a:avLst/>
          </a:prstGeom>
        </p:spPr>
        <p:txBody>
          <a:bodyPr/>
          <a:lstStyle/>
          <a:p>
            <a:pPr algn="l"/>
            <a:r>
              <a:rPr lang="en-US" sz="4000" dirty="0" smtClean="0">
                <a:solidFill>
                  <a:schemeClr val="tx1">
                    <a:lumMod val="50000"/>
                    <a:lumOff val="50000"/>
                  </a:schemeClr>
                </a:solidFill>
                <a:latin typeface="Arial Black" panose="020B0A04020102020204" pitchFamily="34" charset="0"/>
              </a:rPr>
              <a:t>POLST in Skilled Facilities</a:t>
            </a:r>
            <a:endParaRPr lang="en-US" sz="4000" dirty="0">
              <a:solidFill>
                <a:schemeClr val="tx1">
                  <a:lumMod val="50000"/>
                  <a:lumOff val="50000"/>
                </a:schemeClr>
              </a:solidFill>
              <a:latin typeface="Arial Black" panose="020B0A04020102020204" pitchFamily="34" charset="0"/>
            </a:endParaRPr>
          </a:p>
        </p:txBody>
      </p:sp>
      <p:sp>
        <p:nvSpPr>
          <p:cNvPr id="4" name="TextBox 3"/>
          <p:cNvSpPr txBox="1"/>
          <p:nvPr/>
        </p:nvSpPr>
        <p:spPr>
          <a:xfrm>
            <a:off x="381000" y="5029200"/>
            <a:ext cx="5791200" cy="523220"/>
          </a:xfrm>
          <a:prstGeom prst="rect">
            <a:avLst/>
          </a:prstGeom>
          <a:noFill/>
        </p:spPr>
        <p:txBody>
          <a:bodyPr wrap="square" rtlCol="0">
            <a:spAutoFit/>
          </a:bodyPr>
          <a:lstStyle/>
          <a:p>
            <a:r>
              <a:rPr lang="en-US" sz="1400" dirty="0" smtClean="0"/>
              <a:t>Source: 2011 Nursing Home Minimum Data Set</a:t>
            </a:r>
          </a:p>
          <a:p>
            <a:r>
              <a:rPr lang="en-US" sz="1400" dirty="0" smtClean="0">
                <a:hlinkClick r:id="rId3"/>
              </a:rPr>
              <a:t>www.cdph.ca.gov/programs/Inc/pages/mds.aspx</a:t>
            </a:r>
            <a:r>
              <a:rPr lang="en-US" sz="1400" dirty="0" smtClean="0"/>
              <a:t> </a:t>
            </a:r>
            <a:endParaRPr lang="en-US" sz="1400" dirty="0"/>
          </a:p>
        </p:txBody>
      </p:sp>
    </p:spTree>
    <p:extLst>
      <p:ext uri="{BB962C8B-B14F-4D97-AF65-F5344CB8AC3E}">
        <p14:creationId xmlns:p14="http://schemas.microsoft.com/office/powerpoint/2010/main" val="2104245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1000" y="2133600"/>
            <a:ext cx="8153400" cy="1066800"/>
          </a:xfrm>
        </p:spPr>
        <p:txBody>
          <a:bodyPr/>
          <a:lstStyle/>
          <a:p>
            <a:pPr marL="457200" lvl="0" indent="-457200">
              <a:buFont typeface="Arial" panose="020B0604020202020204" pitchFamily="34" charset="0"/>
              <a:buChar char="•"/>
            </a:pPr>
            <a:r>
              <a:rPr lang="en-US" sz="3200" dirty="0" smtClean="0">
                <a:solidFill>
                  <a:schemeClr val="bg1">
                    <a:lumMod val="50000"/>
                  </a:schemeClr>
                </a:solidFill>
              </a:rPr>
              <a:t>65% of </a:t>
            </a:r>
            <a:r>
              <a:rPr lang="en-US" sz="3200" dirty="0">
                <a:solidFill>
                  <a:schemeClr val="bg1">
                    <a:lumMod val="50000"/>
                  </a:schemeClr>
                </a:solidFill>
              </a:rPr>
              <a:t>hospitals have a formal POLST </a:t>
            </a:r>
            <a:r>
              <a:rPr lang="en-US" sz="3200" dirty="0" smtClean="0">
                <a:solidFill>
                  <a:schemeClr val="bg1">
                    <a:lumMod val="50000"/>
                  </a:schemeClr>
                </a:solidFill>
              </a:rPr>
              <a:t>policy</a:t>
            </a:r>
          </a:p>
          <a:p>
            <a:pPr marL="457200" lvl="0" indent="-457200">
              <a:buFont typeface="Arial" panose="020B0604020202020204" pitchFamily="34" charset="0"/>
              <a:buChar char="•"/>
            </a:pPr>
            <a:endParaRPr lang="en-US" sz="3200" dirty="0" smtClean="0">
              <a:solidFill>
                <a:schemeClr val="bg1">
                  <a:lumMod val="50000"/>
                </a:schemeClr>
              </a:solidFill>
            </a:endParaRPr>
          </a:p>
          <a:p>
            <a:pPr marL="457200" lvl="0" indent="-457200">
              <a:buFont typeface="Arial" panose="020B0604020202020204" pitchFamily="34" charset="0"/>
              <a:buChar char="•"/>
            </a:pPr>
            <a:r>
              <a:rPr lang="en-US" sz="3200" dirty="0" smtClean="0">
                <a:solidFill>
                  <a:schemeClr val="bg1">
                    <a:lumMod val="50000"/>
                  </a:schemeClr>
                </a:solidFill>
              </a:rPr>
              <a:t>87% of hospitals </a:t>
            </a:r>
            <a:r>
              <a:rPr lang="en-US" sz="3200" dirty="0">
                <a:solidFill>
                  <a:schemeClr val="bg1">
                    <a:lumMod val="50000"/>
                  </a:schemeClr>
                </a:solidFill>
              </a:rPr>
              <a:t>have blank POLST </a:t>
            </a:r>
            <a:r>
              <a:rPr lang="en-US" sz="3200" dirty="0" smtClean="0">
                <a:solidFill>
                  <a:schemeClr val="bg1">
                    <a:lumMod val="50000"/>
                  </a:schemeClr>
                </a:solidFill>
              </a:rPr>
              <a:t>forms available for patients</a:t>
            </a:r>
          </a:p>
          <a:p>
            <a:pPr marL="457200" lvl="0" indent="-457200">
              <a:buFont typeface="Arial" panose="020B0604020202020204" pitchFamily="34" charset="0"/>
              <a:buChar char="•"/>
            </a:pPr>
            <a:endParaRPr lang="en-US" sz="3200" dirty="0" smtClean="0">
              <a:solidFill>
                <a:schemeClr val="bg1">
                  <a:lumMod val="50000"/>
                </a:schemeClr>
              </a:solidFill>
            </a:endParaRPr>
          </a:p>
          <a:p>
            <a:pPr marL="457200" lvl="0" indent="-457200">
              <a:buFont typeface="Arial" panose="020B0604020202020204" pitchFamily="34" charset="0"/>
              <a:buChar char="•"/>
            </a:pPr>
            <a:r>
              <a:rPr lang="en-US" sz="3200" dirty="0" smtClean="0">
                <a:solidFill>
                  <a:schemeClr val="bg1">
                    <a:lumMod val="50000"/>
                  </a:schemeClr>
                </a:solidFill>
              </a:rPr>
              <a:t>84% have POLST education for </a:t>
            </a:r>
            <a:r>
              <a:rPr lang="en-US" sz="3200" dirty="0">
                <a:solidFill>
                  <a:schemeClr val="bg1">
                    <a:lumMod val="50000"/>
                  </a:schemeClr>
                </a:solidFill>
              </a:rPr>
              <a:t>staff </a:t>
            </a:r>
            <a:endParaRPr lang="en-US" sz="3200" dirty="0" smtClean="0">
              <a:solidFill>
                <a:schemeClr val="bg1">
                  <a:lumMod val="50000"/>
                </a:schemeClr>
              </a:solidFill>
            </a:endParaRPr>
          </a:p>
        </p:txBody>
      </p:sp>
      <p:sp>
        <p:nvSpPr>
          <p:cNvPr id="2" name="Title 1"/>
          <p:cNvSpPr>
            <a:spLocks noGrp="1"/>
          </p:cNvSpPr>
          <p:nvPr>
            <p:ph type="title" idx="4294967295"/>
          </p:nvPr>
        </p:nvSpPr>
        <p:spPr>
          <a:xfrm>
            <a:off x="381000" y="277813"/>
            <a:ext cx="7848600" cy="1139825"/>
          </a:xfrm>
          <a:prstGeom prst="rect">
            <a:avLst/>
          </a:prstGeom>
        </p:spPr>
        <p:txBody>
          <a:bodyPr/>
          <a:lstStyle/>
          <a:p>
            <a:pPr algn="l"/>
            <a:r>
              <a:rPr lang="en-US" dirty="0" smtClean="0">
                <a:solidFill>
                  <a:schemeClr val="tx1">
                    <a:lumMod val="50000"/>
                    <a:lumOff val="50000"/>
                  </a:schemeClr>
                </a:solidFill>
                <a:latin typeface="Arial Black" panose="020B0A04020102020204" pitchFamily="34" charset="0"/>
              </a:rPr>
              <a:t>POLST in California Hospitals</a:t>
            </a:r>
            <a:endParaRPr lang="en-US" dirty="0">
              <a:solidFill>
                <a:schemeClr val="tx1">
                  <a:lumMod val="50000"/>
                  <a:lumOff val="50000"/>
                </a:schemeClr>
              </a:solidFill>
              <a:latin typeface="Arial Black" panose="020B0A04020102020204" pitchFamily="34" charset="0"/>
            </a:endParaRPr>
          </a:p>
        </p:txBody>
      </p:sp>
    </p:spTree>
    <p:extLst>
      <p:ext uri="{BB962C8B-B14F-4D97-AF65-F5344CB8AC3E}">
        <p14:creationId xmlns:p14="http://schemas.microsoft.com/office/powerpoint/2010/main" val="2775073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1828800"/>
            <a:ext cx="8153400" cy="1066800"/>
          </a:xfrm>
        </p:spPr>
        <p:txBody>
          <a:bodyPr/>
          <a:lstStyle/>
          <a:p>
            <a:pPr marL="457200" indent="-457200">
              <a:buFont typeface="Arial" panose="020B0604020202020204" pitchFamily="34" charset="0"/>
              <a:buChar char="•"/>
            </a:pPr>
            <a:r>
              <a:rPr lang="en-US" sz="3200" dirty="0" smtClean="0">
                <a:solidFill>
                  <a:schemeClr val="tx1">
                    <a:lumMod val="50000"/>
                    <a:lumOff val="50000"/>
                  </a:schemeClr>
                </a:solidFill>
              </a:rPr>
              <a:t>85% had </a:t>
            </a:r>
            <a:r>
              <a:rPr lang="en-US" sz="3200" dirty="0">
                <a:solidFill>
                  <a:schemeClr val="tx1">
                    <a:lumMod val="50000"/>
                    <a:lumOff val="50000"/>
                  </a:schemeClr>
                </a:solidFill>
              </a:rPr>
              <a:t>a specific place to keep the </a:t>
            </a:r>
            <a:r>
              <a:rPr lang="en-US" sz="3200" dirty="0" smtClean="0">
                <a:solidFill>
                  <a:schemeClr val="tx1">
                    <a:lumMod val="50000"/>
                    <a:lumOff val="50000"/>
                  </a:schemeClr>
                </a:solidFill>
              </a:rPr>
              <a:t>POLST </a:t>
            </a:r>
            <a:r>
              <a:rPr lang="en-US" sz="2800" i="1" dirty="0" smtClean="0">
                <a:solidFill>
                  <a:schemeClr val="tx1">
                    <a:lumMod val="50000"/>
                    <a:lumOff val="50000"/>
                  </a:schemeClr>
                </a:solidFill>
              </a:rPr>
              <a:t>(2012 survey assisted </a:t>
            </a:r>
            <a:r>
              <a:rPr lang="en-US" sz="2800" i="1" dirty="0">
                <a:solidFill>
                  <a:schemeClr val="tx1">
                    <a:lumMod val="50000"/>
                    <a:lumOff val="50000"/>
                  </a:schemeClr>
                </a:solidFill>
              </a:rPr>
              <a:t>living facilities in the California Assisted </a:t>
            </a:r>
            <a:r>
              <a:rPr lang="en-US" sz="2800" i="1" dirty="0" smtClean="0">
                <a:solidFill>
                  <a:schemeClr val="tx1">
                    <a:lumMod val="50000"/>
                    <a:lumOff val="50000"/>
                  </a:schemeClr>
                </a:solidFill>
              </a:rPr>
              <a:t>Living Association) </a:t>
            </a:r>
          </a:p>
          <a:p>
            <a:pPr marL="457200" indent="-457200">
              <a:buFont typeface="Arial" panose="020B0604020202020204" pitchFamily="34" charset="0"/>
              <a:buChar char="•"/>
            </a:pPr>
            <a:endParaRPr lang="en-US" sz="3200" dirty="0" smtClean="0">
              <a:solidFill>
                <a:schemeClr val="tx1">
                  <a:lumMod val="50000"/>
                  <a:lumOff val="50000"/>
                </a:schemeClr>
              </a:solidFill>
            </a:endParaRPr>
          </a:p>
          <a:p>
            <a:pPr marL="457200" indent="-457200">
              <a:buFont typeface="Arial" panose="020B0604020202020204" pitchFamily="34" charset="0"/>
              <a:buChar char="•"/>
            </a:pPr>
            <a:r>
              <a:rPr lang="en-US" sz="3200" dirty="0" smtClean="0">
                <a:solidFill>
                  <a:schemeClr val="tx1">
                    <a:lumMod val="50000"/>
                    <a:lumOff val="50000"/>
                  </a:schemeClr>
                </a:solidFill>
              </a:rPr>
              <a:t>74% of facilities had implemented POLST education for staff</a:t>
            </a:r>
          </a:p>
          <a:p>
            <a:pPr marL="457200" indent="-457200">
              <a:buFont typeface="Arial" panose="020B0604020202020204" pitchFamily="34" charset="0"/>
              <a:buChar char="•"/>
            </a:pPr>
            <a:endParaRPr lang="en-US" sz="3200" dirty="0" smtClean="0">
              <a:solidFill>
                <a:schemeClr val="tx1">
                  <a:lumMod val="50000"/>
                  <a:lumOff val="50000"/>
                </a:schemeClr>
              </a:solidFill>
            </a:endParaRPr>
          </a:p>
          <a:p>
            <a:pPr marL="457200" indent="-457200">
              <a:buFont typeface="Arial" panose="020B0604020202020204" pitchFamily="34" charset="0"/>
              <a:buChar char="•"/>
            </a:pPr>
            <a:r>
              <a:rPr lang="en-US" sz="3200" dirty="0" smtClean="0">
                <a:solidFill>
                  <a:schemeClr val="tx1">
                    <a:lumMod val="50000"/>
                    <a:lumOff val="50000"/>
                  </a:schemeClr>
                </a:solidFill>
              </a:rPr>
              <a:t>75% admitted </a:t>
            </a:r>
            <a:r>
              <a:rPr lang="en-US" sz="3200" dirty="0">
                <a:solidFill>
                  <a:schemeClr val="tx1">
                    <a:lumMod val="50000"/>
                    <a:lumOff val="50000"/>
                  </a:schemeClr>
                </a:solidFill>
              </a:rPr>
              <a:t>at least one resident who had a completed a </a:t>
            </a:r>
            <a:r>
              <a:rPr lang="en-US" sz="3200" dirty="0" smtClean="0">
                <a:solidFill>
                  <a:schemeClr val="tx1">
                    <a:lumMod val="50000"/>
                    <a:lumOff val="50000"/>
                  </a:schemeClr>
                </a:solidFill>
              </a:rPr>
              <a:t>POLST</a:t>
            </a:r>
            <a:endParaRPr lang="en-US" sz="3200" dirty="0">
              <a:solidFill>
                <a:schemeClr val="tx1">
                  <a:lumMod val="50000"/>
                  <a:lumOff val="50000"/>
                </a:schemeClr>
              </a:solidFill>
            </a:endParaRPr>
          </a:p>
          <a:p>
            <a:endParaRPr lang="en-US" sz="3200" dirty="0">
              <a:solidFill>
                <a:schemeClr val="tx1">
                  <a:lumMod val="50000"/>
                  <a:lumOff val="50000"/>
                </a:schemeClr>
              </a:solidFill>
            </a:endParaRPr>
          </a:p>
        </p:txBody>
      </p:sp>
      <p:sp>
        <p:nvSpPr>
          <p:cNvPr id="2" name="Title 1"/>
          <p:cNvSpPr>
            <a:spLocks noGrp="1"/>
          </p:cNvSpPr>
          <p:nvPr>
            <p:ph type="title" idx="4294967295"/>
          </p:nvPr>
        </p:nvSpPr>
        <p:spPr>
          <a:xfrm>
            <a:off x="304800" y="277813"/>
            <a:ext cx="7924800" cy="1139825"/>
          </a:xfrm>
          <a:prstGeom prst="rect">
            <a:avLst/>
          </a:prstGeom>
        </p:spPr>
        <p:txBody>
          <a:bodyPr/>
          <a:lstStyle/>
          <a:p>
            <a:pPr algn="l"/>
            <a:r>
              <a:rPr lang="en-US" dirty="0" smtClean="0">
                <a:solidFill>
                  <a:schemeClr val="tx1">
                    <a:lumMod val="50000"/>
                    <a:lumOff val="50000"/>
                  </a:schemeClr>
                </a:solidFill>
                <a:latin typeface="Arial Black" panose="020B0A04020102020204" pitchFamily="34" charset="0"/>
              </a:rPr>
              <a:t>POLST in Assisted Living Facilities</a:t>
            </a:r>
            <a:endParaRPr lang="en-US" dirty="0">
              <a:solidFill>
                <a:schemeClr val="tx1">
                  <a:lumMod val="50000"/>
                  <a:lumOff val="50000"/>
                </a:schemeClr>
              </a:solidFill>
              <a:latin typeface="Arial Black" panose="020B0A04020102020204" pitchFamily="34" charset="0"/>
            </a:endParaRPr>
          </a:p>
        </p:txBody>
      </p:sp>
    </p:spTree>
    <p:extLst>
      <p:ext uri="{BB962C8B-B14F-4D97-AF65-F5344CB8AC3E}">
        <p14:creationId xmlns:p14="http://schemas.microsoft.com/office/powerpoint/2010/main" val="127072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4449763" y="5594350"/>
            <a:ext cx="346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20000"/>
              </a:spcBef>
              <a:spcAft>
                <a:spcPct val="0"/>
              </a:spcAft>
              <a:buFontTx/>
              <a:buChar char="•"/>
            </a:pPr>
            <a:endParaRPr lang="en-US" altLang="en-US" sz="2800">
              <a:solidFill>
                <a:srgbClr val="FFFFFF"/>
              </a:solidFill>
              <a:latin typeface="Tahoma" pitchFamily="34" charset="0"/>
            </a:endParaRPr>
          </a:p>
        </p:txBody>
      </p:sp>
      <p:sp>
        <p:nvSpPr>
          <p:cNvPr id="40963" name="Freeform 7"/>
          <p:cNvSpPr>
            <a:spLocks/>
          </p:cNvSpPr>
          <p:nvPr/>
        </p:nvSpPr>
        <p:spPr bwMode="auto">
          <a:xfrm>
            <a:off x="1039813" y="935038"/>
            <a:ext cx="1041400" cy="755650"/>
          </a:xfrm>
          <a:custGeom>
            <a:avLst/>
            <a:gdLst>
              <a:gd name="T0" fmla="*/ 2147483647 w 656"/>
              <a:gd name="T1" fmla="*/ 2147483647 h 476"/>
              <a:gd name="T2" fmla="*/ 2147483647 w 656"/>
              <a:gd name="T3" fmla="*/ 2147483647 h 476"/>
              <a:gd name="T4" fmla="*/ 2147483647 w 656"/>
              <a:gd name="T5" fmla="*/ 2147483647 h 476"/>
              <a:gd name="T6" fmla="*/ 2147483647 w 656"/>
              <a:gd name="T7" fmla="*/ 2147483647 h 476"/>
              <a:gd name="T8" fmla="*/ 2147483647 w 656"/>
              <a:gd name="T9" fmla="*/ 2147483647 h 476"/>
              <a:gd name="T10" fmla="*/ 0 w 656"/>
              <a:gd name="T11" fmla="*/ 2147483647 h 476"/>
              <a:gd name="T12" fmla="*/ 2147483647 w 656"/>
              <a:gd name="T13" fmla="*/ 2147483647 h 476"/>
              <a:gd name="T14" fmla="*/ 2147483647 w 656"/>
              <a:gd name="T15" fmla="*/ 2147483647 h 476"/>
              <a:gd name="T16" fmla="*/ 2147483647 w 656"/>
              <a:gd name="T17" fmla="*/ 2147483647 h 476"/>
              <a:gd name="T18" fmla="*/ 2147483647 w 656"/>
              <a:gd name="T19" fmla="*/ 2147483647 h 476"/>
              <a:gd name="T20" fmla="*/ 2147483647 w 656"/>
              <a:gd name="T21" fmla="*/ 2147483647 h 476"/>
              <a:gd name="T22" fmla="*/ 2147483647 w 656"/>
              <a:gd name="T23" fmla="*/ 2147483647 h 476"/>
              <a:gd name="T24" fmla="*/ 2147483647 w 656"/>
              <a:gd name="T25" fmla="*/ 2147483647 h 476"/>
              <a:gd name="T26" fmla="*/ 2147483647 w 656"/>
              <a:gd name="T27" fmla="*/ 2147483647 h 476"/>
              <a:gd name="T28" fmla="*/ 2147483647 w 656"/>
              <a:gd name="T29" fmla="*/ 2147483647 h 476"/>
              <a:gd name="T30" fmla="*/ 2147483647 w 656"/>
              <a:gd name="T31" fmla="*/ 2147483647 h 476"/>
              <a:gd name="T32" fmla="*/ 2147483647 w 656"/>
              <a:gd name="T33" fmla="*/ 2147483647 h 476"/>
              <a:gd name="T34" fmla="*/ 2147483647 w 656"/>
              <a:gd name="T35" fmla="*/ 0 h 476"/>
              <a:gd name="T36" fmla="*/ 2147483647 w 656"/>
              <a:gd name="T37" fmla="*/ 2147483647 h 476"/>
              <a:gd name="T38" fmla="*/ 2147483647 w 656"/>
              <a:gd name="T39" fmla="*/ 2147483647 h 476"/>
              <a:gd name="T40" fmla="*/ 2147483647 w 656"/>
              <a:gd name="T41" fmla="*/ 2147483647 h 476"/>
              <a:gd name="T42" fmla="*/ 2147483647 w 656"/>
              <a:gd name="T43" fmla="*/ 2147483647 h 476"/>
              <a:gd name="T44" fmla="*/ 2147483647 w 656"/>
              <a:gd name="T45" fmla="*/ 2147483647 h 476"/>
              <a:gd name="T46" fmla="*/ 2147483647 w 656"/>
              <a:gd name="T47" fmla="*/ 2147483647 h 476"/>
              <a:gd name="T48" fmla="*/ 2147483647 w 656"/>
              <a:gd name="T49" fmla="*/ 2147483647 h 476"/>
              <a:gd name="T50" fmla="*/ 2147483647 w 656"/>
              <a:gd name="T51" fmla="*/ 2147483647 h 476"/>
              <a:gd name="T52" fmla="*/ 2147483647 w 656"/>
              <a:gd name="T53" fmla="*/ 2147483647 h 476"/>
              <a:gd name="T54" fmla="*/ 2147483647 w 656"/>
              <a:gd name="T55" fmla="*/ 2147483647 h 476"/>
              <a:gd name="T56" fmla="*/ 2147483647 w 656"/>
              <a:gd name="T57" fmla="*/ 2147483647 h 476"/>
              <a:gd name="T58" fmla="*/ 2147483647 w 656"/>
              <a:gd name="T59" fmla="*/ 2147483647 h 476"/>
              <a:gd name="T60" fmla="*/ 2147483647 w 656"/>
              <a:gd name="T61" fmla="*/ 2147483647 h 476"/>
              <a:gd name="T62" fmla="*/ 2147483647 w 656"/>
              <a:gd name="T63" fmla="*/ 2147483647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6"/>
              <a:gd name="T97" fmla="*/ 0 h 476"/>
              <a:gd name="T98" fmla="*/ 656 w 656"/>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6" h="476">
                <a:moveTo>
                  <a:pt x="24" y="103"/>
                </a:moveTo>
                <a:lnTo>
                  <a:pt x="16" y="235"/>
                </a:lnTo>
                <a:lnTo>
                  <a:pt x="31" y="235"/>
                </a:lnTo>
                <a:lnTo>
                  <a:pt x="23" y="263"/>
                </a:lnTo>
                <a:lnTo>
                  <a:pt x="11" y="245"/>
                </a:lnTo>
                <a:lnTo>
                  <a:pt x="0" y="280"/>
                </a:lnTo>
                <a:lnTo>
                  <a:pt x="46" y="306"/>
                </a:lnTo>
                <a:lnTo>
                  <a:pt x="48" y="319"/>
                </a:lnTo>
                <a:lnTo>
                  <a:pt x="60" y="320"/>
                </a:lnTo>
                <a:lnTo>
                  <a:pt x="120" y="417"/>
                </a:lnTo>
                <a:lnTo>
                  <a:pt x="186" y="413"/>
                </a:lnTo>
                <a:lnTo>
                  <a:pt x="236" y="436"/>
                </a:lnTo>
                <a:lnTo>
                  <a:pt x="260" y="432"/>
                </a:lnTo>
                <a:lnTo>
                  <a:pt x="410" y="436"/>
                </a:lnTo>
                <a:lnTo>
                  <a:pt x="581" y="476"/>
                </a:lnTo>
                <a:lnTo>
                  <a:pt x="584" y="424"/>
                </a:lnTo>
                <a:lnTo>
                  <a:pt x="656" y="117"/>
                </a:lnTo>
                <a:lnTo>
                  <a:pt x="202" y="0"/>
                </a:lnTo>
                <a:lnTo>
                  <a:pt x="205" y="89"/>
                </a:lnTo>
                <a:lnTo>
                  <a:pt x="183" y="163"/>
                </a:lnTo>
                <a:lnTo>
                  <a:pt x="180" y="201"/>
                </a:lnTo>
                <a:lnTo>
                  <a:pt x="132" y="214"/>
                </a:lnTo>
                <a:lnTo>
                  <a:pt x="128" y="196"/>
                </a:lnTo>
                <a:lnTo>
                  <a:pt x="168" y="172"/>
                </a:lnTo>
                <a:lnTo>
                  <a:pt x="164" y="151"/>
                </a:lnTo>
                <a:lnTo>
                  <a:pt x="128" y="156"/>
                </a:lnTo>
                <a:lnTo>
                  <a:pt x="156" y="133"/>
                </a:lnTo>
                <a:lnTo>
                  <a:pt x="175" y="117"/>
                </a:lnTo>
                <a:lnTo>
                  <a:pt x="28" y="23"/>
                </a:lnTo>
                <a:lnTo>
                  <a:pt x="16" y="49"/>
                </a:lnTo>
                <a:lnTo>
                  <a:pt x="24"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64" name="Freeform 8"/>
          <p:cNvSpPr>
            <a:spLocks/>
          </p:cNvSpPr>
          <p:nvPr/>
        </p:nvSpPr>
        <p:spPr bwMode="auto">
          <a:xfrm>
            <a:off x="1284288" y="979488"/>
            <a:ext cx="49212" cy="55562"/>
          </a:xfrm>
          <a:custGeom>
            <a:avLst/>
            <a:gdLst>
              <a:gd name="T0" fmla="*/ 0 w 31"/>
              <a:gd name="T1" fmla="*/ 2147483647 h 35"/>
              <a:gd name="T2" fmla="*/ 2147483647 w 31"/>
              <a:gd name="T3" fmla="*/ 0 h 35"/>
              <a:gd name="T4" fmla="*/ 2147483647 w 31"/>
              <a:gd name="T5" fmla="*/ 2147483647 h 35"/>
              <a:gd name="T6" fmla="*/ 2147483647 w 31"/>
              <a:gd name="T7" fmla="*/ 2147483647 h 35"/>
              <a:gd name="T8" fmla="*/ 0 w 31"/>
              <a:gd name="T9" fmla="*/ 2147483647 h 35"/>
              <a:gd name="T10" fmla="*/ 0 w 31"/>
              <a:gd name="T11" fmla="*/ 2147483647 h 35"/>
              <a:gd name="T12" fmla="*/ 0 w 31"/>
              <a:gd name="T13" fmla="*/ 2147483647 h 35"/>
              <a:gd name="T14" fmla="*/ 0 60000 65536"/>
              <a:gd name="T15" fmla="*/ 0 60000 65536"/>
              <a:gd name="T16" fmla="*/ 0 60000 65536"/>
              <a:gd name="T17" fmla="*/ 0 60000 65536"/>
              <a:gd name="T18" fmla="*/ 0 60000 65536"/>
              <a:gd name="T19" fmla="*/ 0 60000 65536"/>
              <a:gd name="T20" fmla="*/ 0 60000 65536"/>
              <a:gd name="T21" fmla="*/ 0 w 31"/>
              <a:gd name="T22" fmla="*/ 0 h 35"/>
              <a:gd name="T23" fmla="*/ 31 w 31"/>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5">
                <a:moveTo>
                  <a:pt x="0" y="16"/>
                </a:moveTo>
                <a:lnTo>
                  <a:pt x="24" y="0"/>
                </a:lnTo>
                <a:lnTo>
                  <a:pt x="31" y="16"/>
                </a:lnTo>
                <a:lnTo>
                  <a:pt x="26" y="35"/>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65" name="Freeform 9"/>
          <p:cNvSpPr>
            <a:spLocks/>
          </p:cNvSpPr>
          <p:nvPr/>
        </p:nvSpPr>
        <p:spPr bwMode="auto">
          <a:xfrm>
            <a:off x="2001838" y="2541588"/>
            <a:ext cx="881062" cy="1098550"/>
          </a:xfrm>
          <a:custGeom>
            <a:avLst/>
            <a:gdLst>
              <a:gd name="T0" fmla="*/ 2147483647 w 555"/>
              <a:gd name="T1" fmla="*/ 0 h 692"/>
              <a:gd name="T2" fmla="*/ 2147483647 w 555"/>
              <a:gd name="T3" fmla="*/ 2147483647 h 692"/>
              <a:gd name="T4" fmla="*/ 2147483647 w 555"/>
              <a:gd name="T5" fmla="*/ 2147483647 h 692"/>
              <a:gd name="T6" fmla="*/ 2147483647 w 555"/>
              <a:gd name="T7" fmla="*/ 2147483647 h 692"/>
              <a:gd name="T8" fmla="*/ 2147483647 w 555"/>
              <a:gd name="T9" fmla="*/ 2147483647 h 692"/>
              <a:gd name="T10" fmla="*/ 0 w 555"/>
              <a:gd name="T11" fmla="*/ 2147483647 h 692"/>
              <a:gd name="T12" fmla="*/ 2147483647 w 555"/>
              <a:gd name="T13" fmla="*/ 0 h 692"/>
              <a:gd name="T14" fmla="*/ 2147483647 w 555"/>
              <a:gd name="T15" fmla="*/ 0 h 692"/>
              <a:gd name="T16" fmla="*/ 0 60000 65536"/>
              <a:gd name="T17" fmla="*/ 0 60000 65536"/>
              <a:gd name="T18" fmla="*/ 0 60000 65536"/>
              <a:gd name="T19" fmla="*/ 0 60000 65536"/>
              <a:gd name="T20" fmla="*/ 0 60000 65536"/>
              <a:gd name="T21" fmla="*/ 0 60000 65536"/>
              <a:gd name="T22" fmla="*/ 0 60000 65536"/>
              <a:gd name="T23" fmla="*/ 0 60000 65536"/>
              <a:gd name="T24" fmla="*/ 0 w 555"/>
              <a:gd name="T25" fmla="*/ 0 h 692"/>
              <a:gd name="T26" fmla="*/ 555 w 555"/>
              <a:gd name="T27" fmla="*/ 692 h 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5" h="692">
                <a:moveTo>
                  <a:pt x="120" y="0"/>
                </a:moveTo>
                <a:lnTo>
                  <a:pt x="390" y="50"/>
                </a:lnTo>
                <a:lnTo>
                  <a:pt x="369" y="171"/>
                </a:lnTo>
                <a:lnTo>
                  <a:pt x="555" y="201"/>
                </a:lnTo>
                <a:lnTo>
                  <a:pt x="483" y="692"/>
                </a:lnTo>
                <a:lnTo>
                  <a:pt x="0" y="610"/>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66" name="Freeform 10"/>
          <p:cNvSpPr>
            <a:spLocks/>
          </p:cNvSpPr>
          <p:nvPr/>
        </p:nvSpPr>
        <p:spPr bwMode="auto">
          <a:xfrm>
            <a:off x="766763" y="1397000"/>
            <a:ext cx="1241425" cy="1052513"/>
          </a:xfrm>
          <a:custGeom>
            <a:avLst/>
            <a:gdLst>
              <a:gd name="T0" fmla="*/ 0 w 782"/>
              <a:gd name="T1" fmla="*/ 2147483647 h 663"/>
              <a:gd name="T2" fmla="*/ 2147483647 w 782"/>
              <a:gd name="T3" fmla="*/ 2147483647 h 663"/>
              <a:gd name="T4" fmla="*/ 2147483647 w 782"/>
              <a:gd name="T5" fmla="*/ 2147483647 h 663"/>
              <a:gd name="T6" fmla="*/ 2147483647 w 782"/>
              <a:gd name="T7" fmla="*/ 0 h 663"/>
              <a:gd name="T8" fmla="*/ 2147483647 w 782"/>
              <a:gd name="T9" fmla="*/ 2147483647 h 663"/>
              <a:gd name="T10" fmla="*/ 2147483647 w 782"/>
              <a:gd name="T11" fmla="*/ 2147483647 h 663"/>
              <a:gd name="T12" fmla="*/ 2147483647 w 782"/>
              <a:gd name="T13" fmla="*/ 2147483647 h 663"/>
              <a:gd name="T14" fmla="*/ 2147483647 w 782"/>
              <a:gd name="T15" fmla="*/ 2147483647 h 663"/>
              <a:gd name="T16" fmla="*/ 2147483647 w 782"/>
              <a:gd name="T17" fmla="*/ 2147483647 h 663"/>
              <a:gd name="T18" fmla="*/ 2147483647 w 782"/>
              <a:gd name="T19" fmla="*/ 2147483647 h 663"/>
              <a:gd name="T20" fmla="*/ 2147483647 w 782"/>
              <a:gd name="T21" fmla="*/ 2147483647 h 663"/>
              <a:gd name="T22" fmla="*/ 2147483647 w 782"/>
              <a:gd name="T23" fmla="*/ 2147483647 h 663"/>
              <a:gd name="T24" fmla="*/ 2147483647 w 782"/>
              <a:gd name="T25" fmla="*/ 2147483647 h 663"/>
              <a:gd name="T26" fmla="*/ 2147483647 w 782"/>
              <a:gd name="T27" fmla="*/ 2147483647 h 663"/>
              <a:gd name="T28" fmla="*/ 2147483647 w 782"/>
              <a:gd name="T29" fmla="*/ 2147483647 h 663"/>
              <a:gd name="T30" fmla="*/ 2147483647 w 782"/>
              <a:gd name="T31" fmla="*/ 2147483647 h 663"/>
              <a:gd name="T32" fmla="*/ 2147483647 w 782"/>
              <a:gd name="T33" fmla="*/ 2147483647 h 663"/>
              <a:gd name="T34" fmla="*/ 2147483647 w 782"/>
              <a:gd name="T35" fmla="*/ 2147483647 h 663"/>
              <a:gd name="T36" fmla="*/ 2147483647 w 782"/>
              <a:gd name="T37" fmla="*/ 2147483647 h 663"/>
              <a:gd name="T38" fmla="*/ 2147483647 w 782"/>
              <a:gd name="T39" fmla="*/ 2147483647 h 663"/>
              <a:gd name="T40" fmla="*/ 2147483647 w 782"/>
              <a:gd name="T41" fmla="*/ 2147483647 h 663"/>
              <a:gd name="T42" fmla="*/ 2147483647 w 782"/>
              <a:gd name="T43" fmla="*/ 2147483647 h 663"/>
              <a:gd name="T44" fmla="*/ 0 w 782"/>
              <a:gd name="T45" fmla="*/ 2147483647 h 663"/>
              <a:gd name="T46" fmla="*/ 0 w 782"/>
              <a:gd name="T47" fmla="*/ 2147483647 h 6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2"/>
              <a:gd name="T73" fmla="*/ 0 h 663"/>
              <a:gd name="T74" fmla="*/ 782 w 782"/>
              <a:gd name="T75" fmla="*/ 663 h 6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2" h="663">
                <a:moveTo>
                  <a:pt x="0" y="495"/>
                </a:moveTo>
                <a:lnTo>
                  <a:pt x="34" y="327"/>
                </a:lnTo>
                <a:lnTo>
                  <a:pt x="73" y="278"/>
                </a:lnTo>
                <a:lnTo>
                  <a:pt x="169" y="0"/>
                </a:lnTo>
                <a:lnTo>
                  <a:pt x="218" y="14"/>
                </a:lnTo>
                <a:lnTo>
                  <a:pt x="220" y="26"/>
                </a:lnTo>
                <a:lnTo>
                  <a:pt x="232" y="28"/>
                </a:lnTo>
                <a:lnTo>
                  <a:pt x="292" y="124"/>
                </a:lnTo>
                <a:lnTo>
                  <a:pt x="358" y="120"/>
                </a:lnTo>
                <a:lnTo>
                  <a:pt x="408" y="143"/>
                </a:lnTo>
                <a:lnTo>
                  <a:pt x="432" y="140"/>
                </a:lnTo>
                <a:lnTo>
                  <a:pt x="582" y="143"/>
                </a:lnTo>
                <a:lnTo>
                  <a:pt x="753" y="183"/>
                </a:lnTo>
                <a:lnTo>
                  <a:pt x="761" y="204"/>
                </a:lnTo>
                <a:lnTo>
                  <a:pt x="782" y="234"/>
                </a:lnTo>
                <a:lnTo>
                  <a:pt x="724" y="325"/>
                </a:lnTo>
                <a:lnTo>
                  <a:pt x="686" y="358"/>
                </a:lnTo>
                <a:lnTo>
                  <a:pt x="681" y="383"/>
                </a:lnTo>
                <a:lnTo>
                  <a:pt x="703" y="407"/>
                </a:lnTo>
                <a:lnTo>
                  <a:pt x="679" y="463"/>
                </a:lnTo>
                <a:lnTo>
                  <a:pt x="632" y="663"/>
                </a:lnTo>
                <a:lnTo>
                  <a:pt x="367" y="598"/>
                </a:lnTo>
                <a:lnTo>
                  <a:pt x="0" y="4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67" name="Freeform 11"/>
          <p:cNvSpPr>
            <a:spLocks/>
          </p:cNvSpPr>
          <p:nvPr/>
        </p:nvSpPr>
        <p:spPr bwMode="auto">
          <a:xfrm>
            <a:off x="609600" y="2133600"/>
            <a:ext cx="1312863" cy="2133600"/>
          </a:xfrm>
          <a:custGeom>
            <a:avLst/>
            <a:gdLst>
              <a:gd name="T0" fmla="*/ 2147483647 w 778"/>
              <a:gd name="T1" fmla="*/ 2147483647 h 1328"/>
              <a:gd name="T2" fmla="*/ 2147483647 w 778"/>
              <a:gd name="T3" fmla="*/ 2147483647 h 1328"/>
              <a:gd name="T4" fmla="*/ 2147483647 w 778"/>
              <a:gd name="T5" fmla="*/ 2147483647 h 1328"/>
              <a:gd name="T6" fmla="*/ 2147483647 w 778"/>
              <a:gd name="T7" fmla="*/ 2147483647 h 1328"/>
              <a:gd name="T8" fmla="*/ 2147483647 w 778"/>
              <a:gd name="T9" fmla="*/ 2147483647 h 1328"/>
              <a:gd name="T10" fmla="*/ 2147483647 w 778"/>
              <a:gd name="T11" fmla="*/ 2147483647 h 1328"/>
              <a:gd name="T12" fmla="*/ 2147483647 w 778"/>
              <a:gd name="T13" fmla="*/ 2147483647 h 1328"/>
              <a:gd name="T14" fmla="*/ 2147483647 w 778"/>
              <a:gd name="T15" fmla="*/ 2147483647 h 1328"/>
              <a:gd name="T16" fmla="*/ 2147483647 w 778"/>
              <a:gd name="T17" fmla="*/ 2147483647 h 1328"/>
              <a:gd name="T18" fmla="*/ 2147483647 w 778"/>
              <a:gd name="T19" fmla="*/ 2147483647 h 1328"/>
              <a:gd name="T20" fmla="*/ 2147483647 w 778"/>
              <a:gd name="T21" fmla="*/ 2147483647 h 1328"/>
              <a:gd name="T22" fmla="*/ 2147483647 w 778"/>
              <a:gd name="T23" fmla="*/ 2147483647 h 1328"/>
              <a:gd name="T24" fmla="*/ 2147483647 w 778"/>
              <a:gd name="T25" fmla="*/ 2147483647 h 1328"/>
              <a:gd name="T26" fmla="*/ 2147483647 w 778"/>
              <a:gd name="T27" fmla="*/ 2147483647 h 1328"/>
              <a:gd name="T28" fmla="*/ 2147483647 w 778"/>
              <a:gd name="T29" fmla="*/ 2147483647 h 1328"/>
              <a:gd name="T30" fmla="*/ 2147483647 w 778"/>
              <a:gd name="T31" fmla="*/ 2147483647 h 1328"/>
              <a:gd name="T32" fmla="*/ 2147483647 w 778"/>
              <a:gd name="T33" fmla="*/ 2147483647 h 1328"/>
              <a:gd name="T34" fmla="*/ 2147483647 w 778"/>
              <a:gd name="T35" fmla="*/ 2147483647 h 1328"/>
              <a:gd name="T36" fmla="*/ 2147483647 w 778"/>
              <a:gd name="T37" fmla="*/ 2147483647 h 1328"/>
              <a:gd name="T38" fmla="*/ 2147483647 w 778"/>
              <a:gd name="T39" fmla="*/ 2147483647 h 1328"/>
              <a:gd name="T40" fmla="*/ 2147483647 w 778"/>
              <a:gd name="T41" fmla="*/ 2147483647 h 1328"/>
              <a:gd name="T42" fmla="*/ 2147483647 w 778"/>
              <a:gd name="T43" fmla="*/ 2147483647 h 1328"/>
              <a:gd name="T44" fmla="*/ 2147483647 w 778"/>
              <a:gd name="T45" fmla="*/ 2147483647 h 1328"/>
              <a:gd name="T46" fmla="*/ 2147483647 w 778"/>
              <a:gd name="T47" fmla="*/ 2147483647 h 1328"/>
              <a:gd name="T48" fmla="*/ 2147483647 w 778"/>
              <a:gd name="T49" fmla="*/ 2147483647 h 1328"/>
              <a:gd name="T50" fmla="*/ 2147483647 w 778"/>
              <a:gd name="T51" fmla="*/ 2147483647 h 1328"/>
              <a:gd name="T52" fmla="*/ 2147483647 w 778"/>
              <a:gd name="T53" fmla="*/ 2147483647 h 1328"/>
              <a:gd name="T54" fmla="*/ 2147483647 w 778"/>
              <a:gd name="T55" fmla="*/ 0 h 1328"/>
              <a:gd name="T56" fmla="*/ 2147483647 w 778"/>
              <a:gd name="T57" fmla="*/ 2147483647 h 1328"/>
              <a:gd name="T58" fmla="*/ 0 w 778"/>
              <a:gd name="T59" fmla="*/ 2147483647 h 1328"/>
              <a:gd name="T60" fmla="*/ 2147483647 w 778"/>
              <a:gd name="T61" fmla="*/ 2147483647 h 1328"/>
              <a:gd name="T62" fmla="*/ 2147483647 w 778"/>
              <a:gd name="T63" fmla="*/ 2147483647 h 1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8"/>
              <a:gd name="T97" fmla="*/ 0 h 1328"/>
              <a:gd name="T98" fmla="*/ 778 w 778"/>
              <a:gd name="T99" fmla="*/ 1328 h 13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8" h="1328">
                <a:moveTo>
                  <a:pt x="27" y="269"/>
                </a:moveTo>
                <a:lnTo>
                  <a:pt x="5" y="372"/>
                </a:lnTo>
                <a:lnTo>
                  <a:pt x="80" y="539"/>
                </a:lnTo>
                <a:lnTo>
                  <a:pt x="94" y="528"/>
                </a:lnTo>
                <a:lnTo>
                  <a:pt x="116" y="598"/>
                </a:lnTo>
                <a:lnTo>
                  <a:pt x="80" y="549"/>
                </a:lnTo>
                <a:lnTo>
                  <a:pt x="72" y="626"/>
                </a:lnTo>
                <a:lnTo>
                  <a:pt x="113" y="673"/>
                </a:lnTo>
                <a:lnTo>
                  <a:pt x="85" y="738"/>
                </a:lnTo>
                <a:lnTo>
                  <a:pt x="167" y="915"/>
                </a:lnTo>
                <a:lnTo>
                  <a:pt x="148" y="980"/>
                </a:lnTo>
                <a:lnTo>
                  <a:pt x="256" y="1030"/>
                </a:lnTo>
                <a:lnTo>
                  <a:pt x="295" y="1083"/>
                </a:lnTo>
                <a:lnTo>
                  <a:pt x="340" y="1100"/>
                </a:lnTo>
                <a:lnTo>
                  <a:pt x="341" y="1132"/>
                </a:lnTo>
                <a:lnTo>
                  <a:pt x="370" y="1139"/>
                </a:lnTo>
                <a:lnTo>
                  <a:pt x="433" y="1240"/>
                </a:lnTo>
                <a:lnTo>
                  <a:pt x="433" y="1312"/>
                </a:lnTo>
                <a:lnTo>
                  <a:pt x="710" y="1328"/>
                </a:lnTo>
                <a:lnTo>
                  <a:pt x="693" y="1298"/>
                </a:lnTo>
                <a:lnTo>
                  <a:pt x="701" y="1256"/>
                </a:lnTo>
                <a:lnTo>
                  <a:pt x="746" y="1183"/>
                </a:lnTo>
                <a:lnTo>
                  <a:pt x="778" y="1163"/>
                </a:lnTo>
                <a:lnTo>
                  <a:pt x="759" y="1137"/>
                </a:lnTo>
                <a:lnTo>
                  <a:pt x="746" y="1065"/>
                </a:lnTo>
                <a:lnTo>
                  <a:pt x="350" y="456"/>
                </a:lnTo>
                <a:lnTo>
                  <a:pt x="442" y="103"/>
                </a:lnTo>
                <a:lnTo>
                  <a:pt x="75" y="0"/>
                </a:lnTo>
                <a:lnTo>
                  <a:pt x="65" y="21"/>
                </a:lnTo>
                <a:lnTo>
                  <a:pt x="0" y="177"/>
                </a:lnTo>
                <a:lnTo>
                  <a:pt x="27" y="269"/>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68" name="Freeform 12"/>
          <p:cNvSpPr>
            <a:spLocks/>
          </p:cNvSpPr>
          <p:nvPr/>
        </p:nvSpPr>
        <p:spPr bwMode="auto">
          <a:xfrm>
            <a:off x="1204913" y="2346325"/>
            <a:ext cx="987425" cy="1527175"/>
          </a:xfrm>
          <a:custGeom>
            <a:avLst/>
            <a:gdLst>
              <a:gd name="T0" fmla="*/ 0 w 623"/>
              <a:gd name="T1" fmla="*/ 2147483647 h 962"/>
              <a:gd name="T2" fmla="*/ 2147483647 w 623"/>
              <a:gd name="T3" fmla="*/ 2147483647 h 962"/>
              <a:gd name="T4" fmla="*/ 2147483647 w 623"/>
              <a:gd name="T5" fmla="*/ 2147483647 h 962"/>
              <a:gd name="T6" fmla="*/ 2147483647 w 623"/>
              <a:gd name="T7" fmla="*/ 2147483647 h 962"/>
              <a:gd name="T8" fmla="*/ 2147483647 w 623"/>
              <a:gd name="T9" fmla="*/ 2147483647 h 962"/>
              <a:gd name="T10" fmla="*/ 2147483647 w 623"/>
              <a:gd name="T11" fmla="*/ 2147483647 h 962"/>
              <a:gd name="T12" fmla="*/ 2147483647 w 623"/>
              <a:gd name="T13" fmla="*/ 2147483647 h 962"/>
              <a:gd name="T14" fmla="*/ 2147483647 w 623"/>
              <a:gd name="T15" fmla="*/ 2147483647 h 962"/>
              <a:gd name="T16" fmla="*/ 2147483647 w 623"/>
              <a:gd name="T17" fmla="*/ 0 h 962"/>
              <a:gd name="T18" fmla="*/ 0 w 623"/>
              <a:gd name="T19" fmla="*/ 2147483647 h 962"/>
              <a:gd name="T20" fmla="*/ 0 w 623"/>
              <a:gd name="T21" fmla="*/ 2147483647 h 9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3"/>
              <a:gd name="T34" fmla="*/ 0 h 962"/>
              <a:gd name="T35" fmla="*/ 623 w 623"/>
              <a:gd name="T36" fmla="*/ 962 h 9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3" h="962">
                <a:moveTo>
                  <a:pt x="0" y="353"/>
                </a:moveTo>
                <a:lnTo>
                  <a:pt x="396" y="962"/>
                </a:lnTo>
                <a:lnTo>
                  <a:pt x="411" y="833"/>
                </a:lnTo>
                <a:lnTo>
                  <a:pt x="433" y="826"/>
                </a:lnTo>
                <a:lnTo>
                  <a:pt x="471" y="849"/>
                </a:lnTo>
                <a:lnTo>
                  <a:pt x="503" y="733"/>
                </a:lnTo>
                <a:lnTo>
                  <a:pt x="623" y="123"/>
                </a:lnTo>
                <a:lnTo>
                  <a:pt x="357" y="65"/>
                </a:lnTo>
                <a:lnTo>
                  <a:pt x="92" y="0"/>
                </a:lnTo>
                <a:lnTo>
                  <a:pt x="0"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69" name="Freeform 13"/>
          <p:cNvSpPr>
            <a:spLocks/>
          </p:cNvSpPr>
          <p:nvPr/>
        </p:nvSpPr>
        <p:spPr bwMode="auto">
          <a:xfrm>
            <a:off x="1770063" y="1120775"/>
            <a:ext cx="933450" cy="1497013"/>
          </a:xfrm>
          <a:custGeom>
            <a:avLst/>
            <a:gdLst>
              <a:gd name="T0" fmla="*/ 0 w 587"/>
              <a:gd name="T1" fmla="*/ 2147483647 h 943"/>
              <a:gd name="T2" fmla="*/ 2147483647 w 587"/>
              <a:gd name="T3" fmla="*/ 2147483647 h 943"/>
              <a:gd name="T4" fmla="*/ 2147483647 w 587"/>
              <a:gd name="T5" fmla="*/ 2147483647 h 943"/>
              <a:gd name="T6" fmla="*/ 2147483647 w 587"/>
              <a:gd name="T7" fmla="*/ 2147483647 h 943"/>
              <a:gd name="T8" fmla="*/ 2147483647 w 587"/>
              <a:gd name="T9" fmla="*/ 2147483647 h 943"/>
              <a:gd name="T10" fmla="*/ 2147483647 w 587"/>
              <a:gd name="T11" fmla="*/ 2147483647 h 943"/>
              <a:gd name="T12" fmla="*/ 2147483647 w 587"/>
              <a:gd name="T13" fmla="*/ 2147483647 h 943"/>
              <a:gd name="T14" fmla="*/ 2147483647 w 587"/>
              <a:gd name="T15" fmla="*/ 2147483647 h 943"/>
              <a:gd name="T16" fmla="*/ 2147483647 w 587"/>
              <a:gd name="T17" fmla="*/ 2147483647 h 943"/>
              <a:gd name="T18" fmla="*/ 2147483647 w 587"/>
              <a:gd name="T19" fmla="*/ 2147483647 h 943"/>
              <a:gd name="T20" fmla="*/ 2147483647 w 587"/>
              <a:gd name="T21" fmla="*/ 0 h 943"/>
              <a:gd name="T22" fmla="*/ 2147483647 w 587"/>
              <a:gd name="T23" fmla="*/ 2147483647 h 943"/>
              <a:gd name="T24" fmla="*/ 2147483647 w 587"/>
              <a:gd name="T25" fmla="*/ 2147483647 h 943"/>
              <a:gd name="T26" fmla="*/ 2147483647 w 587"/>
              <a:gd name="T27" fmla="*/ 2147483647 h 943"/>
              <a:gd name="T28" fmla="*/ 2147483647 w 587"/>
              <a:gd name="T29" fmla="*/ 2147483647 h 943"/>
              <a:gd name="T30" fmla="*/ 2147483647 w 587"/>
              <a:gd name="T31" fmla="*/ 2147483647 h 943"/>
              <a:gd name="T32" fmla="*/ 2147483647 w 587"/>
              <a:gd name="T33" fmla="*/ 2147483647 h 943"/>
              <a:gd name="T34" fmla="*/ 2147483647 w 587"/>
              <a:gd name="T35" fmla="*/ 2147483647 h 943"/>
              <a:gd name="T36" fmla="*/ 2147483647 w 587"/>
              <a:gd name="T37" fmla="*/ 2147483647 h 943"/>
              <a:gd name="T38" fmla="*/ 2147483647 w 587"/>
              <a:gd name="T39" fmla="*/ 2147483647 h 943"/>
              <a:gd name="T40" fmla="*/ 2147483647 w 587"/>
              <a:gd name="T41" fmla="*/ 2147483647 h 943"/>
              <a:gd name="T42" fmla="*/ 2147483647 w 587"/>
              <a:gd name="T43" fmla="*/ 2147483647 h 943"/>
              <a:gd name="T44" fmla="*/ 2147483647 w 587"/>
              <a:gd name="T45" fmla="*/ 2147483647 h 943"/>
              <a:gd name="T46" fmla="*/ 2147483647 w 587"/>
              <a:gd name="T47" fmla="*/ 2147483647 h 943"/>
              <a:gd name="T48" fmla="*/ 2147483647 w 587"/>
              <a:gd name="T49" fmla="*/ 2147483647 h 943"/>
              <a:gd name="T50" fmla="*/ 2147483647 w 587"/>
              <a:gd name="T51" fmla="*/ 2147483647 h 943"/>
              <a:gd name="T52" fmla="*/ 2147483647 w 587"/>
              <a:gd name="T53" fmla="*/ 2147483647 h 943"/>
              <a:gd name="T54" fmla="*/ 2147483647 w 587"/>
              <a:gd name="T55" fmla="*/ 2147483647 h 943"/>
              <a:gd name="T56" fmla="*/ 2147483647 w 587"/>
              <a:gd name="T57" fmla="*/ 2147483647 h 943"/>
              <a:gd name="T58" fmla="*/ 2147483647 w 587"/>
              <a:gd name="T59" fmla="*/ 2147483647 h 943"/>
              <a:gd name="T60" fmla="*/ 2147483647 w 587"/>
              <a:gd name="T61" fmla="*/ 2147483647 h 943"/>
              <a:gd name="T62" fmla="*/ 0 w 587"/>
              <a:gd name="T63" fmla="*/ 2147483647 h 943"/>
              <a:gd name="T64" fmla="*/ 0 w 587"/>
              <a:gd name="T65" fmla="*/ 2147483647 h 9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7"/>
              <a:gd name="T100" fmla="*/ 0 h 943"/>
              <a:gd name="T101" fmla="*/ 587 w 587"/>
              <a:gd name="T102" fmla="*/ 943 h 9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7" h="943">
                <a:moveTo>
                  <a:pt x="0" y="837"/>
                </a:moveTo>
                <a:lnTo>
                  <a:pt x="47" y="637"/>
                </a:lnTo>
                <a:lnTo>
                  <a:pt x="71" y="581"/>
                </a:lnTo>
                <a:lnTo>
                  <a:pt x="49" y="557"/>
                </a:lnTo>
                <a:lnTo>
                  <a:pt x="54" y="532"/>
                </a:lnTo>
                <a:lnTo>
                  <a:pt x="92" y="499"/>
                </a:lnTo>
                <a:lnTo>
                  <a:pt x="150" y="408"/>
                </a:lnTo>
                <a:lnTo>
                  <a:pt x="129" y="378"/>
                </a:lnTo>
                <a:lnTo>
                  <a:pt x="121" y="357"/>
                </a:lnTo>
                <a:lnTo>
                  <a:pt x="124" y="307"/>
                </a:lnTo>
                <a:lnTo>
                  <a:pt x="196" y="0"/>
                </a:lnTo>
                <a:lnTo>
                  <a:pt x="273" y="16"/>
                </a:lnTo>
                <a:lnTo>
                  <a:pt x="247" y="137"/>
                </a:lnTo>
                <a:lnTo>
                  <a:pt x="264" y="179"/>
                </a:lnTo>
                <a:lnTo>
                  <a:pt x="266" y="205"/>
                </a:lnTo>
                <a:lnTo>
                  <a:pt x="257" y="210"/>
                </a:lnTo>
                <a:lnTo>
                  <a:pt x="286" y="238"/>
                </a:lnTo>
                <a:lnTo>
                  <a:pt x="317" y="315"/>
                </a:lnTo>
                <a:lnTo>
                  <a:pt x="327" y="384"/>
                </a:lnTo>
                <a:lnTo>
                  <a:pt x="332" y="420"/>
                </a:lnTo>
                <a:lnTo>
                  <a:pt x="310" y="455"/>
                </a:lnTo>
                <a:lnTo>
                  <a:pt x="326" y="471"/>
                </a:lnTo>
                <a:lnTo>
                  <a:pt x="367" y="448"/>
                </a:lnTo>
                <a:lnTo>
                  <a:pt x="394" y="569"/>
                </a:lnTo>
                <a:lnTo>
                  <a:pt x="413" y="574"/>
                </a:lnTo>
                <a:lnTo>
                  <a:pt x="416" y="609"/>
                </a:lnTo>
                <a:lnTo>
                  <a:pt x="469" y="623"/>
                </a:lnTo>
                <a:lnTo>
                  <a:pt x="551" y="625"/>
                </a:lnTo>
                <a:lnTo>
                  <a:pt x="587" y="641"/>
                </a:lnTo>
                <a:lnTo>
                  <a:pt x="536" y="943"/>
                </a:lnTo>
                <a:lnTo>
                  <a:pt x="266" y="895"/>
                </a:lnTo>
                <a:lnTo>
                  <a:pt x="0" y="8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70" name="Freeform 15"/>
          <p:cNvSpPr>
            <a:spLocks/>
          </p:cNvSpPr>
          <p:nvPr/>
        </p:nvSpPr>
        <p:spPr bwMode="auto">
          <a:xfrm>
            <a:off x="1706563" y="3509963"/>
            <a:ext cx="1062037" cy="1227137"/>
          </a:xfrm>
          <a:custGeom>
            <a:avLst/>
            <a:gdLst>
              <a:gd name="T0" fmla="*/ 2147483647 w 669"/>
              <a:gd name="T1" fmla="*/ 2147483647 h 773"/>
              <a:gd name="T2" fmla="*/ 2147483647 w 669"/>
              <a:gd name="T3" fmla="*/ 2147483647 h 773"/>
              <a:gd name="T4" fmla="*/ 2147483647 w 669"/>
              <a:gd name="T5" fmla="*/ 2147483647 h 773"/>
              <a:gd name="T6" fmla="*/ 2147483647 w 669"/>
              <a:gd name="T7" fmla="*/ 2147483647 h 773"/>
              <a:gd name="T8" fmla="*/ 2147483647 w 669"/>
              <a:gd name="T9" fmla="*/ 2147483647 h 773"/>
              <a:gd name="T10" fmla="*/ 2147483647 w 669"/>
              <a:gd name="T11" fmla="*/ 2147483647 h 773"/>
              <a:gd name="T12" fmla="*/ 2147483647 w 669"/>
              <a:gd name="T13" fmla="*/ 2147483647 h 773"/>
              <a:gd name="T14" fmla="*/ 2147483647 w 669"/>
              <a:gd name="T15" fmla="*/ 2147483647 h 773"/>
              <a:gd name="T16" fmla="*/ 2147483647 w 669"/>
              <a:gd name="T17" fmla="*/ 2147483647 h 773"/>
              <a:gd name="T18" fmla="*/ 2147483647 w 669"/>
              <a:gd name="T19" fmla="*/ 2147483647 h 773"/>
              <a:gd name="T20" fmla="*/ 2147483647 w 669"/>
              <a:gd name="T21" fmla="*/ 0 h 773"/>
              <a:gd name="T22" fmla="*/ 2147483647 w 669"/>
              <a:gd name="T23" fmla="*/ 2147483647 h 773"/>
              <a:gd name="T24" fmla="*/ 2147483647 w 669"/>
              <a:gd name="T25" fmla="*/ 2147483647 h 773"/>
              <a:gd name="T26" fmla="*/ 2147483647 w 669"/>
              <a:gd name="T27" fmla="*/ 2147483647 h 773"/>
              <a:gd name="T28" fmla="*/ 2147483647 w 669"/>
              <a:gd name="T29" fmla="*/ 2147483647 h 773"/>
              <a:gd name="T30" fmla="*/ 2147483647 w 669"/>
              <a:gd name="T31" fmla="*/ 2147483647 h 773"/>
              <a:gd name="T32" fmla="*/ 0 w 669"/>
              <a:gd name="T33" fmla="*/ 2147483647 h 773"/>
              <a:gd name="T34" fmla="*/ 2147483647 w 669"/>
              <a:gd name="T35" fmla="*/ 2147483647 h 773"/>
              <a:gd name="T36" fmla="*/ 2147483647 w 669"/>
              <a:gd name="T37" fmla="*/ 2147483647 h 7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9"/>
              <a:gd name="T58" fmla="*/ 0 h 773"/>
              <a:gd name="T59" fmla="*/ 669 w 669"/>
              <a:gd name="T60" fmla="*/ 773 h 7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9" h="773">
                <a:moveTo>
                  <a:pt x="43" y="492"/>
                </a:moveTo>
                <a:lnTo>
                  <a:pt x="26" y="462"/>
                </a:lnTo>
                <a:lnTo>
                  <a:pt x="34" y="420"/>
                </a:lnTo>
                <a:lnTo>
                  <a:pt x="79" y="347"/>
                </a:lnTo>
                <a:lnTo>
                  <a:pt x="111" y="327"/>
                </a:lnTo>
                <a:lnTo>
                  <a:pt x="92" y="301"/>
                </a:lnTo>
                <a:lnTo>
                  <a:pt x="79" y="229"/>
                </a:lnTo>
                <a:lnTo>
                  <a:pt x="94" y="100"/>
                </a:lnTo>
                <a:lnTo>
                  <a:pt x="116" y="93"/>
                </a:lnTo>
                <a:lnTo>
                  <a:pt x="154" y="116"/>
                </a:lnTo>
                <a:lnTo>
                  <a:pt x="186" y="0"/>
                </a:lnTo>
                <a:lnTo>
                  <a:pt x="669" y="82"/>
                </a:lnTo>
                <a:lnTo>
                  <a:pt x="569" y="773"/>
                </a:lnTo>
                <a:lnTo>
                  <a:pt x="420" y="752"/>
                </a:lnTo>
                <a:lnTo>
                  <a:pt x="328" y="726"/>
                </a:lnTo>
                <a:lnTo>
                  <a:pt x="139" y="649"/>
                </a:lnTo>
                <a:lnTo>
                  <a:pt x="0" y="530"/>
                </a:lnTo>
                <a:lnTo>
                  <a:pt x="43" y="4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71" name="Freeform 16"/>
          <p:cNvSpPr>
            <a:spLocks/>
          </p:cNvSpPr>
          <p:nvPr/>
        </p:nvSpPr>
        <p:spPr bwMode="auto">
          <a:xfrm>
            <a:off x="2589213" y="2038350"/>
            <a:ext cx="1093787" cy="901700"/>
          </a:xfrm>
          <a:custGeom>
            <a:avLst/>
            <a:gdLst>
              <a:gd name="T0" fmla="*/ 0 w 690"/>
              <a:gd name="T1" fmla="*/ 2147483647 h 568"/>
              <a:gd name="T2" fmla="*/ 2147483647 w 690"/>
              <a:gd name="T3" fmla="*/ 0 h 568"/>
              <a:gd name="T4" fmla="*/ 2147483647 w 690"/>
              <a:gd name="T5" fmla="*/ 2147483647 h 568"/>
              <a:gd name="T6" fmla="*/ 2147483647 w 690"/>
              <a:gd name="T7" fmla="*/ 2147483647 h 568"/>
              <a:gd name="T8" fmla="*/ 2147483647 w 690"/>
              <a:gd name="T9" fmla="*/ 2147483647 h 568"/>
              <a:gd name="T10" fmla="*/ 2147483647 w 690"/>
              <a:gd name="T11" fmla="*/ 2147483647 h 568"/>
              <a:gd name="T12" fmla="*/ 2147483647 w 690"/>
              <a:gd name="T13" fmla="*/ 2147483647 h 568"/>
              <a:gd name="T14" fmla="*/ 0 w 690"/>
              <a:gd name="T15" fmla="*/ 2147483647 h 568"/>
              <a:gd name="T16" fmla="*/ 0 w 690"/>
              <a:gd name="T17" fmla="*/ 2147483647 h 5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0"/>
              <a:gd name="T28" fmla="*/ 0 h 568"/>
              <a:gd name="T29" fmla="*/ 690 w 690"/>
              <a:gd name="T30" fmla="*/ 568 h 5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0" h="568">
                <a:moveTo>
                  <a:pt x="0" y="488"/>
                </a:moveTo>
                <a:lnTo>
                  <a:pt x="82" y="0"/>
                </a:lnTo>
                <a:lnTo>
                  <a:pt x="355" y="42"/>
                </a:lnTo>
                <a:lnTo>
                  <a:pt x="690" y="77"/>
                </a:lnTo>
                <a:lnTo>
                  <a:pt x="667" y="324"/>
                </a:lnTo>
                <a:lnTo>
                  <a:pt x="645" y="568"/>
                </a:lnTo>
                <a:lnTo>
                  <a:pt x="186" y="518"/>
                </a:lnTo>
                <a:lnTo>
                  <a:pt x="0" y="4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72" name="Freeform 17"/>
          <p:cNvSpPr>
            <a:spLocks/>
          </p:cNvSpPr>
          <p:nvPr/>
        </p:nvSpPr>
        <p:spPr bwMode="auto">
          <a:xfrm>
            <a:off x="2768600" y="2860675"/>
            <a:ext cx="1136650" cy="893763"/>
          </a:xfrm>
          <a:custGeom>
            <a:avLst/>
            <a:gdLst>
              <a:gd name="T0" fmla="*/ 2147483647 w 716"/>
              <a:gd name="T1" fmla="*/ 0 h 563"/>
              <a:gd name="T2" fmla="*/ 2147483647 w 716"/>
              <a:gd name="T3" fmla="*/ 2147483647 h 563"/>
              <a:gd name="T4" fmla="*/ 2147483647 w 716"/>
              <a:gd name="T5" fmla="*/ 2147483647 h 563"/>
              <a:gd name="T6" fmla="*/ 2147483647 w 716"/>
              <a:gd name="T7" fmla="*/ 2147483647 h 563"/>
              <a:gd name="T8" fmla="*/ 2147483647 w 716"/>
              <a:gd name="T9" fmla="*/ 2147483647 h 563"/>
              <a:gd name="T10" fmla="*/ 2147483647 w 716"/>
              <a:gd name="T11" fmla="*/ 2147483647 h 563"/>
              <a:gd name="T12" fmla="*/ 2147483647 w 716"/>
              <a:gd name="T13" fmla="*/ 2147483647 h 563"/>
              <a:gd name="T14" fmla="*/ 0 w 716"/>
              <a:gd name="T15" fmla="*/ 2147483647 h 563"/>
              <a:gd name="T16" fmla="*/ 2147483647 w 716"/>
              <a:gd name="T17" fmla="*/ 0 h 563"/>
              <a:gd name="T18" fmla="*/ 2147483647 w 716"/>
              <a:gd name="T19" fmla="*/ 0 h 5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6"/>
              <a:gd name="T31" fmla="*/ 0 h 563"/>
              <a:gd name="T32" fmla="*/ 716 w 716"/>
              <a:gd name="T33" fmla="*/ 563 h 5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6" h="563">
                <a:moveTo>
                  <a:pt x="72" y="0"/>
                </a:moveTo>
                <a:lnTo>
                  <a:pt x="531" y="50"/>
                </a:lnTo>
                <a:lnTo>
                  <a:pt x="716" y="68"/>
                </a:lnTo>
                <a:lnTo>
                  <a:pt x="707" y="189"/>
                </a:lnTo>
                <a:lnTo>
                  <a:pt x="683" y="563"/>
                </a:lnTo>
                <a:lnTo>
                  <a:pt x="589" y="556"/>
                </a:lnTo>
                <a:lnTo>
                  <a:pt x="296" y="530"/>
                </a:lnTo>
                <a:lnTo>
                  <a:pt x="0" y="491"/>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73" name="Freeform 18"/>
          <p:cNvSpPr>
            <a:spLocks/>
          </p:cNvSpPr>
          <p:nvPr/>
        </p:nvSpPr>
        <p:spPr bwMode="auto">
          <a:xfrm>
            <a:off x="2609850" y="3640138"/>
            <a:ext cx="1093788" cy="1117600"/>
          </a:xfrm>
          <a:custGeom>
            <a:avLst/>
            <a:gdLst>
              <a:gd name="T0" fmla="*/ 2147483647 w 689"/>
              <a:gd name="T1" fmla="*/ 2147483647 h 704"/>
              <a:gd name="T2" fmla="*/ 2147483647 w 689"/>
              <a:gd name="T3" fmla="*/ 2147483647 h 704"/>
              <a:gd name="T4" fmla="*/ 2147483647 w 689"/>
              <a:gd name="T5" fmla="*/ 2147483647 h 704"/>
              <a:gd name="T6" fmla="*/ 2147483647 w 689"/>
              <a:gd name="T7" fmla="*/ 2147483647 h 704"/>
              <a:gd name="T8" fmla="*/ 2147483647 w 689"/>
              <a:gd name="T9" fmla="*/ 2147483647 h 704"/>
              <a:gd name="T10" fmla="*/ 2147483647 w 689"/>
              <a:gd name="T11" fmla="*/ 2147483647 h 704"/>
              <a:gd name="T12" fmla="*/ 2147483647 w 689"/>
              <a:gd name="T13" fmla="*/ 2147483647 h 704"/>
              <a:gd name="T14" fmla="*/ 2147483647 w 689"/>
              <a:gd name="T15" fmla="*/ 0 h 704"/>
              <a:gd name="T16" fmla="*/ 0 w 689"/>
              <a:gd name="T17" fmla="*/ 2147483647 h 704"/>
              <a:gd name="T18" fmla="*/ 2147483647 w 689"/>
              <a:gd name="T19" fmla="*/ 2147483647 h 704"/>
              <a:gd name="T20" fmla="*/ 2147483647 w 689"/>
              <a:gd name="T21" fmla="*/ 2147483647 h 7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9"/>
              <a:gd name="T34" fmla="*/ 0 h 704"/>
              <a:gd name="T35" fmla="*/ 689 w 689"/>
              <a:gd name="T36" fmla="*/ 704 h 7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9" h="704">
                <a:moveTo>
                  <a:pt x="87" y="704"/>
                </a:moveTo>
                <a:lnTo>
                  <a:pt x="95" y="651"/>
                </a:lnTo>
                <a:lnTo>
                  <a:pt x="268" y="674"/>
                </a:lnTo>
                <a:lnTo>
                  <a:pt x="259" y="648"/>
                </a:lnTo>
                <a:lnTo>
                  <a:pt x="633" y="683"/>
                </a:lnTo>
                <a:lnTo>
                  <a:pt x="689" y="65"/>
                </a:lnTo>
                <a:lnTo>
                  <a:pt x="396" y="39"/>
                </a:lnTo>
                <a:lnTo>
                  <a:pt x="100" y="0"/>
                </a:lnTo>
                <a:lnTo>
                  <a:pt x="0" y="691"/>
                </a:lnTo>
                <a:lnTo>
                  <a:pt x="87" y="7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74" name="Freeform 19"/>
          <p:cNvSpPr>
            <a:spLocks/>
          </p:cNvSpPr>
          <p:nvPr/>
        </p:nvSpPr>
        <p:spPr bwMode="auto">
          <a:xfrm>
            <a:off x="3021013" y="3846513"/>
            <a:ext cx="2179637" cy="2101850"/>
          </a:xfrm>
          <a:custGeom>
            <a:avLst/>
            <a:gdLst>
              <a:gd name="T0" fmla="*/ 0 w 1373"/>
              <a:gd name="T1" fmla="*/ 2147483647 h 1324"/>
              <a:gd name="T2" fmla="*/ 2147483647 w 1373"/>
              <a:gd name="T3" fmla="*/ 2147483647 h 1324"/>
              <a:gd name="T4" fmla="*/ 2147483647 w 1373"/>
              <a:gd name="T5" fmla="*/ 0 h 1324"/>
              <a:gd name="T6" fmla="*/ 2147483647 w 1373"/>
              <a:gd name="T7" fmla="*/ 2147483647 h 1324"/>
              <a:gd name="T8" fmla="*/ 2147483647 w 1373"/>
              <a:gd name="T9" fmla="*/ 2147483647 h 1324"/>
              <a:gd name="T10" fmla="*/ 2147483647 w 1373"/>
              <a:gd name="T11" fmla="*/ 2147483647 h 1324"/>
              <a:gd name="T12" fmla="*/ 2147483647 w 1373"/>
              <a:gd name="T13" fmla="*/ 2147483647 h 1324"/>
              <a:gd name="T14" fmla="*/ 2147483647 w 1373"/>
              <a:gd name="T15" fmla="*/ 2147483647 h 1324"/>
              <a:gd name="T16" fmla="*/ 2147483647 w 1373"/>
              <a:gd name="T17" fmla="*/ 2147483647 h 1324"/>
              <a:gd name="T18" fmla="*/ 2147483647 w 1373"/>
              <a:gd name="T19" fmla="*/ 2147483647 h 1324"/>
              <a:gd name="T20" fmla="*/ 2147483647 w 1373"/>
              <a:gd name="T21" fmla="*/ 2147483647 h 1324"/>
              <a:gd name="T22" fmla="*/ 2147483647 w 1373"/>
              <a:gd name="T23" fmla="*/ 2147483647 h 1324"/>
              <a:gd name="T24" fmla="*/ 2147483647 w 1373"/>
              <a:gd name="T25" fmla="*/ 2147483647 h 1324"/>
              <a:gd name="T26" fmla="*/ 2147483647 w 1373"/>
              <a:gd name="T27" fmla="*/ 2147483647 h 1324"/>
              <a:gd name="T28" fmla="*/ 2147483647 w 1373"/>
              <a:gd name="T29" fmla="*/ 2147483647 h 1324"/>
              <a:gd name="T30" fmla="*/ 2147483647 w 1373"/>
              <a:gd name="T31" fmla="*/ 2147483647 h 1324"/>
              <a:gd name="T32" fmla="*/ 2147483647 w 1373"/>
              <a:gd name="T33" fmla="*/ 2147483647 h 1324"/>
              <a:gd name="T34" fmla="*/ 2147483647 w 1373"/>
              <a:gd name="T35" fmla="*/ 2147483647 h 1324"/>
              <a:gd name="T36" fmla="*/ 2147483647 w 1373"/>
              <a:gd name="T37" fmla="*/ 2147483647 h 1324"/>
              <a:gd name="T38" fmla="*/ 2147483647 w 1373"/>
              <a:gd name="T39" fmla="*/ 2147483647 h 1324"/>
              <a:gd name="T40" fmla="*/ 2147483647 w 1373"/>
              <a:gd name="T41" fmla="*/ 2147483647 h 1324"/>
              <a:gd name="T42" fmla="*/ 2147483647 w 1373"/>
              <a:gd name="T43" fmla="*/ 2147483647 h 1324"/>
              <a:gd name="T44" fmla="*/ 2147483647 w 1373"/>
              <a:gd name="T45" fmla="*/ 2147483647 h 1324"/>
              <a:gd name="T46" fmla="*/ 2147483647 w 1373"/>
              <a:gd name="T47" fmla="*/ 2147483647 h 1324"/>
              <a:gd name="T48" fmla="*/ 2147483647 w 1373"/>
              <a:gd name="T49" fmla="*/ 2147483647 h 1324"/>
              <a:gd name="T50" fmla="*/ 2147483647 w 1373"/>
              <a:gd name="T51" fmla="*/ 2147483647 h 1324"/>
              <a:gd name="T52" fmla="*/ 2147483647 w 1373"/>
              <a:gd name="T53" fmla="*/ 2147483647 h 1324"/>
              <a:gd name="T54" fmla="*/ 2147483647 w 1373"/>
              <a:gd name="T55" fmla="*/ 2147483647 h 1324"/>
              <a:gd name="T56" fmla="*/ 2147483647 w 1373"/>
              <a:gd name="T57" fmla="*/ 2147483647 h 1324"/>
              <a:gd name="T58" fmla="*/ 2147483647 w 1373"/>
              <a:gd name="T59" fmla="*/ 2147483647 h 1324"/>
              <a:gd name="T60" fmla="*/ 2147483647 w 1373"/>
              <a:gd name="T61" fmla="*/ 2147483647 h 1324"/>
              <a:gd name="T62" fmla="*/ 2147483647 w 1373"/>
              <a:gd name="T63" fmla="*/ 2147483647 h 1324"/>
              <a:gd name="T64" fmla="*/ 2147483647 w 1373"/>
              <a:gd name="T65" fmla="*/ 2147483647 h 1324"/>
              <a:gd name="T66" fmla="*/ 2147483647 w 1373"/>
              <a:gd name="T67" fmla="*/ 2147483647 h 1324"/>
              <a:gd name="T68" fmla="*/ 2147483647 w 1373"/>
              <a:gd name="T69" fmla="*/ 2147483647 h 1324"/>
              <a:gd name="T70" fmla="*/ 2147483647 w 1373"/>
              <a:gd name="T71" fmla="*/ 2147483647 h 1324"/>
              <a:gd name="T72" fmla="*/ 2147483647 w 1373"/>
              <a:gd name="T73" fmla="*/ 2147483647 h 1324"/>
              <a:gd name="T74" fmla="*/ 2147483647 w 1373"/>
              <a:gd name="T75" fmla="*/ 2147483647 h 1324"/>
              <a:gd name="T76" fmla="*/ 2147483647 w 1373"/>
              <a:gd name="T77" fmla="*/ 2147483647 h 1324"/>
              <a:gd name="T78" fmla="*/ 2147483647 w 1373"/>
              <a:gd name="T79" fmla="*/ 2147483647 h 1324"/>
              <a:gd name="T80" fmla="*/ 2147483647 w 1373"/>
              <a:gd name="T81" fmla="*/ 2147483647 h 1324"/>
              <a:gd name="T82" fmla="*/ 2147483647 w 1373"/>
              <a:gd name="T83" fmla="*/ 2147483647 h 1324"/>
              <a:gd name="T84" fmla="*/ 2147483647 w 1373"/>
              <a:gd name="T85" fmla="*/ 2147483647 h 1324"/>
              <a:gd name="T86" fmla="*/ 2147483647 w 1373"/>
              <a:gd name="T87" fmla="*/ 2147483647 h 1324"/>
              <a:gd name="T88" fmla="*/ 2147483647 w 1373"/>
              <a:gd name="T89" fmla="*/ 2147483647 h 1324"/>
              <a:gd name="T90" fmla="*/ 2147483647 w 1373"/>
              <a:gd name="T91" fmla="*/ 2147483647 h 1324"/>
              <a:gd name="T92" fmla="*/ 2147483647 w 1373"/>
              <a:gd name="T93" fmla="*/ 2147483647 h 1324"/>
              <a:gd name="T94" fmla="*/ 2147483647 w 1373"/>
              <a:gd name="T95" fmla="*/ 2147483647 h 1324"/>
              <a:gd name="T96" fmla="*/ 2147483647 w 1373"/>
              <a:gd name="T97" fmla="*/ 2147483647 h 1324"/>
              <a:gd name="T98" fmla="*/ 2147483647 w 1373"/>
              <a:gd name="T99" fmla="*/ 2147483647 h 1324"/>
              <a:gd name="T100" fmla="*/ 0 w 1373"/>
              <a:gd name="T101" fmla="*/ 2147483647 h 1324"/>
              <a:gd name="T102" fmla="*/ 0 w 1373"/>
              <a:gd name="T103" fmla="*/ 2147483647 h 13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73"/>
              <a:gd name="T157" fmla="*/ 0 h 1324"/>
              <a:gd name="T158" fmla="*/ 1373 w 1373"/>
              <a:gd name="T159" fmla="*/ 1324 h 13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73" h="1324">
                <a:moveTo>
                  <a:pt x="0" y="518"/>
                </a:moveTo>
                <a:lnTo>
                  <a:pt x="374" y="553"/>
                </a:lnTo>
                <a:lnTo>
                  <a:pt x="425" y="0"/>
                </a:lnTo>
                <a:lnTo>
                  <a:pt x="722" y="17"/>
                </a:lnTo>
                <a:lnTo>
                  <a:pt x="712" y="255"/>
                </a:lnTo>
                <a:lnTo>
                  <a:pt x="741" y="280"/>
                </a:lnTo>
                <a:lnTo>
                  <a:pt x="768" y="280"/>
                </a:lnTo>
                <a:lnTo>
                  <a:pt x="791" y="303"/>
                </a:lnTo>
                <a:lnTo>
                  <a:pt x="835" y="313"/>
                </a:lnTo>
                <a:lnTo>
                  <a:pt x="924" y="353"/>
                </a:lnTo>
                <a:lnTo>
                  <a:pt x="941" y="336"/>
                </a:lnTo>
                <a:lnTo>
                  <a:pt x="999" y="369"/>
                </a:lnTo>
                <a:lnTo>
                  <a:pt x="1076" y="369"/>
                </a:lnTo>
                <a:lnTo>
                  <a:pt x="1128" y="353"/>
                </a:lnTo>
                <a:lnTo>
                  <a:pt x="1200" y="339"/>
                </a:lnTo>
                <a:lnTo>
                  <a:pt x="1268" y="376"/>
                </a:lnTo>
                <a:lnTo>
                  <a:pt x="1279" y="388"/>
                </a:lnTo>
                <a:lnTo>
                  <a:pt x="1313" y="388"/>
                </a:lnTo>
                <a:lnTo>
                  <a:pt x="1321" y="584"/>
                </a:lnTo>
                <a:lnTo>
                  <a:pt x="1373" y="680"/>
                </a:lnTo>
                <a:lnTo>
                  <a:pt x="1354" y="756"/>
                </a:lnTo>
                <a:lnTo>
                  <a:pt x="1357" y="819"/>
                </a:lnTo>
                <a:lnTo>
                  <a:pt x="1333" y="850"/>
                </a:lnTo>
                <a:lnTo>
                  <a:pt x="1344" y="861"/>
                </a:lnTo>
                <a:lnTo>
                  <a:pt x="1287" y="878"/>
                </a:lnTo>
                <a:lnTo>
                  <a:pt x="1243" y="883"/>
                </a:lnTo>
                <a:lnTo>
                  <a:pt x="1251" y="848"/>
                </a:lnTo>
                <a:lnTo>
                  <a:pt x="1226" y="868"/>
                </a:lnTo>
                <a:lnTo>
                  <a:pt x="1227" y="908"/>
                </a:lnTo>
                <a:lnTo>
                  <a:pt x="1198" y="948"/>
                </a:lnTo>
                <a:lnTo>
                  <a:pt x="1036" y="1032"/>
                </a:lnTo>
                <a:lnTo>
                  <a:pt x="983" y="1086"/>
                </a:lnTo>
                <a:lnTo>
                  <a:pt x="937" y="1202"/>
                </a:lnTo>
                <a:lnTo>
                  <a:pt x="977" y="1324"/>
                </a:lnTo>
                <a:lnTo>
                  <a:pt x="937" y="1324"/>
                </a:lnTo>
                <a:lnTo>
                  <a:pt x="763" y="1261"/>
                </a:lnTo>
                <a:lnTo>
                  <a:pt x="744" y="1209"/>
                </a:lnTo>
                <a:lnTo>
                  <a:pt x="726" y="1184"/>
                </a:lnTo>
                <a:lnTo>
                  <a:pt x="719" y="1116"/>
                </a:lnTo>
                <a:lnTo>
                  <a:pt x="686" y="1090"/>
                </a:lnTo>
                <a:lnTo>
                  <a:pt x="591" y="906"/>
                </a:lnTo>
                <a:lnTo>
                  <a:pt x="546" y="871"/>
                </a:lnTo>
                <a:lnTo>
                  <a:pt x="533" y="841"/>
                </a:lnTo>
                <a:lnTo>
                  <a:pt x="394" y="834"/>
                </a:lnTo>
                <a:lnTo>
                  <a:pt x="321" y="922"/>
                </a:lnTo>
                <a:lnTo>
                  <a:pt x="195" y="831"/>
                </a:lnTo>
                <a:lnTo>
                  <a:pt x="159" y="705"/>
                </a:lnTo>
                <a:lnTo>
                  <a:pt x="39" y="586"/>
                </a:lnTo>
                <a:lnTo>
                  <a:pt x="24" y="549"/>
                </a:lnTo>
                <a:lnTo>
                  <a:pt x="9" y="544"/>
                </a:lnTo>
                <a:lnTo>
                  <a:pt x="0" y="5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75" name="Freeform 20"/>
          <p:cNvSpPr>
            <a:spLocks/>
          </p:cNvSpPr>
          <p:nvPr/>
        </p:nvSpPr>
        <p:spPr bwMode="auto">
          <a:xfrm>
            <a:off x="3702050" y="1385888"/>
            <a:ext cx="1023938" cy="644525"/>
          </a:xfrm>
          <a:custGeom>
            <a:avLst/>
            <a:gdLst>
              <a:gd name="T0" fmla="*/ 2147483647 w 645"/>
              <a:gd name="T1" fmla="*/ 0 h 406"/>
              <a:gd name="T2" fmla="*/ 2147483647 w 645"/>
              <a:gd name="T3" fmla="*/ 2147483647 h 406"/>
              <a:gd name="T4" fmla="*/ 2147483647 w 645"/>
              <a:gd name="T5" fmla="*/ 2147483647 h 406"/>
              <a:gd name="T6" fmla="*/ 2147483647 w 645"/>
              <a:gd name="T7" fmla="*/ 2147483647 h 406"/>
              <a:gd name="T8" fmla="*/ 2147483647 w 645"/>
              <a:gd name="T9" fmla="*/ 2147483647 h 406"/>
              <a:gd name="T10" fmla="*/ 2147483647 w 645"/>
              <a:gd name="T11" fmla="*/ 2147483647 h 406"/>
              <a:gd name="T12" fmla="*/ 2147483647 w 645"/>
              <a:gd name="T13" fmla="*/ 2147483647 h 406"/>
              <a:gd name="T14" fmla="*/ 0 w 645"/>
              <a:gd name="T15" fmla="*/ 2147483647 h 406"/>
              <a:gd name="T16" fmla="*/ 2147483647 w 645"/>
              <a:gd name="T17" fmla="*/ 0 h 406"/>
              <a:gd name="T18" fmla="*/ 2147483647 w 645"/>
              <a:gd name="T19" fmla="*/ 0 h 4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5"/>
              <a:gd name="T31" fmla="*/ 0 h 406"/>
              <a:gd name="T32" fmla="*/ 645 w 645"/>
              <a:gd name="T33" fmla="*/ 406 h 4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5" h="406">
                <a:moveTo>
                  <a:pt x="34" y="0"/>
                </a:moveTo>
                <a:lnTo>
                  <a:pt x="595" y="29"/>
                </a:lnTo>
                <a:lnTo>
                  <a:pt x="599" y="131"/>
                </a:lnTo>
                <a:lnTo>
                  <a:pt x="624" y="213"/>
                </a:lnTo>
                <a:lnTo>
                  <a:pt x="628" y="320"/>
                </a:lnTo>
                <a:lnTo>
                  <a:pt x="645" y="406"/>
                </a:lnTo>
                <a:lnTo>
                  <a:pt x="305" y="395"/>
                </a:lnTo>
                <a:lnTo>
                  <a:pt x="0" y="372"/>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76" name="Freeform 21"/>
          <p:cNvSpPr>
            <a:spLocks/>
          </p:cNvSpPr>
          <p:nvPr/>
        </p:nvSpPr>
        <p:spPr bwMode="auto">
          <a:xfrm>
            <a:off x="3646488" y="1976438"/>
            <a:ext cx="1095375" cy="733425"/>
          </a:xfrm>
          <a:custGeom>
            <a:avLst/>
            <a:gdLst>
              <a:gd name="T0" fmla="*/ 2147483647 w 690"/>
              <a:gd name="T1" fmla="*/ 0 h 462"/>
              <a:gd name="T2" fmla="*/ 2147483647 w 690"/>
              <a:gd name="T3" fmla="*/ 2147483647 h 462"/>
              <a:gd name="T4" fmla="*/ 2147483647 w 690"/>
              <a:gd name="T5" fmla="*/ 2147483647 h 462"/>
              <a:gd name="T6" fmla="*/ 2147483647 w 690"/>
              <a:gd name="T7" fmla="*/ 2147483647 h 462"/>
              <a:gd name="T8" fmla="*/ 2147483647 w 690"/>
              <a:gd name="T9" fmla="*/ 2147483647 h 462"/>
              <a:gd name="T10" fmla="*/ 2147483647 w 690"/>
              <a:gd name="T11" fmla="*/ 2147483647 h 462"/>
              <a:gd name="T12" fmla="*/ 2147483647 w 690"/>
              <a:gd name="T13" fmla="*/ 2147483647 h 462"/>
              <a:gd name="T14" fmla="*/ 2147483647 w 690"/>
              <a:gd name="T15" fmla="*/ 2147483647 h 462"/>
              <a:gd name="T16" fmla="*/ 2147483647 w 690"/>
              <a:gd name="T17" fmla="*/ 2147483647 h 462"/>
              <a:gd name="T18" fmla="*/ 2147483647 w 690"/>
              <a:gd name="T19" fmla="*/ 2147483647 h 462"/>
              <a:gd name="T20" fmla="*/ 2147483647 w 690"/>
              <a:gd name="T21" fmla="*/ 2147483647 h 462"/>
              <a:gd name="T22" fmla="*/ 2147483647 w 690"/>
              <a:gd name="T23" fmla="*/ 2147483647 h 462"/>
              <a:gd name="T24" fmla="*/ 2147483647 w 690"/>
              <a:gd name="T25" fmla="*/ 2147483647 h 462"/>
              <a:gd name="T26" fmla="*/ 2147483647 w 690"/>
              <a:gd name="T27" fmla="*/ 2147483647 h 462"/>
              <a:gd name="T28" fmla="*/ 2147483647 w 690"/>
              <a:gd name="T29" fmla="*/ 2147483647 h 462"/>
              <a:gd name="T30" fmla="*/ 2147483647 w 690"/>
              <a:gd name="T31" fmla="*/ 2147483647 h 462"/>
              <a:gd name="T32" fmla="*/ 0 w 690"/>
              <a:gd name="T33" fmla="*/ 2147483647 h 462"/>
              <a:gd name="T34" fmla="*/ 2147483647 w 690"/>
              <a:gd name="T35" fmla="*/ 0 h 462"/>
              <a:gd name="T36" fmla="*/ 2147483647 w 690"/>
              <a:gd name="T37" fmla="*/ 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0"/>
              <a:gd name="T58" fmla="*/ 0 h 462"/>
              <a:gd name="T59" fmla="*/ 690 w 690"/>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0" h="462">
                <a:moveTo>
                  <a:pt x="35" y="0"/>
                </a:moveTo>
                <a:lnTo>
                  <a:pt x="340" y="23"/>
                </a:lnTo>
                <a:lnTo>
                  <a:pt x="680" y="34"/>
                </a:lnTo>
                <a:lnTo>
                  <a:pt x="656" y="77"/>
                </a:lnTo>
                <a:lnTo>
                  <a:pt x="690" y="109"/>
                </a:lnTo>
                <a:lnTo>
                  <a:pt x="688" y="336"/>
                </a:lnTo>
                <a:lnTo>
                  <a:pt x="675" y="335"/>
                </a:lnTo>
                <a:lnTo>
                  <a:pt x="675" y="364"/>
                </a:lnTo>
                <a:lnTo>
                  <a:pt x="687" y="385"/>
                </a:lnTo>
                <a:lnTo>
                  <a:pt x="680" y="408"/>
                </a:lnTo>
                <a:lnTo>
                  <a:pt x="687" y="462"/>
                </a:lnTo>
                <a:lnTo>
                  <a:pt x="671" y="455"/>
                </a:lnTo>
                <a:lnTo>
                  <a:pt x="653" y="436"/>
                </a:lnTo>
                <a:lnTo>
                  <a:pt x="593" y="415"/>
                </a:lnTo>
                <a:lnTo>
                  <a:pt x="533" y="418"/>
                </a:lnTo>
                <a:lnTo>
                  <a:pt x="499" y="392"/>
                </a:lnTo>
                <a:lnTo>
                  <a:pt x="0" y="363"/>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77" name="Freeform 22"/>
          <p:cNvSpPr>
            <a:spLocks/>
          </p:cNvSpPr>
          <p:nvPr/>
        </p:nvSpPr>
        <p:spPr bwMode="auto">
          <a:xfrm>
            <a:off x="3611563" y="2552700"/>
            <a:ext cx="1284287" cy="641350"/>
          </a:xfrm>
          <a:custGeom>
            <a:avLst/>
            <a:gdLst>
              <a:gd name="T0" fmla="*/ 2147483647 w 809"/>
              <a:gd name="T1" fmla="*/ 0 h 404"/>
              <a:gd name="T2" fmla="*/ 2147483647 w 809"/>
              <a:gd name="T3" fmla="*/ 2147483647 h 404"/>
              <a:gd name="T4" fmla="*/ 2147483647 w 809"/>
              <a:gd name="T5" fmla="*/ 2147483647 h 404"/>
              <a:gd name="T6" fmla="*/ 2147483647 w 809"/>
              <a:gd name="T7" fmla="*/ 2147483647 h 404"/>
              <a:gd name="T8" fmla="*/ 2147483647 w 809"/>
              <a:gd name="T9" fmla="*/ 2147483647 h 404"/>
              <a:gd name="T10" fmla="*/ 2147483647 w 809"/>
              <a:gd name="T11" fmla="*/ 2147483647 h 404"/>
              <a:gd name="T12" fmla="*/ 2147483647 w 809"/>
              <a:gd name="T13" fmla="*/ 2147483647 h 404"/>
              <a:gd name="T14" fmla="*/ 2147483647 w 809"/>
              <a:gd name="T15" fmla="*/ 2147483647 h 404"/>
              <a:gd name="T16" fmla="*/ 2147483647 w 809"/>
              <a:gd name="T17" fmla="*/ 2147483647 h 404"/>
              <a:gd name="T18" fmla="*/ 2147483647 w 809"/>
              <a:gd name="T19" fmla="*/ 2147483647 h 404"/>
              <a:gd name="T20" fmla="*/ 2147483647 w 809"/>
              <a:gd name="T21" fmla="*/ 2147483647 h 404"/>
              <a:gd name="T22" fmla="*/ 2147483647 w 809"/>
              <a:gd name="T23" fmla="*/ 2147483647 h 404"/>
              <a:gd name="T24" fmla="*/ 2147483647 w 809"/>
              <a:gd name="T25" fmla="*/ 2147483647 h 404"/>
              <a:gd name="T26" fmla="*/ 2147483647 w 809"/>
              <a:gd name="T27" fmla="*/ 2147483647 h 404"/>
              <a:gd name="T28" fmla="*/ 2147483647 w 809"/>
              <a:gd name="T29" fmla="*/ 2147483647 h 404"/>
              <a:gd name="T30" fmla="*/ 2147483647 w 809"/>
              <a:gd name="T31" fmla="*/ 2147483647 h 404"/>
              <a:gd name="T32" fmla="*/ 2147483647 w 809"/>
              <a:gd name="T33" fmla="*/ 2147483647 h 404"/>
              <a:gd name="T34" fmla="*/ 0 w 809"/>
              <a:gd name="T35" fmla="*/ 2147483647 h 404"/>
              <a:gd name="T36" fmla="*/ 2147483647 w 809"/>
              <a:gd name="T37" fmla="*/ 0 h 404"/>
              <a:gd name="T38" fmla="*/ 2147483647 w 809"/>
              <a:gd name="T39" fmla="*/ 0 h 4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9"/>
              <a:gd name="T61" fmla="*/ 0 h 404"/>
              <a:gd name="T62" fmla="*/ 809 w 809"/>
              <a:gd name="T63" fmla="*/ 404 h 4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9" h="404">
                <a:moveTo>
                  <a:pt x="22" y="0"/>
                </a:moveTo>
                <a:lnTo>
                  <a:pt x="521" y="29"/>
                </a:lnTo>
                <a:lnTo>
                  <a:pt x="555" y="55"/>
                </a:lnTo>
                <a:lnTo>
                  <a:pt x="615" y="52"/>
                </a:lnTo>
                <a:lnTo>
                  <a:pt x="675" y="73"/>
                </a:lnTo>
                <a:lnTo>
                  <a:pt x="693" y="92"/>
                </a:lnTo>
                <a:lnTo>
                  <a:pt x="709" y="99"/>
                </a:lnTo>
                <a:lnTo>
                  <a:pt x="736" y="176"/>
                </a:lnTo>
                <a:lnTo>
                  <a:pt x="736" y="199"/>
                </a:lnTo>
                <a:lnTo>
                  <a:pt x="755" y="236"/>
                </a:lnTo>
                <a:lnTo>
                  <a:pt x="763" y="293"/>
                </a:lnTo>
                <a:lnTo>
                  <a:pt x="758" y="311"/>
                </a:lnTo>
                <a:lnTo>
                  <a:pt x="770" y="330"/>
                </a:lnTo>
                <a:lnTo>
                  <a:pt x="809" y="404"/>
                </a:lnTo>
                <a:lnTo>
                  <a:pt x="449" y="400"/>
                </a:lnTo>
                <a:lnTo>
                  <a:pt x="176" y="383"/>
                </a:lnTo>
                <a:lnTo>
                  <a:pt x="185" y="262"/>
                </a:lnTo>
                <a:lnTo>
                  <a:pt x="0" y="24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78" name="Freeform 23"/>
          <p:cNvSpPr>
            <a:spLocks/>
          </p:cNvSpPr>
          <p:nvPr/>
        </p:nvSpPr>
        <p:spPr bwMode="auto">
          <a:xfrm>
            <a:off x="3852863" y="3160713"/>
            <a:ext cx="1157287" cy="623887"/>
          </a:xfrm>
          <a:custGeom>
            <a:avLst/>
            <a:gdLst>
              <a:gd name="T0" fmla="*/ 2147483647 w 729"/>
              <a:gd name="T1" fmla="*/ 0 h 393"/>
              <a:gd name="T2" fmla="*/ 2147483647 w 729"/>
              <a:gd name="T3" fmla="*/ 2147483647 h 393"/>
              <a:gd name="T4" fmla="*/ 2147483647 w 729"/>
              <a:gd name="T5" fmla="*/ 2147483647 h 393"/>
              <a:gd name="T6" fmla="*/ 2147483647 w 729"/>
              <a:gd name="T7" fmla="*/ 2147483647 h 393"/>
              <a:gd name="T8" fmla="*/ 2147483647 w 729"/>
              <a:gd name="T9" fmla="*/ 2147483647 h 393"/>
              <a:gd name="T10" fmla="*/ 2147483647 w 729"/>
              <a:gd name="T11" fmla="*/ 2147483647 h 393"/>
              <a:gd name="T12" fmla="*/ 2147483647 w 729"/>
              <a:gd name="T13" fmla="*/ 2147483647 h 393"/>
              <a:gd name="T14" fmla="*/ 2147483647 w 729"/>
              <a:gd name="T15" fmla="*/ 2147483647 h 393"/>
              <a:gd name="T16" fmla="*/ 2147483647 w 729"/>
              <a:gd name="T17" fmla="*/ 2147483647 h 393"/>
              <a:gd name="T18" fmla="*/ 2147483647 w 729"/>
              <a:gd name="T19" fmla="*/ 2147483647 h 393"/>
              <a:gd name="T20" fmla="*/ 2147483647 w 729"/>
              <a:gd name="T21" fmla="*/ 2147483647 h 393"/>
              <a:gd name="T22" fmla="*/ 2147483647 w 729"/>
              <a:gd name="T23" fmla="*/ 2147483647 h 393"/>
              <a:gd name="T24" fmla="*/ 0 w 729"/>
              <a:gd name="T25" fmla="*/ 2147483647 h 393"/>
              <a:gd name="T26" fmla="*/ 2147483647 w 729"/>
              <a:gd name="T27" fmla="*/ 0 h 393"/>
              <a:gd name="T28" fmla="*/ 2147483647 w 729"/>
              <a:gd name="T29" fmla="*/ 0 h 3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9"/>
              <a:gd name="T46" fmla="*/ 0 h 393"/>
              <a:gd name="T47" fmla="*/ 729 w 729"/>
              <a:gd name="T48" fmla="*/ 393 h 3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9" h="393">
                <a:moveTo>
                  <a:pt x="24" y="0"/>
                </a:moveTo>
                <a:lnTo>
                  <a:pt x="297" y="17"/>
                </a:lnTo>
                <a:lnTo>
                  <a:pt x="657" y="21"/>
                </a:lnTo>
                <a:lnTo>
                  <a:pt x="676" y="38"/>
                </a:lnTo>
                <a:lnTo>
                  <a:pt x="688" y="35"/>
                </a:lnTo>
                <a:lnTo>
                  <a:pt x="702" y="54"/>
                </a:lnTo>
                <a:lnTo>
                  <a:pt x="690" y="54"/>
                </a:lnTo>
                <a:lnTo>
                  <a:pt x="678" y="78"/>
                </a:lnTo>
                <a:lnTo>
                  <a:pt x="707" y="120"/>
                </a:lnTo>
                <a:lnTo>
                  <a:pt x="729" y="127"/>
                </a:lnTo>
                <a:lnTo>
                  <a:pt x="726" y="392"/>
                </a:lnTo>
                <a:lnTo>
                  <a:pt x="417" y="393"/>
                </a:lnTo>
                <a:lnTo>
                  <a:pt x="0" y="374"/>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79" name="Freeform 24"/>
          <p:cNvSpPr>
            <a:spLocks/>
          </p:cNvSpPr>
          <p:nvPr/>
        </p:nvSpPr>
        <p:spPr bwMode="auto">
          <a:xfrm>
            <a:off x="3695700" y="3743325"/>
            <a:ext cx="1344613" cy="700088"/>
          </a:xfrm>
          <a:custGeom>
            <a:avLst/>
            <a:gdLst>
              <a:gd name="T0" fmla="*/ 2147483647 w 847"/>
              <a:gd name="T1" fmla="*/ 0 h 441"/>
              <a:gd name="T2" fmla="*/ 2147483647 w 847"/>
              <a:gd name="T3" fmla="*/ 2147483647 h 441"/>
              <a:gd name="T4" fmla="*/ 2147483647 w 847"/>
              <a:gd name="T5" fmla="*/ 2147483647 h 441"/>
              <a:gd name="T6" fmla="*/ 2147483647 w 847"/>
              <a:gd name="T7" fmla="*/ 2147483647 h 441"/>
              <a:gd name="T8" fmla="*/ 2147483647 w 847"/>
              <a:gd name="T9" fmla="*/ 2147483647 h 441"/>
              <a:gd name="T10" fmla="*/ 2147483647 w 847"/>
              <a:gd name="T11" fmla="*/ 2147483647 h 441"/>
              <a:gd name="T12" fmla="*/ 2147483647 w 847"/>
              <a:gd name="T13" fmla="*/ 2147483647 h 441"/>
              <a:gd name="T14" fmla="*/ 2147483647 w 847"/>
              <a:gd name="T15" fmla="*/ 2147483647 h 441"/>
              <a:gd name="T16" fmla="*/ 2147483647 w 847"/>
              <a:gd name="T17" fmla="*/ 2147483647 h 441"/>
              <a:gd name="T18" fmla="*/ 2147483647 w 847"/>
              <a:gd name="T19" fmla="*/ 2147483647 h 441"/>
              <a:gd name="T20" fmla="*/ 2147483647 w 847"/>
              <a:gd name="T21" fmla="*/ 2147483647 h 441"/>
              <a:gd name="T22" fmla="*/ 2147483647 w 847"/>
              <a:gd name="T23" fmla="*/ 2147483647 h 441"/>
              <a:gd name="T24" fmla="*/ 2147483647 w 847"/>
              <a:gd name="T25" fmla="*/ 2147483647 h 441"/>
              <a:gd name="T26" fmla="*/ 2147483647 w 847"/>
              <a:gd name="T27" fmla="*/ 2147483647 h 441"/>
              <a:gd name="T28" fmla="*/ 2147483647 w 847"/>
              <a:gd name="T29" fmla="*/ 2147483647 h 441"/>
              <a:gd name="T30" fmla="*/ 2147483647 w 847"/>
              <a:gd name="T31" fmla="*/ 2147483647 h 441"/>
              <a:gd name="T32" fmla="*/ 2147483647 w 847"/>
              <a:gd name="T33" fmla="*/ 2147483647 h 441"/>
              <a:gd name="T34" fmla="*/ 2147483647 w 847"/>
              <a:gd name="T35" fmla="*/ 2147483647 h 441"/>
              <a:gd name="T36" fmla="*/ 2147483647 w 847"/>
              <a:gd name="T37" fmla="*/ 2147483647 h 441"/>
              <a:gd name="T38" fmla="*/ 0 w 847"/>
              <a:gd name="T39" fmla="*/ 2147483647 h 441"/>
              <a:gd name="T40" fmla="*/ 2147483647 w 847"/>
              <a:gd name="T41" fmla="*/ 0 h 441"/>
              <a:gd name="T42" fmla="*/ 2147483647 w 847"/>
              <a:gd name="T43" fmla="*/ 0 h 4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7"/>
              <a:gd name="T67" fmla="*/ 0 h 441"/>
              <a:gd name="T68" fmla="*/ 847 w 847"/>
              <a:gd name="T69" fmla="*/ 441 h 4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7" h="441">
                <a:moveTo>
                  <a:pt x="5" y="0"/>
                </a:moveTo>
                <a:lnTo>
                  <a:pt x="99" y="7"/>
                </a:lnTo>
                <a:lnTo>
                  <a:pt x="516" y="26"/>
                </a:lnTo>
                <a:lnTo>
                  <a:pt x="825" y="25"/>
                </a:lnTo>
                <a:lnTo>
                  <a:pt x="828" y="89"/>
                </a:lnTo>
                <a:lnTo>
                  <a:pt x="847" y="226"/>
                </a:lnTo>
                <a:lnTo>
                  <a:pt x="843" y="441"/>
                </a:lnTo>
                <a:lnTo>
                  <a:pt x="775" y="404"/>
                </a:lnTo>
                <a:lnTo>
                  <a:pt x="703" y="418"/>
                </a:lnTo>
                <a:lnTo>
                  <a:pt x="651" y="434"/>
                </a:lnTo>
                <a:lnTo>
                  <a:pt x="574" y="434"/>
                </a:lnTo>
                <a:lnTo>
                  <a:pt x="516" y="401"/>
                </a:lnTo>
                <a:lnTo>
                  <a:pt x="499" y="418"/>
                </a:lnTo>
                <a:lnTo>
                  <a:pt x="410" y="378"/>
                </a:lnTo>
                <a:lnTo>
                  <a:pt x="366" y="368"/>
                </a:lnTo>
                <a:lnTo>
                  <a:pt x="343" y="345"/>
                </a:lnTo>
                <a:lnTo>
                  <a:pt x="316" y="345"/>
                </a:lnTo>
                <a:lnTo>
                  <a:pt x="287" y="320"/>
                </a:lnTo>
                <a:lnTo>
                  <a:pt x="297" y="82"/>
                </a:lnTo>
                <a:lnTo>
                  <a:pt x="0" y="65"/>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80" name="Freeform 25"/>
          <p:cNvSpPr>
            <a:spLocks/>
          </p:cNvSpPr>
          <p:nvPr/>
        </p:nvSpPr>
        <p:spPr bwMode="auto">
          <a:xfrm>
            <a:off x="4646613" y="1379538"/>
            <a:ext cx="1016000" cy="1130300"/>
          </a:xfrm>
          <a:custGeom>
            <a:avLst/>
            <a:gdLst>
              <a:gd name="T0" fmla="*/ 2147483647 w 639"/>
              <a:gd name="T1" fmla="*/ 2147483647 h 712"/>
              <a:gd name="T2" fmla="*/ 2147483647 w 639"/>
              <a:gd name="T3" fmla="*/ 2147483647 h 712"/>
              <a:gd name="T4" fmla="*/ 2147483647 w 639"/>
              <a:gd name="T5" fmla="*/ 2147483647 h 712"/>
              <a:gd name="T6" fmla="*/ 2147483647 w 639"/>
              <a:gd name="T7" fmla="*/ 2147483647 h 712"/>
              <a:gd name="T8" fmla="*/ 2147483647 w 639"/>
              <a:gd name="T9" fmla="*/ 2147483647 h 712"/>
              <a:gd name="T10" fmla="*/ 2147483647 w 639"/>
              <a:gd name="T11" fmla="*/ 2147483647 h 712"/>
              <a:gd name="T12" fmla="*/ 2147483647 w 639"/>
              <a:gd name="T13" fmla="*/ 2147483647 h 712"/>
              <a:gd name="T14" fmla="*/ 2147483647 w 639"/>
              <a:gd name="T15" fmla="*/ 2147483647 h 712"/>
              <a:gd name="T16" fmla="*/ 2147483647 w 639"/>
              <a:gd name="T17" fmla="*/ 2147483647 h 712"/>
              <a:gd name="T18" fmla="*/ 2147483647 w 639"/>
              <a:gd name="T19" fmla="*/ 2147483647 h 712"/>
              <a:gd name="T20" fmla="*/ 2147483647 w 639"/>
              <a:gd name="T21" fmla="*/ 2147483647 h 712"/>
              <a:gd name="T22" fmla="*/ 2147483647 w 639"/>
              <a:gd name="T23" fmla="*/ 2147483647 h 712"/>
              <a:gd name="T24" fmla="*/ 2147483647 w 639"/>
              <a:gd name="T25" fmla="*/ 2147483647 h 712"/>
              <a:gd name="T26" fmla="*/ 2147483647 w 639"/>
              <a:gd name="T27" fmla="*/ 2147483647 h 712"/>
              <a:gd name="T28" fmla="*/ 2147483647 w 639"/>
              <a:gd name="T29" fmla="*/ 2147483647 h 712"/>
              <a:gd name="T30" fmla="*/ 2147483647 w 639"/>
              <a:gd name="T31" fmla="*/ 2147483647 h 712"/>
              <a:gd name="T32" fmla="*/ 2147483647 w 639"/>
              <a:gd name="T33" fmla="*/ 2147483647 h 712"/>
              <a:gd name="T34" fmla="*/ 2147483647 w 639"/>
              <a:gd name="T35" fmla="*/ 2147483647 h 712"/>
              <a:gd name="T36" fmla="*/ 2147483647 w 639"/>
              <a:gd name="T37" fmla="*/ 2147483647 h 712"/>
              <a:gd name="T38" fmla="*/ 2147483647 w 639"/>
              <a:gd name="T39" fmla="*/ 2147483647 h 712"/>
              <a:gd name="T40" fmla="*/ 2147483647 w 639"/>
              <a:gd name="T41" fmla="*/ 2147483647 h 712"/>
              <a:gd name="T42" fmla="*/ 2147483647 w 639"/>
              <a:gd name="T43" fmla="*/ 2147483647 h 712"/>
              <a:gd name="T44" fmla="*/ 2147483647 w 639"/>
              <a:gd name="T45" fmla="*/ 2147483647 h 712"/>
              <a:gd name="T46" fmla="*/ 2147483647 w 639"/>
              <a:gd name="T47" fmla="*/ 2147483647 h 712"/>
              <a:gd name="T48" fmla="*/ 2147483647 w 639"/>
              <a:gd name="T49" fmla="*/ 2147483647 h 712"/>
              <a:gd name="T50" fmla="*/ 2147483647 w 639"/>
              <a:gd name="T51" fmla="*/ 2147483647 h 712"/>
              <a:gd name="T52" fmla="*/ 2147483647 w 639"/>
              <a:gd name="T53" fmla="*/ 2147483647 h 712"/>
              <a:gd name="T54" fmla="*/ 2147483647 w 639"/>
              <a:gd name="T55" fmla="*/ 0 h 712"/>
              <a:gd name="T56" fmla="*/ 2147483647 w 639"/>
              <a:gd name="T57" fmla="*/ 0 h 712"/>
              <a:gd name="T58" fmla="*/ 2147483647 w 639"/>
              <a:gd name="T59" fmla="*/ 2147483647 h 712"/>
              <a:gd name="T60" fmla="*/ 0 w 639"/>
              <a:gd name="T61" fmla="*/ 2147483647 h 712"/>
              <a:gd name="T62" fmla="*/ 2147483647 w 639"/>
              <a:gd name="T63" fmla="*/ 2147483647 h 712"/>
              <a:gd name="T64" fmla="*/ 2147483647 w 639"/>
              <a:gd name="T65" fmla="*/ 2147483647 h 7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9"/>
              <a:gd name="T100" fmla="*/ 0 h 712"/>
              <a:gd name="T101" fmla="*/ 639 w 639"/>
              <a:gd name="T102" fmla="*/ 712 h 7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9" h="712">
                <a:moveTo>
                  <a:pt x="4" y="135"/>
                </a:moveTo>
                <a:lnTo>
                  <a:pt x="29" y="217"/>
                </a:lnTo>
                <a:lnTo>
                  <a:pt x="33" y="324"/>
                </a:lnTo>
                <a:lnTo>
                  <a:pt x="50" y="410"/>
                </a:lnTo>
                <a:lnTo>
                  <a:pt x="26" y="453"/>
                </a:lnTo>
                <a:lnTo>
                  <a:pt x="60" y="485"/>
                </a:lnTo>
                <a:lnTo>
                  <a:pt x="58" y="712"/>
                </a:lnTo>
                <a:lnTo>
                  <a:pt x="524" y="702"/>
                </a:lnTo>
                <a:lnTo>
                  <a:pt x="516" y="658"/>
                </a:lnTo>
                <a:lnTo>
                  <a:pt x="466" y="620"/>
                </a:lnTo>
                <a:lnTo>
                  <a:pt x="441" y="592"/>
                </a:lnTo>
                <a:lnTo>
                  <a:pt x="378" y="551"/>
                </a:lnTo>
                <a:lnTo>
                  <a:pt x="379" y="485"/>
                </a:lnTo>
                <a:lnTo>
                  <a:pt x="366" y="443"/>
                </a:lnTo>
                <a:lnTo>
                  <a:pt x="419" y="380"/>
                </a:lnTo>
                <a:lnTo>
                  <a:pt x="415" y="317"/>
                </a:lnTo>
                <a:lnTo>
                  <a:pt x="500" y="252"/>
                </a:lnTo>
                <a:lnTo>
                  <a:pt x="521" y="215"/>
                </a:lnTo>
                <a:lnTo>
                  <a:pt x="639" y="152"/>
                </a:lnTo>
                <a:lnTo>
                  <a:pt x="586" y="130"/>
                </a:lnTo>
                <a:lnTo>
                  <a:pt x="540" y="133"/>
                </a:lnTo>
                <a:lnTo>
                  <a:pt x="530" y="116"/>
                </a:lnTo>
                <a:lnTo>
                  <a:pt x="444" y="114"/>
                </a:lnTo>
                <a:lnTo>
                  <a:pt x="388" y="98"/>
                </a:lnTo>
                <a:lnTo>
                  <a:pt x="270" y="86"/>
                </a:lnTo>
                <a:lnTo>
                  <a:pt x="253" y="65"/>
                </a:lnTo>
                <a:lnTo>
                  <a:pt x="205" y="44"/>
                </a:lnTo>
                <a:lnTo>
                  <a:pt x="197" y="0"/>
                </a:lnTo>
                <a:lnTo>
                  <a:pt x="166" y="0"/>
                </a:lnTo>
                <a:lnTo>
                  <a:pt x="166" y="33"/>
                </a:lnTo>
                <a:lnTo>
                  <a:pt x="0" y="33"/>
                </a:lnTo>
                <a:lnTo>
                  <a:pt x="4"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81" name="Freeform 26"/>
          <p:cNvSpPr>
            <a:spLocks/>
          </p:cNvSpPr>
          <p:nvPr/>
        </p:nvSpPr>
        <p:spPr bwMode="auto">
          <a:xfrm>
            <a:off x="4718050" y="2493963"/>
            <a:ext cx="928688" cy="615950"/>
          </a:xfrm>
          <a:custGeom>
            <a:avLst/>
            <a:gdLst>
              <a:gd name="T0" fmla="*/ 0 w 585"/>
              <a:gd name="T1" fmla="*/ 2147483647 h 388"/>
              <a:gd name="T2" fmla="*/ 2147483647 w 585"/>
              <a:gd name="T3" fmla="*/ 2147483647 h 388"/>
              <a:gd name="T4" fmla="*/ 2147483647 w 585"/>
              <a:gd name="T5" fmla="*/ 2147483647 h 388"/>
              <a:gd name="T6" fmla="*/ 2147483647 w 585"/>
              <a:gd name="T7" fmla="*/ 2147483647 h 388"/>
              <a:gd name="T8" fmla="*/ 2147483647 w 585"/>
              <a:gd name="T9" fmla="*/ 2147483647 h 388"/>
              <a:gd name="T10" fmla="*/ 2147483647 w 585"/>
              <a:gd name="T11" fmla="*/ 2147483647 h 388"/>
              <a:gd name="T12" fmla="*/ 2147483647 w 585"/>
              <a:gd name="T13" fmla="*/ 2147483647 h 388"/>
              <a:gd name="T14" fmla="*/ 2147483647 w 585"/>
              <a:gd name="T15" fmla="*/ 2147483647 h 388"/>
              <a:gd name="T16" fmla="*/ 2147483647 w 585"/>
              <a:gd name="T17" fmla="*/ 2147483647 h 388"/>
              <a:gd name="T18" fmla="*/ 2147483647 w 585"/>
              <a:gd name="T19" fmla="*/ 2147483647 h 388"/>
              <a:gd name="T20" fmla="*/ 2147483647 w 585"/>
              <a:gd name="T21" fmla="*/ 2147483647 h 388"/>
              <a:gd name="T22" fmla="*/ 2147483647 w 585"/>
              <a:gd name="T23" fmla="*/ 2147483647 h 388"/>
              <a:gd name="T24" fmla="*/ 2147483647 w 585"/>
              <a:gd name="T25" fmla="*/ 2147483647 h 388"/>
              <a:gd name="T26" fmla="*/ 2147483647 w 585"/>
              <a:gd name="T27" fmla="*/ 2147483647 h 388"/>
              <a:gd name="T28" fmla="*/ 2147483647 w 585"/>
              <a:gd name="T29" fmla="*/ 2147483647 h 388"/>
              <a:gd name="T30" fmla="*/ 2147483647 w 585"/>
              <a:gd name="T31" fmla="*/ 2147483647 h 388"/>
              <a:gd name="T32" fmla="*/ 2147483647 w 585"/>
              <a:gd name="T33" fmla="*/ 2147483647 h 388"/>
              <a:gd name="T34" fmla="*/ 2147483647 w 585"/>
              <a:gd name="T35" fmla="*/ 2147483647 h 388"/>
              <a:gd name="T36" fmla="*/ 2147483647 w 585"/>
              <a:gd name="T37" fmla="*/ 0 h 388"/>
              <a:gd name="T38" fmla="*/ 2147483647 w 585"/>
              <a:gd name="T39" fmla="*/ 2147483647 h 388"/>
              <a:gd name="T40" fmla="*/ 0 w 585"/>
              <a:gd name="T41" fmla="*/ 2147483647 h 388"/>
              <a:gd name="T42" fmla="*/ 0 w 585"/>
              <a:gd name="T43" fmla="*/ 2147483647 h 388"/>
              <a:gd name="T44" fmla="*/ 0 w 585"/>
              <a:gd name="T45" fmla="*/ 2147483647 h 3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5"/>
              <a:gd name="T70" fmla="*/ 0 h 388"/>
              <a:gd name="T71" fmla="*/ 585 w 585"/>
              <a:gd name="T72" fmla="*/ 388 h 3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5" h="388">
                <a:moveTo>
                  <a:pt x="0" y="38"/>
                </a:moveTo>
                <a:lnTo>
                  <a:pt x="12" y="59"/>
                </a:lnTo>
                <a:lnTo>
                  <a:pt x="5" y="82"/>
                </a:lnTo>
                <a:lnTo>
                  <a:pt x="12" y="136"/>
                </a:lnTo>
                <a:lnTo>
                  <a:pt x="39" y="213"/>
                </a:lnTo>
                <a:lnTo>
                  <a:pt x="39" y="236"/>
                </a:lnTo>
                <a:lnTo>
                  <a:pt x="58" y="273"/>
                </a:lnTo>
                <a:lnTo>
                  <a:pt x="66" y="330"/>
                </a:lnTo>
                <a:lnTo>
                  <a:pt x="61" y="348"/>
                </a:lnTo>
                <a:lnTo>
                  <a:pt x="73" y="367"/>
                </a:lnTo>
                <a:lnTo>
                  <a:pt x="452" y="358"/>
                </a:lnTo>
                <a:lnTo>
                  <a:pt x="479" y="388"/>
                </a:lnTo>
                <a:lnTo>
                  <a:pt x="519" y="301"/>
                </a:lnTo>
                <a:lnTo>
                  <a:pt x="507" y="267"/>
                </a:lnTo>
                <a:lnTo>
                  <a:pt x="572" y="215"/>
                </a:lnTo>
                <a:lnTo>
                  <a:pt x="585" y="176"/>
                </a:lnTo>
                <a:lnTo>
                  <a:pt x="537" y="120"/>
                </a:lnTo>
                <a:lnTo>
                  <a:pt x="488" y="63"/>
                </a:lnTo>
                <a:lnTo>
                  <a:pt x="479" y="0"/>
                </a:lnTo>
                <a:lnTo>
                  <a:pt x="13" y="10"/>
                </a:lnTo>
                <a:lnTo>
                  <a:pt x="0" y="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82" name="Freeform 27"/>
          <p:cNvSpPr>
            <a:spLocks/>
          </p:cNvSpPr>
          <p:nvPr/>
        </p:nvSpPr>
        <p:spPr bwMode="auto">
          <a:xfrm>
            <a:off x="4833938" y="3062288"/>
            <a:ext cx="1035050" cy="900112"/>
          </a:xfrm>
          <a:custGeom>
            <a:avLst/>
            <a:gdLst>
              <a:gd name="T0" fmla="*/ 2147483647 w 652"/>
              <a:gd name="T1" fmla="*/ 2147483647 h 567"/>
              <a:gd name="T2" fmla="*/ 2147483647 w 652"/>
              <a:gd name="T3" fmla="*/ 2147483647 h 567"/>
              <a:gd name="T4" fmla="*/ 2147483647 w 652"/>
              <a:gd name="T5" fmla="*/ 2147483647 h 567"/>
              <a:gd name="T6" fmla="*/ 2147483647 w 652"/>
              <a:gd name="T7" fmla="*/ 2147483647 h 567"/>
              <a:gd name="T8" fmla="*/ 2147483647 w 652"/>
              <a:gd name="T9" fmla="*/ 2147483647 h 567"/>
              <a:gd name="T10" fmla="*/ 2147483647 w 652"/>
              <a:gd name="T11" fmla="*/ 2147483647 h 567"/>
              <a:gd name="T12" fmla="*/ 2147483647 w 652"/>
              <a:gd name="T13" fmla="*/ 2147483647 h 567"/>
              <a:gd name="T14" fmla="*/ 2147483647 w 652"/>
              <a:gd name="T15" fmla="*/ 2147483647 h 567"/>
              <a:gd name="T16" fmla="*/ 2147483647 w 652"/>
              <a:gd name="T17" fmla="*/ 2147483647 h 567"/>
              <a:gd name="T18" fmla="*/ 2147483647 w 652"/>
              <a:gd name="T19" fmla="*/ 2147483647 h 567"/>
              <a:gd name="T20" fmla="*/ 2147483647 w 652"/>
              <a:gd name="T21" fmla="*/ 2147483647 h 567"/>
              <a:gd name="T22" fmla="*/ 2147483647 w 652"/>
              <a:gd name="T23" fmla="*/ 2147483647 h 567"/>
              <a:gd name="T24" fmla="*/ 2147483647 w 652"/>
              <a:gd name="T25" fmla="*/ 2147483647 h 567"/>
              <a:gd name="T26" fmla="*/ 2147483647 w 652"/>
              <a:gd name="T27" fmla="*/ 2147483647 h 567"/>
              <a:gd name="T28" fmla="*/ 2147483647 w 652"/>
              <a:gd name="T29" fmla="*/ 2147483647 h 567"/>
              <a:gd name="T30" fmla="*/ 2147483647 w 652"/>
              <a:gd name="T31" fmla="*/ 2147483647 h 567"/>
              <a:gd name="T32" fmla="*/ 2147483647 w 652"/>
              <a:gd name="T33" fmla="*/ 2147483647 h 567"/>
              <a:gd name="T34" fmla="*/ 2147483647 w 652"/>
              <a:gd name="T35" fmla="*/ 2147483647 h 567"/>
              <a:gd name="T36" fmla="*/ 2147483647 w 652"/>
              <a:gd name="T37" fmla="*/ 2147483647 h 567"/>
              <a:gd name="T38" fmla="*/ 2147483647 w 652"/>
              <a:gd name="T39" fmla="*/ 2147483647 h 567"/>
              <a:gd name="T40" fmla="*/ 2147483647 w 652"/>
              <a:gd name="T41" fmla="*/ 2147483647 h 567"/>
              <a:gd name="T42" fmla="*/ 2147483647 w 652"/>
              <a:gd name="T43" fmla="*/ 2147483647 h 567"/>
              <a:gd name="T44" fmla="*/ 2147483647 w 652"/>
              <a:gd name="T45" fmla="*/ 2147483647 h 567"/>
              <a:gd name="T46" fmla="*/ 2147483647 w 652"/>
              <a:gd name="T47" fmla="*/ 2147483647 h 567"/>
              <a:gd name="T48" fmla="*/ 2147483647 w 652"/>
              <a:gd name="T49" fmla="*/ 2147483647 h 567"/>
              <a:gd name="T50" fmla="*/ 2147483647 w 652"/>
              <a:gd name="T51" fmla="*/ 2147483647 h 567"/>
              <a:gd name="T52" fmla="*/ 2147483647 w 652"/>
              <a:gd name="T53" fmla="*/ 2147483647 h 567"/>
              <a:gd name="T54" fmla="*/ 2147483647 w 652"/>
              <a:gd name="T55" fmla="*/ 2147483647 h 567"/>
              <a:gd name="T56" fmla="*/ 2147483647 w 652"/>
              <a:gd name="T57" fmla="*/ 2147483647 h 567"/>
              <a:gd name="T58" fmla="*/ 2147483647 w 652"/>
              <a:gd name="T59" fmla="*/ 2147483647 h 567"/>
              <a:gd name="T60" fmla="*/ 2147483647 w 652"/>
              <a:gd name="T61" fmla="*/ 2147483647 h 567"/>
              <a:gd name="T62" fmla="*/ 2147483647 w 652"/>
              <a:gd name="T63" fmla="*/ 2147483647 h 567"/>
              <a:gd name="T64" fmla="*/ 2147483647 w 652"/>
              <a:gd name="T65" fmla="*/ 2147483647 h 567"/>
              <a:gd name="T66" fmla="*/ 2147483647 w 652"/>
              <a:gd name="T67" fmla="*/ 0 h 567"/>
              <a:gd name="T68" fmla="*/ 0 w 652"/>
              <a:gd name="T69" fmla="*/ 2147483647 h 567"/>
              <a:gd name="T70" fmla="*/ 2147483647 w 652"/>
              <a:gd name="T71" fmla="*/ 2147483647 h 567"/>
              <a:gd name="T72" fmla="*/ 2147483647 w 652"/>
              <a:gd name="T73" fmla="*/ 2147483647 h 5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2"/>
              <a:gd name="T112" fmla="*/ 0 h 567"/>
              <a:gd name="T113" fmla="*/ 652 w 652"/>
              <a:gd name="T114" fmla="*/ 567 h 5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2" h="567">
                <a:moveTo>
                  <a:pt x="39" y="83"/>
                </a:moveTo>
                <a:lnTo>
                  <a:pt x="58" y="100"/>
                </a:lnTo>
                <a:lnTo>
                  <a:pt x="70" y="97"/>
                </a:lnTo>
                <a:lnTo>
                  <a:pt x="84" y="116"/>
                </a:lnTo>
                <a:lnTo>
                  <a:pt x="72" y="116"/>
                </a:lnTo>
                <a:lnTo>
                  <a:pt x="60" y="140"/>
                </a:lnTo>
                <a:lnTo>
                  <a:pt x="89" y="182"/>
                </a:lnTo>
                <a:lnTo>
                  <a:pt x="111" y="189"/>
                </a:lnTo>
                <a:lnTo>
                  <a:pt x="108" y="454"/>
                </a:lnTo>
                <a:lnTo>
                  <a:pt x="111" y="518"/>
                </a:lnTo>
                <a:lnTo>
                  <a:pt x="545" y="504"/>
                </a:lnTo>
                <a:lnTo>
                  <a:pt x="548" y="543"/>
                </a:lnTo>
                <a:lnTo>
                  <a:pt x="531" y="567"/>
                </a:lnTo>
                <a:lnTo>
                  <a:pt x="598" y="564"/>
                </a:lnTo>
                <a:lnTo>
                  <a:pt x="610" y="543"/>
                </a:lnTo>
                <a:lnTo>
                  <a:pt x="610" y="518"/>
                </a:lnTo>
                <a:lnTo>
                  <a:pt x="625" y="501"/>
                </a:lnTo>
                <a:lnTo>
                  <a:pt x="630" y="482"/>
                </a:lnTo>
                <a:lnTo>
                  <a:pt x="647" y="480"/>
                </a:lnTo>
                <a:lnTo>
                  <a:pt x="652" y="441"/>
                </a:lnTo>
                <a:lnTo>
                  <a:pt x="628" y="436"/>
                </a:lnTo>
                <a:lnTo>
                  <a:pt x="613" y="408"/>
                </a:lnTo>
                <a:lnTo>
                  <a:pt x="589" y="340"/>
                </a:lnTo>
                <a:lnTo>
                  <a:pt x="562" y="329"/>
                </a:lnTo>
                <a:lnTo>
                  <a:pt x="531" y="305"/>
                </a:lnTo>
                <a:lnTo>
                  <a:pt x="519" y="270"/>
                </a:lnTo>
                <a:lnTo>
                  <a:pt x="538" y="216"/>
                </a:lnTo>
                <a:lnTo>
                  <a:pt x="522" y="205"/>
                </a:lnTo>
                <a:lnTo>
                  <a:pt x="485" y="205"/>
                </a:lnTo>
                <a:lnTo>
                  <a:pt x="476" y="172"/>
                </a:lnTo>
                <a:lnTo>
                  <a:pt x="413" y="105"/>
                </a:lnTo>
                <a:lnTo>
                  <a:pt x="400" y="51"/>
                </a:lnTo>
                <a:lnTo>
                  <a:pt x="406" y="30"/>
                </a:lnTo>
                <a:lnTo>
                  <a:pt x="379" y="0"/>
                </a:lnTo>
                <a:lnTo>
                  <a:pt x="0" y="9"/>
                </a:lnTo>
                <a:lnTo>
                  <a:pt x="39"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83" name="Freeform 28"/>
          <p:cNvSpPr>
            <a:spLocks/>
          </p:cNvSpPr>
          <p:nvPr/>
        </p:nvSpPr>
        <p:spPr bwMode="auto">
          <a:xfrm>
            <a:off x="5010150" y="3862388"/>
            <a:ext cx="782638" cy="703262"/>
          </a:xfrm>
          <a:custGeom>
            <a:avLst/>
            <a:gdLst>
              <a:gd name="T0" fmla="*/ 2147483647 w 493"/>
              <a:gd name="T1" fmla="*/ 2147483647 h 443"/>
              <a:gd name="T2" fmla="*/ 2147483647 w 493"/>
              <a:gd name="T3" fmla="*/ 2147483647 h 443"/>
              <a:gd name="T4" fmla="*/ 2147483647 w 493"/>
              <a:gd name="T5" fmla="*/ 2147483647 h 443"/>
              <a:gd name="T6" fmla="*/ 2147483647 w 493"/>
              <a:gd name="T7" fmla="*/ 2147483647 h 443"/>
              <a:gd name="T8" fmla="*/ 2147483647 w 493"/>
              <a:gd name="T9" fmla="*/ 2147483647 h 443"/>
              <a:gd name="T10" fmla="*/ 2147483647 w 493"/>
              <a:gd name="T11" fmla="*/ 2147483647 h 443"/>
              <a:gd name="T12" fmla="*/ 2147483647 w 493"/>
              <a:gd name="T13" fmla="*/ 2147483647 h 443"/>
              <a:gd name="T14" fmla="*/ 2147483647 w 493"/>
              <a:gd name="T15" fmla="*/ 2147483647 h 443"/>
              <a:gd name="T16" fmla="*/ 2147483647 w 493"/>
              <a:gd name="T17" fmla="*/ 2147483647 h 443"/>
              <a:gd name="T18" fmla="*/ 2147483647 w 493"/>
              <a:gd name="T19" fmla="*/ 2147483647 h 443"/>
              <a:gd name="T20" fmla="*/ 2147483647 w 493"/>
              <a:gd name="T21" fmla="*/ 2147483647 h 443"/>
              <a:gd name="T22" fmla="*/ 2147483647 w 493"/>
              <a:gd name="T23" fmla="*/ 2147483647 h 443"/>
              <a:gd name="T24" fmla="*/ 2147483647 w 493"/>
              <a:gd name="T25" fmla="*/ 2147483647 h 443"/>
              <a:gd name="T26" fmla="*/ 2147483647 w 493"/>
              <a:gd name="T27" fmla="*/ 2147483647 h 443"/>
              <a:gd name="T28" fmla="*/ 2147483647 w 493"/>
              <a:gd name="T29" fmla="*/ 2147483647 h 443"/>
              <a:gd name="T30" fmla="*/ 2147483647 w 493"/>
              <a:gd name="T31" fmla="*/ 2147483647 h 443"/>
              <a:gd name="T32" fmla="*/ 2147483647 w 493"/>
              <a:gd name="T33" fmla="*/ 2147483647 h 443"/>
              <a:gd name="T34" fmla="*/ 2147483647 w 493"/>
              <a:gd name="T35" fmla="*/ 2147483647 h 443"/>
              <a:gd name="T36" fmla="*/ 2147483647 w 493"/>
              <a:gd name="T37" fmla="*/ 0 h 443"/>
              <a:gd name="T38" fmla="*/ 0 w 493"/>
              <a:gd name="T39" fmla="*/ 2147483647 h 443"/>
              <a:gd name="T40" fmla="*/ 2147483647 w 493"/>
              <a:gd name="T41" fmla="*/ 2147483647 h 443"/>
              <a:gd name="T42" fmla="*/ 2147483647 w 493"/>
              <a:gd name="T43" fmla="*/ 2147483647 h 4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3"/>
              <a:gd name="T67" fmla="*/ 0 h 443"/>
              <a:gd name="T68" fmla="*/ 493 w 493"/>
              <a:gd name="T69" fmla="*/ 443 h 4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3" h="443">
                <a:moveTo>
                  <a:pt x="19" y="151"/>
                </a:moveTo>
                <a:lnTo>
                  <a:pt x="15" y="366"/>
                </a:lnTo>
                <a:lnTo>
                  <a:pt x="26" y="378"/>
                </a:lnTo>
                <a:lnTo>
                  <a:pt x="60" y="378"/>
                </a:lnTo>
                <a:lnTo>
                  <a:pt x="62" y="443"/>
                </a:lnTo>
                <a:lnTo>
                  <a:pt x="357" y="439"/>
                </a:lnTo>
                <a:lnTo>
                  <a:pt x="350" y="373"/>
                </a:lnTo>
                <a:lnTo>
                  <a:pt x="376" y="300"/>
                </a:lnTo>
                <a:lnTo>
                  <a:pt x="413" y="247"/>
                </a:lnTo>
                <a:lnTo>
                  <a:pt x="410" y="233"/>
                </a:lnTo>
                <a:lnTo>
                  <a:pt x="437" y="188"/>
                </a:lnTo>
                <a:lnTo>
                  <a:pt x="452" y="137"/>
                </a:lnTo>
                <a:lnTo>
                  <a:pt x="447" y="133"/>
                </a:lnTo>
                <a:lnTo>
                  <a:pt x="471" y="114"/>
                </a:lnTo>
                <a:lnTo>
                  <a:pt x="493" y="70"/>
                </a:lnTo>
                <a:lnTo>
                  <a:pt x="487" y="60"/>
                </a:lnTo>
                <a:lnTo>
                  <a:pt x="420" y="63"/>
                </a:lnTo>
                <a:lnTo>
                  <a:pt x="437" y="39"/>
                </a:lnTo>
                <a:lnTo>
                  <a:pt x="434" y="0"/>
                </a:lnTo>
                <a:lnTo>
                  <a:pt x="0" y="14"/>
                </a:lnTo>
                <a:lnTo>
                  <a:pt x="19"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84" name="Freeform 29"/>
          <p:cNvSpPr>
            <a:spLocks/>
          </p:cNvSpPr>
          <p:nvPr/>
        </p:nvSpPr>
        <p:spPr bwMode="auto">
          <a:xfrm>
            <a:off x="5110163" y="4559300"/>
            <a:ext cx="889000" cy="773113"/>
          </a:xfrm>
          <a:custGeom>
            <a:avLst/>
            <a:gdLst>
              <a:gd name="T0" fmla="*/ 0 w 561"/>
              <a:gd name="T1" fmla="*/ 2147483647 h 487"/>
              <a:gd name="T2" fmla="*/ 2147483647 w 561"/>
              <a:gd name="T3" fmla="*/ 2147483647 h 487"/>
              <a:gd name="T4" fmla="*/ 2147483647 w 561"/>
              <a:gd name="T5" fmla="*/ 2147483647 h 487"/>
              <a:gd name="T6" fmla="*/ 2147483647 w 561"/>
              <a:gd name="T7" fmla="*/ 2147483647 h 487"/>
              <a:gd name="T8" fmla="*/ 2147483647 w 561"/>
              <a:gd name="T9" fmla="*/ 2147483647 h 487"/>
              <a:gd name="T10" fmla="*/ 2147483647 w 561"/>
              <a:gd name="T11" fmla="*/ 2147483647 h 487"/>
              <a:gd name="T12" fmla="*/ 2147483647 w 561"/>
              <a:gd name="T13" fmla="*/ 2147483647 h 487"/>
              <a:gd name="T14" fmla="*/ 2147483647 w 561"/>
              <a:gd name="T15" fmla="*/ 2147483647 h 487"/>
              <a:gd name="T16" fmla="*/ 2147483647 w 561"/>
              <a:gd name="T17" fmla="*/ 2147483647 h 487"/>
              <a:gd name="T18" fmla="*/ 2147483647 w 561"/>
              <a:gd name="T19" fmla="*/ 2147483647 h 487"/>
              <a:gd name="T20" fmla="*/ 2147483647 w 561"/>
              <a:gd name="T21" fmla="*/ 2147483647 h 487"/>
              <a:gd name="T22" fmla="*/ 2147483647 w 561"/>
              <a:gd name="T23" fmla="*/ 2147483647 h 487"/>
              <a:gd name="T24" fmla="*/ 2147483647 w 561"/>
              <a:gd name="T25" fmla="*/ 2147483647 h 487"/>
              <a:gd name="T26" fmla="*/ 2147483647 w 561"/>
              <a:gd name="T27" fmla="*/ 2147483647 h 487"/>
              <a:gd name="T28" fmla="*/ 2147483647 w 561"/>
              <a:gd name="T29" fmla="*/ 2147483647 h 487"/>
              <a:gd name="T30" fmla="*/ 2147483647 w 561"/>
              <a:gd name="T31" fmla="*/ 2147483647 h 487"/>
              <a:gd name="T32" fmla="*/ 2147483647 w 561"/>
              <a:gd name="T33" fmla="*/ 2147483647 h 487"/>
              <a:gd name="T34" fmla="*/ 2147483647 w 561"/>
              <a:gd name="T35" fmla="*/ 2147483647 h 487"/>
              <a:gd name="T36" fmla="*/ 2147483647 w 561"/>
              <a:gd name="T37" fmla="*/ 2147483647 h 487"/>
              <a:gd name="T38" fmla="*/ 2147483647 w 561"/>
              <a:gd name="T39" fmla="*/ 2147483647 h 487"/>
              <a:gd name="T40" fmla="*/ 2147483647 w 561"/>
              <a:gd name="T41" fmla="*/ 2147483647 h 487"/>
              <a:gd name="T42" fmla="*/ 2147483647 w 561"/>
              <a:gd name="T43" fmla="*/ 2147483647 h 487"/>
              <a:gd name="T44" fmla="*/ 2147483647 w 561"/>
              <a:gd name="T45" fmla="*/ 2147483647 h 487"/>
              <a:gd name="T46" fmla="*/ 2147483647 w 561"/>
              <a:gd name="T47" fmla="*/ 2147483647 h 487"/>
              <a:gd name="T48" fmla="*/ 2147483647 w 561"/>
              <a:gd name="T49" fmla="*/ 2147483647 h 487"/>
              <a:gd name="T50" fmla="*/ 2147483647 w 561"/>
              <a:gd name="T51" fmla="*/ 2147483647 h 487"/>
              <a:gd name="T52" fmla="*/ 2147483647 w 561"/>
              <a:gd name="T53" fmla="*/ 2147483647 h 487"/>
              <a:gd name="T54" fmla="*/ 2147483647 w 561"/>
              <a:gd name="T55" fmla="*/ 2147483647 h 487"/>
              <a:gd name="T56" fmla="*/ 2147483647 w 561"/>
              <a:gd name="T57" fmla="*/ 2147483647 h 487"/>
              <a:gd name="T58" fmla="*/ 2147483647 w 561"/>
              <a:gd name="T59" fmla="*/ 2147483647 h 487"/>
              <a:gd name="T60" fmla="*/ 2147483647 w 561"/>
              <a:gd name="T61" fmla="*/ 2147483647 h 487"/>
              <a:gd name="T62" fmla="*/ 2147483647 w 561"/>
              <a:gd name="T63" fmla="*/ 2147483647 h 487"/>
              <a:gd name="T64" fmla="*/ 2147483647 w 561"/>
              <a:gd name="T65" fmla="*/ 2147483647 h 487"/>
              <a:gd name="T66" fmla="*/ 2147483647 w 561"/>
              <a:gd name="T67" fmla="*/ 2147483647 h 487"/>
              <a:gd name="T68" fmla="*/ 2147483647 w 561"/>
              <a:gd name="T69" fmla="*/ 2147483647 h 487"/>
              <a:gd name="T70" fmla="*/ 2147483647 w 561"/>
              <a:gd name="T71" fmla="*/ 2147483647 h 487"/>
              <a:gd name="T72" fmla="*/ 2147483647 w 561"/>
              <a:gd name="T73" fmla="*/ 2147483647 h 487"/>
              <a:gd name="T74" fmla="*/ 2147483647 w 561"/>
              <a:gd name="T75" fmla="*/ 0 h 487"/>
              <a:gd name="T76" fmla="*/ 0 w 561"/>
              <a:gd name="T77" fmla="*/ 2147483647 h 487"/>
              <a:gd name="T78" fmla="*/ 0 w 561"/>
              <a:gd name="T79" fmla="*/ 2147483647 h 487"/>
              <a:gd name="T80" fmla="*/ 0 w 561"/>
              <a:gd name="T81" fmla="*/ 2147483647 h 4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1"/>
              <a:gd name="T124" fmla="*/ 0 h 487"/>
              <a:gd name="T125" fmla="*/ 561 w 561"/>
              <a:gd name="T126" fmla="*/ 487 h 4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1" h="487">
                <a:moveTo>
                  <a:pt x="0" y="4"/>
                </a:moveTo>
                <a:lnTo>
                  <a:pt x="6" y="135"/>
                </a:lnTo>
                <a:lnTo>
                  <a:pt x="58" y="231"/>
                </a:lnTo>
                <a:lnTo>
                  <a:pt x="39" y="307"/>
                </a:lnTo>
                <a:lnTo>
                  <a:pt x="42" y="370"/>
                </a:lnTo>
                <a:lnTo>
                  <a:pt x="18" y="401"/>
                </a:lnTo>
                <a:lnTo>
                  <a:pt x="29" y="412"/>
                </a:lnTo>
                <a:lnTo>
                  <a:pt x="102" y="401"/>
                </a:lnTo>
                <a:lnTo>
                  <a:pt x="196" y="427"/>
                </a:lnTo>
                <a:lnTo>
                  <a:pt x="225" y="403"/>
                </a:lnTo>
                <a:lnTo>
                  <a:pt x="315" y="441"/>
                </a:lnTo>
                <a:lnTo>
                  <a:pt x="324" y="462"/>
                </a:lnTo>
                <a:lnTo>
                  <a:pt x="358" y="478"/>
                </a:lnTo>
                <a:lnTo>
                  <a:pt x="375" y="459"/>
                </a:lnTo>
                <a:lnTo>
                  <a:pt x="419" y="476"/>
                </a:lnTo>
                <a:lnTo>
                  <a:pt x="447" y="462"/>
                </a:lnTo>
                <a:lnTo>
                  <a:pt x="442" y="434"/>
                </a:lnTo>
                <a:lnTo>
                  <a:pt x="515" y="459"/>
                </a:lnTo>
                <a:lnTo>
                  <a:pt x="512" y="487"/>
                </a:lnTo>
                <a:lnTo>
                  <a:pt x="561" y="450"/>
                </a:lnTo>
                <a:lnTo>
                  <a:pt x="517" y="445"/>
                </a:lnTo>
                <a:lnTo>
                  <a:pt x="483" y="410"/>
                </a:lnTo>
                <a:lnTo>
                  <a:pt x="525" y="364"/>
                </a:lnTo>
                <a:lnTo>
                  <a:pt x="525" y="338"/>
                </a:lnTo>
                <a:lnTo>
                  <a:pt x="479" y="377"/>
                </a:lnTo>
                <a:lnTo>
                  <a:pt x="457" y="364"/>
                </a:lnTo>
                <a:lnTo>
                  <a:pt x="476" y="342"/>
                </a:lnTo>
                <a:lnTo>
                  <a:pt x="425" y="357"/>
                </a:lnTo>
                <a:lnTo>
                  <a:pt x="392" y="343"/>
                </a:lnTo>
                <a:lnTo>
                  <a:pt x="401" y="321"/>
                </a:lnTo>
                <a:lnTo>
                  <a:pt x="488" y="338"/>
                </a:lnTo>
                <a:lnTo>
                  <a:pt x="454" y="280"/>
                </a:lnTo>
                <a:lnTo>
                  <a:pt x="459" y="238"/>
                </a:lnTo>
                <a:lnTo>
                  <a:pt x="261" y="247"/>
                </a:lnTo>
                <a:lnTo>
                  <a:pt x="285" y="156"/>
                </a:lnTo>
                <a:lnTo>
                  <a:pt x="319" y="109"/>
                </a:lnTo>
                <a:lnTo>
                  <a:pt x="307" y="97"/>
                </a:lnTo>
                <a:lnTo>
                  <a:pt x="295"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85" name="Freeform 30"/>
          <p:cNvSpPr>
            <a:spLocks/>
          </p:cNvSpPr>
          <p:nvPr/>
        </p:nvSpPr>
        <p:spPr bwMode="auto">
          <a:xfrm>
            <a:off x="6134100" y="1976438"/>
            <a:ext cx="601663" cy="817562"/>
          </a:xfrm>
          <a:custGeom>
            <a:avLst/>
            <a:gdLst>
              <a:gd name="T0" fmla="*/ 2147483647 w 378"/>
              <a:gd name="T1" fmla="*/ 2147483647 h 515"/>
              <a:gd name="T2" fmla="*/ 2147483647 w 378"/>
              <a:gd name="T3" fmla="*/ 2147483647 h 515"/>
              <a:gd name="T4" fmla="*/ 2147483647 w 378"/>
              <a:gd name="T5" fmla="*/ 2147483647 h 515"/>
              <a:gd name="T6" fmla="*/ 2147483647 w 378"/>
              <a:gd name="T7" fmla="*/ 2147483647 h 515"/>
              <a:gd name="T8" fmla="*/ 2147483647 w 378"/>
              <a:gd name="T9" fmla="*/ 2147483647 h 515"/>
              <a:gd name="T10" fmla="*/ 2147483647 w 378"/>
              <a:gd name="T11" fmla="*/ 2147483647 h 515"/>
              <a:gd name="T12" fmla="*/ 2147483647 w 378"/>
              <a:gd name="T13" fmla="*/ 2147483647 h 515"/>
              <a:gd name="T14" fmla="*/ 2147483647 w 378"/>
              <a:gd name="T15" fmla="*/ 2147483647 h 515"/>
              <a:gd name="T16" fmla="*/ 2147483647 w 378"/>
              <a:gd name="T17" fmla="*/ 2147483647 h 515"/>
              <a:gd name="T18" fmla="*/ 2147483647 w 378"/>
              <a:gd name="T19" fmla="*/ 2147483647 h 515"/>
              <a:gd name="T20" fmla="*/ 2147483647 w 378"/>
              <a:gd name="T21" fmla="*/ 0 h 515"/>
              <a:gd name="T22" fmla="*/ 2147483647 w 378"/>
              <a:gd name="T23" fmla="*/ 2147483647 h 515"/>
              <a:gd name="T24" fmla="*/ 2147483647 w 378"/>
              <a:gd name="T25" fmla="*/ 2147483647 h 515"/>
              <a:gd name="T26" fmla="*/ 2147483647 w 378"/>
              <a:gd name="T27" fmla="*/ 2147483647 h 515"/>
              <a:gd name="T28" fmla="*/ 2147483647 w 378"/>
              <a:gd name="T29" fmla="*/ 2147483647 h 515"/>
              <a:gd name="T30" fmla="*/ 2147483647 w 378"/>
              <a:gd name="T31" fmla="*/ 2147483647 h 515"/>
              <a:gd name="T32" fmla="*/ 2147483647 w 378"/>
              <a:gd name="T33" fmla="*/ 2147483647 h 515"/>
              <a:gd name="T34" fmla="*/ 2147483647 w 378"/>
              <a:gd name="T35" fmla="*/ 2147483647 h 515"/>
              <a:gd name="T36" fmla="*/ 2147483647 w 378"/>
              <a:gd name="T37" fmla="*/ 2147483647 h 515"/>
              <a:gd name="T38" fmla="*/ 2147483647 w 378"/>
              <a:gd name="T39" fmla="*/ 2147483647 h 515"/>
              <a:gd name="T40" fmla="*/ 2147483647 w 378"/>
              <a:gd name="T41" fmla="*/ 2147483647 h 515"/>
              <a:gd name="T42" fmla="*/ 2147483647 w 378"/>
              <a:gd name="T43" fmla="*/ 2147483647 h 515"/>
              <a:gd name="T44" fmla="*/ 2147483647 w 378"/>
              <a:gd name="T45" fmla="*/ 2147483647 h 515"/>
              <a:gd name="T46" fmla="*/ 2147483647 w 378"/>
              <a:gd name="T47" fmla="*/ 2147483647 h 515"/>
              <a:gd name="T48" fmla="*/ 2147483647 w 378"/>
              <a:gd name="T49" fmla="*/ 2147483647 h 515"/>
              <a:gd name="T50" fmla="*/ 2147483647 w 378"/>
              <a:gd name="T51" fmla="*/ 2147483647 h 515"/>
              <a:gd name="T52" fmla="*/ 2147483647 w 378"/>
              <a:gd name="T53" fmla="*/ 2147483647 h 515"/>
              <a:gd name="T54" fmla="*/ 2147483647 w 378"/>
              <a:gd name="T55" fmla="*/ 2147483647 h 515"/>
              <a:gd name="T56" fmla="*/ 2147483647 w 378"/>
              <a:gd name="T57" fmla="*/ 2147483647 h 515"/>
              <a:gd name="T58" fmla="*/ 0 w 378"/>
              <a:gd name="T59" fmla="*/ 2147483647 h 515"/>
              <a:gd name="T60" fmla="*/ 2147483647 w 378"/>
              <a:gd name="T61" fmla="*/ 2147483647 h 515"/>
              <a:gd name="T62" fmla="*/ 2147483647 w 378"/>
              <a:gd name="T63" fmla="*/ 2147483647 h 5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8"/>
              <a:gd name="T97" fmla="*/ 0 h 515"/>
              <a:gd name="T98" fmla="*/ 378 w 378"/>
              <a:gd name="T99" fmla="*/ 515 h 5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8" h="515">
                <a:moveTo>
                  <a:pt x="43" y="427"/>
                </a:moveTo>
                <a:lnTo>
                  <a:pt x="36" y="342"/>
                </a:lnTo>
                <a:lnTo>
                  <a:pt x="6" y="277"/>
                </a:lnTo>
                <a:lnTo>
                  <a:pt x="19" y="147"/>
                </a:lnTo>
                <a:lnTo>
                  <a:pt x="74" y="77"/>
                </a:lnTo>
                <a:lnTo>
                  <a:pt x="70" y="130"/>
                </a:lnTo>
                <a:lnTo>
                  <a:pt x="88" y="118"/>
                </a:lnTo>
                <a:lnTo>
                  <a:pt x="88" y="77"/>
                </a:lnTo>
                <a:lnTo>
                  <a:pt x="108" y="53"/>
                </a:lnTo>
                <a:lnTo>
                  <a:pt x="115" y="6"/>
                </a:lnTo>
                <a:lnTo>
                  <a:pt x="134" y="0"/>
                </a:lnTo>
                <a:lnTo>
                  <a:pt x="248" y="41"/>
                </a:lnTo>
                <a:lnTo>
                  <a:pt x="258" y="74"/>
                </a:lnTo>
                <a:lnTo>
                  <a:pt x="274" y="105"/>
                </a:lnTo>
                <a:lnTo>
                  <a:pt x="277" y="161"/>
                </a:lnTo>
                <a:lnTo>
                  <a:pt x="238" y="209"/>
                </a:lnTo>
                <a:lnTo>
                  <a:pt x="236" y="247"/>
                </a:lnTo>
                <a:lnTo>
                  <a:pt x="258" y="259"/>
                </a:lnTo>
                <a:lnTo>
                  <a:pt x="289" y="209"/>
                </a:lnTo>
                <a:lnTo>
                  <a:pt x="320" y="191"/>
                </a:lnTo>
                <a:lnTo>
                  <a:pt x="340" y="202"/>
                </a:lnTo>
                <a:lnTo>
                  <a:pt x="378" y="315"/>
                </a:lnTo>
                <a:lnTo>
                  <a:pt x="352" y="364"/>
                </a:lnTo>
                <a:lnTo>
                  <a:pt x="345" y="397"/>
                </a:lnTo>
                <a:lnTo>
                  <a:pt x="330" y="410"/>
                </a:lnTo>
                <a:lnTo>
                  <a:pt x="328" y="441"/>
                </a:lnTo>
                <a:lnTo>
                  <a:pt x="309" y="481"/>
                </a:lnTo>
                <a:lnTo>
                  <a:pt x="185" y="501"/>
                </a:lnTo>
                <a:lnTo>
                  <a:pt x="181" y="494"/>
                </a:lnTo>
                <a:lnTo>
                  <a:pt x="0" y="515"/>
                </a:lnTo>
                <a:lnTo>
                  <a:pt x="43" y="427"/>
                </a:lnTo>
                <a:close/>
              </a:path>
            </a:pathLst>
          </a:custGeom>
          <a:solidFill>
            <a:srgbClr val="000000"/>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86" name="Freeform 31"/>
          <p:cNvSpPr>
            <a:spLocks/>
          </p:cNvSpPr>
          <p:nvPr/>
        </p:nvSpPr>
        <p:spPr bwMode="auto">
          <a:xfrm>
            <a:off x="5227638" y="1820863"/>
            <a:ext cx="825500" cy="863600"/>
          </a:xfrm>
          <a:custGeom>
            <a:avLst/>
            <a:gdLst>
              <a:gd name="T0" fmla="*/ 2147483647 w 520"/>
              <a:gd name="T1" fmla="*/ 2147483647 h 544"/>
              <a:gd name="T2" fmla="*/ 2147483647 w 520"/>
              <a:gd name="T3" fmla="*/ 2147483647 h 544"/>
              <a:gd name="T4" fmla="*/ 2147483647 w 520"/>
              <a:gd name="T5" fmla="*/ 2147483647 h 544"/>
              <a:gd name="T6" fmla="*/ 2147483647 w 520"/>
              <a:gd name="T7" fmla="*/ 2147483647 h 544"/>
              <a:gd name="T8" fmla="*/ 2147483647 w 520"/>
              <a:gd name="T9" fmla="*/ 2147483647 h 544"/>
              <a:gd name="T10" fmla="*/ 2147483647 w 520"/>
              <a:gd name="T11" fmla="*/ 2147483647 h 544"/>
              <a:gd name="T12" fmla="*/ 2147483647 w 520"/>
              <a:gd name="T13" fmla="*/ 2147483647 h 544"/>
              <a:gd name="T14" fmla="*/ 2147483647 w 520"/>
              <a:gd name="T15" fmla="*/ 2147483647 h 544"/>
              <a:gd name="T16" fmla="*/ 2147483647 w 520"/>
              <a:gd name="T17" fmla="*/ 2147483647 h 544"/>
              <a:gd name="T18" fmla="*/ 2147483647 w 520"/>
              <a:gd name="T19" fmla="*/ 2147483647 h 544"/>
              <a:gd name="T20" fmla="*/ 2147483647 w 520"/>
              <a:gd name="T21" fmla="*/ 2147483647 h 544"/>
              <a:gd name="T22" fmla="*/ 2147483647 w 520"/>
              <a:gd name="T23" fmla="*/ 2147483647 h 544"/>
              <a:gd name="T24" fmla="*/ 2147483647 w 520"/>
              <a:gd name="T25" fmla="*/ 2147483647 h 544"/>
              <a:gd name="T26" fmla="*/ 2147483647 w 520"/>
              <a:gd name="T27" fmla="*/ 2147483647 h 544"/>
              <a:gd name="T28" fmla="*/ 2147483647 w 520"/>
              <a:gd name="T29" fmla="*/ 2147483647 h 544"/>
              <a:gd name="T30" fmla="*/ 2147483647 w 520"/>
              <a:gd name="T31" fmla="*/ 2147483647 h 544"/>
              <a:gd name="T32" fmla="*/ 2147483647 w 520"/>
              <a:gd name="T33" fmla="*/ 2147483647 h 544"/>
              <a:gd name="T34" fmla="*/ 2147483647 w 520"/>
              <a:gd name="T35" fmla="*/ 2147483647 h 544"/>
              <a:gd name="T36" fmla="*/ 2147483647 w 520"/>
              <a:gd name="T37" fmla="*/ 2147483647 h 544"/>
              <a:gd name="T38" fmla="*/ 2147483647 w 520"/>
              <a:gd name="T39" fmla="*/ 2147483647 h 544"/>
              <a:gd name="T40" fmla="*/ 2147483647 w 520"/>
              <a:gd name="T41" fmla="*/ 2147483647 h 544"/>
              <a:gd name="T42" fmla="*/ 2147483647 w 520"/>
              <a:gd name="T43" fmla="*/ 2147483647 h 544"/>
              <a:gd name="T44" fmla="*/ 2147483647 w 520"/>
              <a:gd name="T45" fmla="*/ 2147483647 h 544"/>
              <a:gd name="T46" fmla="*/ 2147483647 w 520"/>
              <a:gd name="T47" fmla="*/ 2147483647 h 544"/>
              <a:gd name="T48" fmla="*/ 2147483647 w 520"/>
              <a:gd name="T49" fmla="*/ 2147483647 h 544"/>
              <a:gd name="T50" fmla="*/ 2147483647 w 520"/>
              <a:gd name="T51" fmla="*/ 2147483647 h 544"/>
              <a:gd name="T52" fmla="*/ 2147483647 w 520"/>
              <a:gd name="T53" fmla="*/ 2147483647 h 544"/>
              <a:gd name="T54" fmla="*/ 2147483647 w 520"/>
              <a:gd name="T55" fmla="*/ 2147483647 h 544"/>
              <a:gd name="T56" fmla="*/ 2147483647 w 520"/>
              <a:gd name="T57" fmla="*/ 2147483647 h 544"/>
              <a:gd name="T58" fmla="*/ 2147483647 w 520"/>
              <a:gd name="T59" fmla="*/ 0 h 544"/>
              <a:gd name="T60" fmla="*/ 2147483647 w 520"/>
              <a:gd name="T61" fmla="*/ 2147483647 h 544"/>
              <a:gd name="T62" fmla="*/ 2147483647 w 520"/>
              <a:gd name="T63" fmla="*/ 2147483647 h 544"/>
              <a:gd name="T64" fmla="*/ 2147483647 w 520"/>
              <a:gd name="T65" fmla="*/ 2147483647 h 544"/>
              <a:gd name="T66" fmla="*/ 2147483647 w 520"/>
              <a:gd name="T67" fmla="*/ 2147483647 h 544"/>
              <a:gd name="T68" fmla="*/ 2147483647 w 520"/>
              <a:gd name="T69" fmla="*/ 2147483647 h 544"/>
              <a:gd name="T70" fmla="*/ 0 w 520"/>
              <a:gd name="T71" fmla="*/ 2147483647 h 544"/>
              <a:gd name="T72" fmla="*/ 2147483647 w 520"/>
              <a:gd name="T73" fmla="*/ 2147483647 h 544"/>
              <a:gd name="T74" fmla="*/ 2147483647 w 520"/>
              <a:gd name="T75" fmla="*/ 2147483647 h 5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0"/>
              <a:gd name="T115" fmla="*/ 0 h 544"/>
              <a:gd name="T116" fmla="*/ 520 w 520"/>
              <a:gd name="T117" fmla="*/ 544 h 5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0" h="544">
                <a:moveTo>
                  <a:pt x="13" y="207"/>
                </a:moveTo>
                <a:lnTo>
                  <a:pt x="12" y="273"/>
                </a:lnTo>
                <a:lnTo>
                  <a:pt x="75" y="314"/>
                </a:lnTo>
                <a:lnTo>
                  <a:pt x="100" y="342"/>
                </a:lnTo>
                <a:lnTo>
                  <a:pt x="150" y="380"/>
                </a:lnTo>
                <a:lnTo>
                  <a:pt x="158" y="424"/>
                </a:lnTo>
                <a:lnTo>
                  <a:pt x="167" y="487"/>
                </a:lnTo>
                <a:lnTo>
                  <a:pt x="216" y="544"/>
                </a:lnTo>
                <a:lnTo>
                  <a:pt x="474" y="529"/>
                </a:lnTo>
                <a:lnTo>
                  <a:pt x="459" y="445"/>
                </a:lnTo>
                <a:lnTo>
                  <a:pt x="483" y="317"/>
                </a:lnTo>
                <a:lnTo>
                  <a:pt x="481" y="282"/>
                </a:lnTo>
                <a:lnTo>
                  <a:pt x="520" y="182"/>
                </a:lnTo>
                <a:lnTo>
                  <a:pt x="510" y="179"/>
                </a:lnTo>
                <a:lnTo>
                  <a:pt x="486" y="237"/>
                </a:lnTo>
                <a:lnTo>
                  <a:pt x="466" y="240"/>
                </a:lnTo>
                <a:lnTo>
                  <a:pt x="455" y="265"/>
                </a:lnTo>
                <a:lnTo>
                  <a:pt x="435" y="280"/>
                </a:lnTo>
                <a:lnTo>
                  <a:pt x="450" y="228"/>
                </a:lnTo>
                <a:lnTo>
                  <a:pt x="466" y="207"/>
                </a:lnTo>
                <a:lnTo>
                  <a:pt x="438" y="132"/>
                </a:lnTo>
                <a:lnTo>
                  <a:pt x="420" y="126"/>
                </a:lnTo>
                <a:lnTo>
                  <a:pt x="411" y="109"/>
                </a:lnTo>
                <a:lnTo>
                  <a:pt x="210" y="44"/>
                </a:lnTo>
                <a:lnTo>
                  <a:pt x="186" y="32"/>
                </a:lnTo>
                <a:lnTo>
                  <a:pt x="170" y="44"/>
                </a:lnTo>
                <a:lnTo>
                  <a:pt x="165" y="41"/>
                </a:lnTo>
                <a:lnTo>
                  <a:pt x="174" y="18"/>
                </a:lnTo>
                <a:lnTo>
                  <a:pt x="179" y="4"/>
                </a:lnTo>
                <a:lnTo>
                  <a:pt x="172" y="0"/>
                </a:lnTo>
                <a:lnTo>
                  <a:pt x="90" y="35"/>
                </a:lnTo>
                <a:lnTo>
                  <a:pt x="80" y="35"/>
                </a:lnTo>
                <a:lnTo>
                  <a:pt x="65" y="28"/>
                </a:lnTo>
                <a:lnTo>
                  <a:pt x="49" y="39"/>
                </a:lnTo>
                <a:lnTo>
                  <a:pt x="53" y="102"/>
                </a:lnTo>
                <a:lnTo>
                  <a:pt x="0" y="165"/>
                </a:lnTo>
                <a:lnTo>
                  <a:pt x="13" y="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87" name="Freeform 32"/>
          <p:cNvSpPr>
            <a:spLocks/>
          </p:cNvSpPr>
          <p:nvPr/>
        </p:nvSpPr>
        <p:spPr bwMode="auto">
          <a:xfrm>
            <a:off x="5468938" y="2660650"/>
            <a:ext cx="609600" cy="1100138"/>
          </a:xfrm>
          <a:custGeom>
            <a:avLst/>
            <a:gdLst>
              <a:gd name="T0" fmla="*/ 2147483647 w 384"/>
              <a:gd name="T1" fmla="*/ 2147483647 h 693"/>
              <a:gd name="T2" fmla="*/ 2147483647 w 384"/>
              <a:gd name="T3" fmla="*/ 2147483647 h 693"/>
              <a:gd name="T4" fmla="*/ 2147483647 w 384"/>
              <a:gd name="T5" fmla="*/ 2147483647 h 693"/>
              <a:gd name="T6" fmla="*/ 2147483647 w 384"/>
              <a:gd name="T7" fmla="*/ 2147483647 h 693"/>
              <a:gd name="T8" fmla="*/ 2147483647 w 384"/>
              <a:gd name="T9" fmla="*/ 2147483647 h 693"/>
              <a:gd name="T10" fmla="*/ 2147483647 w 384"/>
              <a:gd name="T11" fmla="*/ 2147483647 h 693"/>
              <a:gd name="T12" fmla="*/ 2147483647 w 384"/>
              <a:gd name="T13" fmla="*/ 0 h 693"/>
              <a:gd name="T14" fmla="*/ 2147483647 w 384"/>
              <a:gd name="T15" fmla="*/ 2147483647 h 693"/>
              <a:gd name="T16" fmla="*/ 2147483647 w 384"/>
              <a:gd name="T17" fmla="*/ 2147483647 h 693"/>
              <a:gd name="T18" fmla="*/ 2147483647 w 384"/>
              <a:gd name="T19" fmla="*/ 2147483647 h 693"/>
              <a:gd name="T20" fmla="*/ 2147483647 w 384"/>
              <a:gd name="T21" fmla="*/ 2147483647 h 693"/>
              <a:gd name="T22" fmla="*/ 2147483647 w 384"/>
              <a:gd name="T23" fmla="*/ 2147483647 h 693"/>
              <a:gd name="T24" fmla="*/ 2147483647 w 384"/>
              <a:gd name="T25" fmla="*/ 2147483647 h 693"/>
              <a:gd name="T26" fmla="*/ 2147483647 w 384"/>
              <a:gd name="T27" fmla="*/ 2147483647 h 693"/>
              <a:gd name="T28" fmla="*/ 2147483647 w 384"/>
              <a:gd name="T29" fmla="*/ 2147483647 h 693"/>
              <a:gd name="T30" fmla="*/ 2147483647 w 384"/>
              <a:gd name="T31" fmla="*/ 2147483647 h 693"/>
              <a:gd name="T32" fmla="*/ 2147483647 w 384"/>
              <a:gd name="T33" fmla="*/ 2147483647 h 693"/>
              <a:gd name="T34" fmla="*/ 2147483647 w 384"/>
              <a:gd name="T35" fmla="*/ 2147483647 h 693"/>
              <a:gd name="T36" fmla="*/ 2147483647 w 384"/>
              <a:gd name="T37" fmla="*/ 2147483647 h 693"/>
              <a:gd name="T38" fmla="*/ 2147483647 w 384"/>
              <a:gd name="T39" fmla="*/ 2147483647 h 693"/>
              <a:gd name="T40" fmla="*/ 2147483647 w 384"/>
              <a:gd name="T41" fmla="*/ 2147483647 h 693"/>
              <a:gd name="T42" fmla="*/ 2147483647 w 384"/>
              <a:gd name="T43" fmla="*/ 2147483647 h 693"/>
              <a:gd name="T44" fmla="*/ 2147483647 w 384"/>
              <a:gd name="T45" fmla="*/ 2147483647 h 693"/>
              <a:gd name="T46" fmla="*/ 2147483647 w 384"/>
              <a:gd name="T47" fmla="*/ 2147483647 h 693"/>
              <a:gd name="T48" fmla="*/ 2147483647 w 384"/>
              <a:gd name="T49" fmla="*/ 2147483647 h 693"/>
              <a:gd name="T50" fmla="*/ 2147483647 w 384"/>
              <a:gd name="T51" fmla="*/ 2147483647 h 693"/>
              <a:gd name="T52" fmla="*/ 2147483647 w 384"/>
              <a:gd name="T53" fmla="*/ 2147483647 h 693"/>
              <a:gd name="T54" fmla="*/ 2147483647 w 384"/>
              <a:gd name="T55" fmla="*/ 2147483647 h 693"/>
              <a:gd name="T56" fmla="*/ 2147483647 w 384"/>
              <a:gd name="T57" fmla="*/ 2147483647 h 693"/>
              <a:gd name="T58" fmla="*/ 2147483647 w 384"/>
              <a:gd name="T59" fmla="*/ 2147483647 h 693"/>
              <a:gd name="T60" fmla="*/ 2147483647 w 384"/>
              <a:gd name="T61" fmla="*/ 2147483647 h 693"/>
              <a:gd name="T62" fmla="*/ 2147483647 w 384"/>
              <a:gd name="T63" fmla="*/ 2147483647 h 693"/>
              <a:gd name="T64" fmla="*/ 0 w 384"/>
              <a:gd name="T65" fmla="*/ 2147483647 h 693"/>
              <a:gd name="T66" fmla="*/ 2147483647 w 384"/>
              <a:gd name="T67" fmla="*/ 2147483647 h 693"/>
              <a:gd name="T68" fmla="*/ 2147483647 w 384"/>
              <a:gd name="T69" fmla="*/ 2147483647 h 6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4"/>
              <a:gd name="T106" fmla="*/ 0 h 693"/>
              <a:gd name="T107" fmla="*/ 384 w 384"/>
              <a:gd name="T108" fmla="*/ 693 h 6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4" h="693">
                <a:moveTo>
                  <a:pt x="6" y="283"/>
                </a:moveTo>
                <a:lnTo>
                  <a:pt x="46" y="196"/>
                </a:lnTo>
                <a:lnTo>
                  <a:pt x="34" y="162"/>
                </a:lnTo>
                <a:lnTo>
                  <a:pt x="99" y="110"/>
                </a:lnTo>
                <a:lnTo>
                  <a:pt x="112" y="71"/>
                </a:lnTo>
                <a:lnTo>
                  <a:pt x="64" y="15"/>
                </a:lnTo>
                <a:lnTo>
                  <a:pt x="322" y="0"/>
                </a:lnTo>
                <a:lnTo>
                  <a:pt x="327" y="40"/>
                </a:lnTo>
                <a:lnTo>
                  <a:pt x="355" y="91"/>
                </a:lnTo>
                <a:lnTo>
                  <a:pt x="377" y="355"/>
                </a:lnTo>
                <a:lnTo>
                  <a:pt x="372" y="411"/>
                </a:lnTo>
                <a:lnTo>
                  <a:pt x="384" y="442"/>
                </a:lnTo>
                <a:lnTo>
                  <a:pt x="370" y="502"/>
                </a:lnTo>
                <a:lnTo>
                  <a:pt x="349" y="528"/>
                </a:lnTo>
                <a:lnTo>
                  <a:pt x="339" y="570"/>
                </a:lnTo>
                <a:lnTo>
                  <a:pt x="351" y="586"/>
                </a:lnTo>
                <a:lnTo>
                  <a:pt x="341" y="609"/>
                </a:lnTo>
                <a:lnTo>
                  <a:pt x="346" y="619"/>
                </a:lnTo>
                <a:lnTo>
                  <a:pt x="315" y="631"/>
                </a:lnTo>
                <a:lnTo>
                  <a:pt x="309" y="675"/>
                </a:lnTo>
                <a:lnTo>
                  <a:pt x="264" y="661"/>
                </a:lnTo>
                <a:lnTo>
                  <a:pt x="242" y="693"/>
                </a:lnTo>
                <a:lnTo>
                  <a:pt x="228" y="689"/>
                </a:lnTo>
                <a:lnTo>
                  <a:pt x="213" y="661"/>
                </a:lnTo>
                <a:lnTo>
                  <a:pt x="189" y="593"/>
                </a:lnTo>
                <a:lnTo>
                  <a:pt x="131" y="558"/>
                </a:lnTo>
                <a:lnTo>
                  <a:pt x="119" y="523"/>
                </a:lnTo>
                <a:lnTo>
                  <a:pt x="138" y="469"/>
                </a:lnTo>
                <a:lnTo>
                  <a:pt x="122" y="458"/>
                </a:lnTo>
                <a:lnTo>
                  <a:pt x="85" y="458"/>
                </a:lnTo>
                <a:lnTo>
                  <a:pt x="76" y="425"/>
                </a:lnTo>
                <a:lnTo>
                  <a:pt x="13" y="358"/>
                </a:lnTo>
                <a:lnTo>
                  <a:pt x="0" y="304"/>
                </a:lnTo>
                <a:lnTo>
                  <a:pt x="6" y="2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88" name="Freeform 33"/>
          <p:cNvSpPr>
            <a:spLocks/>
          </p:cNvSpPr>
          <p:nvPr/>
        </p:nvSpPr>
        <p:spPr bwMode="auto">
          <a:xfrm>
            <a:off x="6007100" y="2760663"/>
            <a:ext cx="482600" cy="823912"/>
          </a:xfrm>
          <a:custGeom>
            <a:avLst/>
            <a:gdLst>
              <a:gd name="T0" fmla="*/ 2147483647 w 304"/>
              <a:gd name="T1" fmla="*/ 2147483647 h 519"/>
              <a:gd name="T2" fmla="*/ 2147483647 w 304"/>
              <a:gd name="T3" fmla="*/ 2147483647 h 519"/>
              <a:gd name="T4" fmla="*/ 2147483647 w 304"/>
              <a:gd name="T5" fmla="*/ 2147483647 h 519"/>
              <a:gd name="T6" fmla="*/ 2147483647 w 304"/>
              <a:gd name="T7" fmla="*/ 2147483647 h 519"/>
              <a:gd name="T8" fmla="*/ 2147483647 w 304"/>
              <a:gd name="T9" fmla="*/ 2147483647 h 519"/>
              <a:gd name="T10" fmla="*/ 2147483647 w 304"/>
              <a:gd name="T11" fmla="*/ 2147483647 h 519"/>
              <a:gd name="T12" fmla="*/ 2147483647 w 304"/>
              <a:gd name="T13" fmla="*/ 2147483647 h 519"/>
              <a:gd name="T14" fmla="*/ 2147483647 w 304"/>
              <a:gd name="T15" fmla="*/ 2147483647 h 519"/>
              <a:gd name="T16" fmla="*/ 2147483647 w 304"/>
              <a:gd name="T17" fmla="*/ 2147483647 h 519"/>
              <a:gd name="T18" fmla="*/ 2147483647 w 304"/>
              <a:gd name="T19" fmla="*/ 2147483647 h 519"/>
              <a:gd name="T20" fmla="*/ 2147483647 w 304"/>
              <a:gd name="T21" fmla="*/ 2147483647 h 519"/>
              <a:gd name="T22" fmla="*/ 2147483647 w 304"/>
              <a:gd name="T23" fmla="*/ 2147483647 h 519"/>
              <a:gd name="T24" fmla="*/ 2147483647 w 304"/>
              <a:gd name="T25" fmla="*/ 0 h 519"/>
              <a:gd name="T26" fmla="*/ 2147483647 w 304"/>
              <a:gd name="T27" fmla="*/ 2147483647 h 519"/>
              <a:gd name="T28" fmla="*/ 2147483647 w 304"/>
              <a:gd name="T29" fmla="*/ 2147483647 h 519"/>
              <a:gd name="T30" fmla="*/ 2147483647 w 304"/>
              <a:gd name="T31" fmla="*/ 2147483647 h 519"/>
              <a:gd name="T32" fmla="*/ 2147483647 w 304"/>
              <a:gd name="T33" fmla="*/ 2147483647 h 519"/>
              <a:gd name="T34" fmla="*/ 2147483647 w 304"/>
              <a:gd name="T35" fmla="*/ 2147483647 h 519"/>
              <a:gd name="T36" fmla="*/ 2147483647 w 304"/>
              <a:gd name="T37" fmla="*/ 2147483647 h 519"/>
              <a:gd name="T38" fmla="*/ 2147483647 w 304"/>
              <a:gd name="T39" fmla="*/ 2147483647 h 519"/>
              <a:gd name="T40" fmla="*/ 2147483647 w 304"/>
              <a:gd name="T41" fmla="*/ 2147483647 h 519"/>
              <a:gd name="T42" fmla="*/ 0 w 304"/>
              <a:gd name="T43" fmla="*/ 2147483647 h 519"/>
              <a:gd name="T44" fmla="*/ 2147483647 w 304"/>
              <a:gd name="T45" fmla="*/ 2147483647 h 519"/>
              <a:gd name="T46" fmla="*/ 2147483647 w 304"/>
              <a:gd name="T47" fmla="*/ 2147483647 h 5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
              <a:gd name="T73" fmla="*/ 0 h 519"/>
              <a:gd name="T74" fmla="*/ 304 w 304"/>
              <a:gd name="T75" fmla="*/ 519 h 5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 h="519">
                <a:moveTo>
                  <a:pt x="10" y="519"/>
                </a:moveTo>
                <a:lnTo>
                  <a:pt x="19" y="505"/>
                </a:lnTo>
                <a:lnTo>
                  <a:pt x="77" y="502"/>
                </a:lnTo>
                <a:lnTo>
                  <a:pt x="125" y="486"/>
                </a:lnTo>
                <a:lnTo>
                  <a:pt x="171" y="456"/>
                </a:lnTo>
                <a:lnTo>
                  <a:pt x="210" y="455"/>
                </a:lnTo>
                <a:lnTo>
                  <a:pt x="256" y="379"/>
                </a:lnTo>
                <a:lnTo>
                  <a:pt x="270" y="385"/>
                </a:lnTo>
                <a:lnTo>
                  <a:pt x="304" y="358"/>
                </a:lnTo>
                <a:lnTo>
                  <a:pt x="296" y="339"/>
                </a:lnTo>
                <a:lnTo>
                  <a:pt x="299" y="327"/>
                </a:lnTo>
                <a:lnTo>
                  <a:pt x="265" y="7"/>
                </a:lnTo>
                <a:lnTo>
                  <a:pt x="261" y="0"/>
                </a:lnTo>
                <a:lnTo>
                  <a:pt x="80" y="21"/>
                </a:lnTo>
                <a:lnTo>
                  <a:pt x="46" y="38"/>
                </a:lnTo>
                <a:lnTo>
                  <a:pt x="16" y="28"/>
                </a:lnTo>
                <a:lnTo>
                  <a:pt x="38" y="292"/>
                </a:lnTo>
                <a:lnTo>
                  <a:pt x="33" y="348"/>
                </a:lnTo>
                <a:lnTo>
                  <a:pt x="45" y="379"/>
                </a:lnTo>
                <a:lnTo>
                  <a:pt x="31" y="439"/>
                </a:lnTo>
                <a:lnTo>
                  <a:pt x="10" y="465"/>
                </a:lnTo>
                <a:lnTo>
                  <a:pt x="0" y="507"/>
                </a:lnTo>
                <a:lnTo>
                  <a:pt x="10" y="5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89" name="Freeform 34"/>
          <p:cNvSpPr>
            <a:spLocks/>
          </p:cNvSpPr>
          <p:nvPr/>
        </p:nvSpPr>
        <p:spPr bwMode="auto">
          <a:xfrm>
            <a:off x="5827713" y="3279775"/>
            <a:ext cx="1130300" cy="577850"/>
          </a:xfrm>
          <a:custGeom>
            <a:avLst/>
            <a:gdLst>
              <a:gd name="T0" fmla="*/ 2147483647 w 712"/>
              <a:gd name="T1" fmla="*/ 2147483647 h 364"/>
              <a:gd name="T2" fmla="*/ 2147483647 w 712"/>
              <a:gd name="T3" fmla="*/ 2147483647 h 364"/>
              <a:gd name="T4" fmla="*/ 2147483647 w 712"/>
              <a:gd name="T5" fmla="*/ 2147483647 h 364"/>
              <a:gd name="T6" fmla="*/ 2147483647 w 712"/>
              <a:gd name="T7" fmla="*/ 2147483647 h 364"/>
              <a:gd name="T8" fmla="*/ 2147483647 w 712"/>
              <a:gd name="T9" fmla="*/ 2147483647 h 364"/>
              <a:gd name="T10" fmla="*/ 2147483647 w 712"/>
              <a:gd name="T11" fmla="*/ 2147483647 h 364"/>
              <a:gd name="T12" fmla="*/ 2147483647 w 712"/>
              <a:gd name="T13" fmla="*/ 2147483647 h 364"/>
              <a:gd name="T14" fmla="*/ 2147483647 w 712"/>
              <a:gd name="T15" fmla="*/ 2147483647 h 364"/>
              <a:gd name="T16" fmla="*/ 2147483647 w 712"/>
              <a:gd name="T17" fmla="*/ 2147483647 h 364"/>
              <a:gd name="T18" fmla="*/ 2147483647 w 712"/>
              <a:gd name="T19" fmla="*/ 2147483647 h 364"/>
              <a:gd name="T20" fmla="*/ 2147483647 w 712"/>
              <a:gd name="T21" fmla="*/ 2147483647 h 364"/>
              <a:gd name="T22" fmla="*/ 2147483647 w 712"/>
              <a:gd name="T23" fmla="*/ 2147483647 h 364"/>
              <a:gd name="T24" fmla="*/ 2147483647 w 712"/>
              <a:gd name="T25" fmla="*/ 2147483647 h 364"/>
              <a:gd name="T26" fmla="*/ 2147483647 w 712"/>
              <a:gd name="T27" fmla="*/ 2147483647 h 364"/>
              <a:gd name="T28" fmla="*/ 2147483647 w 712"/>
              <a:gd name="T29" fmla="*/ 2147483647 h 364"/>
              <a:gd name="T30" fmla="*/ 2147483647 w 712"/>
              <a:gd name="T31" fmla="*/ 2147483647 h 364"/>
              <a:gd name="T32" fmla="*/ 2147483647 w 712"/>
              <a:gd name="T33" fmla="*/ 2147483647 h 364"/>
              <a:gd name="T34" fmla="*/ 2147483647 w 712"/>
              <a:gd name="T35" fmla="*/ 2147483647 h 364"/>
              <a:gd name="T36" fmla="*/ 2147483647 w 712"/>
              <a:gd name="T37" fmla="*/ 2147483647 h 364"/>
              <a:gd name="T38" fmla="*/ 2147483647 w 712"/>
              <a:gd name="T39" fmla="*/ 0 h 364"/>
              <a:gd name="T40" fmla="*/ 2147483647 w 712"/>
              <a:gd name="T41" fmla="*/ 0 h 364"/>
              <a:gd name="T42" fmla="*/ 2147483647 w 712"/>
              <a:gd name="T43" fmla="*/ 2147483647 h 364"/>
              <a:gd name="T44" fmla="*/ 2147483647 w 712"/>
              <a:gd name="T45" fmla="*/ 2147483647 h 364"/>
              <a:gd name="T46" fmla="*/ 2147483647 w 712"/>
              <a:gd name="T47" fmla="*/ 2147483647 h 364"/>
              <a:gd name="T48" fmla="*/ 2147483647 w 712"/>
              <a:gd name="T49" fmla="*/ 2147483647 h 364"/>
              <a:gd name="T50" fmla="*/ 2147483647 w 712"/>
              <a:gd name="T51" fmla="*/ 2147483647 h 364"/>
              <a:gd name="T52" fmla="*/ 2147483647 w 712"/>
              <a:gd name="T53" fmla="*/ 2147483647 h 364"/>
              <a:gd name="T54" fmla="*/ 2147483647 w 712"/>
              <a:gd name="T55" fmla="*/ 2147483647 h 364"/>
              <a:gd name="T56" fmla="*/ 2147483647 w 712"/>
              <a:gd name="T57" fmla="*/ 2147483647 h 364"/>
              <a:gd name="T58" fmla="*/ 2147483647 w 712"/>
              <a:gd name="T59" fmla="*/ 2147483647 h 364"/>
              <a:gd name="T60" fmla="*/ 2147483647 w 712"/>
              <a:gd name="T61" fmla="*/ 2147483647 h 364"/>
              <a:gd name="T62" fmla="*/ 2147483647 w 712"/>
              <a:gd name="T63" fmla="*/ 2147483647 h 364"/>
              <a:gd name="T64" fmla="*/ 2147483647 w 712"/>
              <a:gd name="T65" fmla="*/ 2147483647 h 364"/>
              <a:gd name="T66" fmla="*/ 2147483647 w 712"/>
              <a:gd name="T67" fmla="*/ 2147483647 h 364"/>
              <a:gd name="T68" fmla="*/ 2147483647 w 712"/>
              <a:gd name="T69" fmla="*/ 2147483647 h 364"/>
              <a:gd name="T70" fmla="*/ 0 w 712"/>
              <a:gd name="T71" fmla="*/ 2147483647 h 364"/>
              <a:gd name="T72" fmla="*/ 2147483647 w 712"/>
              <a:gd name="T73" fmla="*/ 2147483647 h 364"/>
              <a:gd name="T74" fmla="*/ 2147483647 w 712"/>
              <a:gd name="T75" fmla="*/ 2147483647 h 3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2"/>
              <a:gd name="T115" fmla="*/ 0 h 364"/>
              <a:gd name="T116" fmla="*/ 712 w 712"/>
              <a:gd name="T117" fmla="*/ 364 h 3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2" h="364">
                <a:moveTo>
                  <a:pt x="5" y="345"/>
                </a:moveTo>
                <a:lnTo>
                  <a:pt x="22" y="343"/>
                </a:lnTo>
                <a:lnTo>
                  <a:pt x="27" y="304"/>
                </a:lnTo>
                <a:lnTo>
                  <a:pt x="17" y="303"/>
                </a:lnTo>
                <a:lnTo>
                  <a:pt x="39" y="271"/>
                </a:lnTo>
                <a:lnTo>
                  <a:pt x="84" y="285"/>
                </a:lnTo>
                <a:lnTo>
                  <a:pt x="90" y="241"/>
                </a:lnTo>
                <a:lnTo>
                  <a:pt x="121" y="229"/>
                </a:lnTo>
                <a:lnTo>
                  <a:pt x="116" y="219"/>
                </a:lnTo>
                <a:lnTo>
                  <a:pt x="133" y="178"/>
                </a:lnTo>
                <a:lnTo>
                  <a:pt x="191" y="175"/>
                </a:lnTo>
                <a:lnTo>
                  <a:pt x="239" y="159"/>
                </a:lnTo>
                <a:lnTo>
                  <a:pt x="270" y="138"/>
                </a:lnTo>
                <a:lnTo>
                  <a:pt x="285" y="129"/>
                </a:lnTo>
                <a:lnTo>
                  <a:pt x="324" y="128"/>
                </a:lnTo>
                <a:lnTo>
                  <a:pt x="370" y="52"/>
                </a:lnTo>
                <a:lnTo>
                  <a:pt x="384" y="58"/>
                </a:lnTo>
                <a:lnTo>
                  <a:pt x="418" y="31"/>
                </a:lnTo>
                <a:lnTo>
                  <a:pt x="410" y="12"/>
                </a:lnTo>
                <a:lnTo>
                  <a:pt x="413" y="0"/>
                </a:lnTo>
                <a:lnTo>
                  <a:pt x="444" y="0"/>
                </a:lnTo>
                <a:lnTo>
                  <a:pt x="464" y="7"/>
                </a:lnTo>
                <a:lnTo>
                  <a:pt x="526" y="44"/>
                </a:lnTo>
                <a:lnTo>
                  <a:pt x="570" y="42"/>
                </a:lnTo>
                <a:lnTo>
                  <a:pt x="590" y="28"/>
                </a:lnTo>
                <a:lnTo>
                  <a:pt x="638" y="59"/>
                </a:lnTo>
                <a:lnTo>
                  <a:pt x="655" y="119"/>
                </a:lnTo>
                <a:lnTo>
                  <a:pt x="712" y="161"/>
                </a:lnTo>
                <a:lnTo>
                  <a:pt x="684" y="192"/>
                </a:lnTo>
                <a:lnTo>
                  <a:pt x="635" y="241"/>
                </a:lnTo>
                <a:lnTo>
                  <a:pt x="635" y="252"/>
                </a:lnTo>
                <a:lnTo>
                  <a:pt x="565" y="297"/>
                </a:lnTo>
                <a:lnTo>
                  <a:pt x="172" y="334"/>
                </a:lnTo>
                <a:lnTo>
                  <a:pt x="130" y="332"/>
                </a:lnTo>
                <a:lnTo>
                  <a:pt x="131" y="353"/>
                </a:lnTo>
                <a:lnTo>
                  <a:pt x="0" y="364"/>
                </a:lnTo>
                <a:lnTo>
                  <a:pt x="5" y="3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90" name="Freeform 35"/>
          <p:cNvSpPr>
            <a:spLocks/>
          </p:cNvSpPr>
          <p:nvPr/>
        </p:nvSpPr>
        <p:spPr bwMode="auto">
          <a:xfrm>
            <a:off x="5703888" y="3709988"/>
            <a:ext cx="1327150" cy="450850"/>
          </a:xfrm>
          <a:custGeom>
            <a:avLst/>
            <a:gdLst>
              <a:gd name="T0" fmla="*/ 2147483647 w 836"/>
              <a:gd name="T1" fmla="*/ 2147483647 h 284"/>
              <a:gd name="T2" fmla="*/ 2147483647 w 836"/>
              <a:gd name="T3" fmla="*/ 2147483647 h 284"/>
              <a:gd name="T4" fmla="*/ 2147483647 w 836"/>
              <a:gd name="T5" fmla="*/ 2147483647 h 284"/>
              <a:gd name="T6" fmla="*/ 2147483647 w 836"/>
              <a:gd name="T7" fmla="*/ 2147483647 h 284"/>
              <a:gd name="T8" fmla="*/ 2147483647 w 836"/>
              <a:gd name="T9" fmla="*/ 2147483647 h 284"/>
              <a:gd name="T10" fmla="*/ 2147483647 w 836"/>
              <a:gd name="T11" fmla="*/ 2147483647 h 284"/>
              <a:gd name="T12" fmla="*/ 2147483647 w 836"/>
              <a:gd name="T13" fmla="*/ 2147483647 h 284"/>
              <a:gd name="T14" fmla="*/ 2147483647 w 836"/>
              <a:gd name="T15" fmla="*/ 2147483647 h 284"/>
              <a:gd name="T16" fmla="*/ 2147483647 w 836"/>
              <a:gd name="T17" fmla="*/ 2147483647 h 284"/>
              <a:gd name="T18" fmla="*/ 2147483647 w 836"/>
              <a:gd name="T19" fmla="*/ 2147483647 h 284"/>
              <a:gd name="T20" fmla="*/ 2147483647 w 836"/>
              <a:gd name="T21" fmla="*/ 2147483647 h 284"/>
              <a:gd name="T22" fmla="*/ 2147483647 w 836"/>
              <a:gd name="T23" fmla="*/ 2147483647 h 284"/>
              <a:gd name="T24" fmla="*/ 2147483647 w 836"/>
              <a:gd name="T25" fmla="*/ 0 h 284"/>
              <a:gd name="T26" fmla="*/ 2147483647 w 836"/>
              <a:gd name="T27" fmla="*/ 2147483647 h 284"/>
              <a:gd name="T28" fmla="*/ 2147483647 w 836"/>
              <a:gd name="T29" fmla="*/ 2147483647 h 284"/>
              <a:gd name="T30" fmla="*/ 2147483647 w 836"/>
              <a:gd name="T31" fmla="*/ 2147483647 h 284"/>
              <a:gd name="T32" fmla="*/ 2147483647 w 836"/>
              <a:gd name="T33" fmla="*/ 2147483647 h 284"/>
              <a:gd name="T34" fmla="*/ 2147483647 w 836"/>
              <a:gd name="T35" fmla="*/ 2147483647 h 284"/>
              <a:gd name="T36" fmla="*/ 2147483647 w 836"/>
              <a:gd name="T37" fmla="*/ 2147483647 h 284"/>
              <a:gd name="T38" fmla="*/ 2147483647 w 836"/>
              <a:gd name="T39" fmla="*/ 2147483647 h 284"/>
              <a:gd name="T40" fmla="*/ 2147483647 w 836"/>
              <a:gd name="T41" fmla="*/ 2147483647 h 284"/>
              <a:gd name="T42" fmla="*/ 2147483647 w 836"/>
              <a:gd name="T43" fmla="*/ 2147483647 h 284"/>
              <a:gd name="T44" fmla="*/ 0 w 836"/>
              <a:gd name="T45" fmla="*/ 2147483647 h 284"/>
              <a:gd name="T46" fmla="*/ 2147483647 w 836"/>
              <a:gd name="T47" fmla="*/ 2147483647 h 284"/>
              <a:gd name="T48" fmla="*/ 2147483647 w 836"/>
              <a:gd name="T49" fmla="*/ 2147483647 h 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6"/>
              <a:gd name="T76" fmla="*/ 0 h 284"/>
              <a:gd name="T77" fmla="*/ 836 w 836"/>
              <a:gd name="T78" fmla="*/ 284 h 2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6" h="284">
                <a:moveTo>
                  <a:pt x="15" y="233"/>
                </a:moveTo>
                <a:lnTo>
                  <a:pt x="10" y="229"/>
                </a:lnTo>
                <a:lnTo>
                  <a:pt x="34" y="210"/>
                </a:lnTo>
                <a:lnTo>
                  <a:pt x="56" y="166"/>
                </a:lnTo>
                <a:lnTo>
                  <a:pt x="50" y="156"/>
                </a:lnTo>
                <a:lnTo>
                  <a:pt x="62" y="135"/>
                </a:lnTo>
                <a:lnTo>
                  <a:pt x="62" y="110"/>
                </a:lnTo>
                <a:lnTo>
                  <a:pt x="77" y="93"/>
                </a:lnTo>
                <a:lnTo>
                  <a:pt x="208" y="82"/>
                </a:lnTo>
                <a:lnTo>
                  <a:pt x="207" y="61"/>
                </a:lnTo>
                <a:lnTo>
                  <a:pt x="249" y="63"/>
                </a:lnTo>
                <a:lnTo>
                  <a:pt x="642" y="26"/>
                </a:lnTo>
                <a:lnTo>
                  <a:pt x="836" y="0"/>
                </a:lnTo>
                <a:lnTo>
                  <a:pt x="802" y="68"/>
                </a:lnTo>
                <a:lnTo>
                  <a:pt x="748" y="81"/>
                </a:lnTo>
                <a:lnTo>
                  <a:pt x="724" y="114"/>
                </a:lnTo>
                <a:lnTo>
                  <a:pt x="628" y="172"/>
                </a:lnTo>
                <a:lnTo>
                  <a:pt x="623" y="193"/>
                </a:lnTo>
                <a:lnTo>
                  <a:pt x="599" y="205"/>
                </a:lnTo>
                <a:lnTo>
                  <a:pt x="599" y="233"/>
                </a:lnTo>
                <a:lnTo>
                  <a:pt x="469" y="247"/>
                </a:lnTo>
                <a:lnTo>
                  <a:pt x="210" y="271"/>
                </a:lnTo>
                <a:lnTo>
                  <a:pt x="0" y="284"/>
                </a:lnTo>
                <a:lnTo>
                  <a:pt x="15" y="2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91" name="Freeform 36"/>
          <p:cNvSpPr>
            <a:spLocks/>
          </p:cNvSpPr>
          <p:nvPr/>
        </p:nvSpPr>
        <p:spPr bwMode="auto">
          <a:xfrm>
            <a:off x="5522913" y="4140200"/>
            <a:ext cx="552450" cy="955675"/>
          </a:xfrm>
          <a:custGeom>
            <a:avLst/>
            <a:gdLst>
              <a:gd name="T0" fmla="*/ 2147483647 w 348"/>
              <a:gd name="T1" fmla="*/ 2147483647 h 602"/>
              <a:gd name="T2" fmla="*/ 2147483647 w 348"/>
              <a:gd name="T3" fmla="*/ 2147483647 h 602"/>
              <a:gd name="T4" fmla="*/ 2147483647 w 348"/>
              <a:gd name="T5" fmla="*/ 2147483647 h 602"/>
              <a:gd name="T6" fmla="*/ 2147483647 w 348"/>
              <a:gd name="T7" fmla="*/ 2147483647 h 602"/>
              <a:gd name="T8" fmla="*/ 2147483647 w 348"/>
              <a:gd name="T9" fmla="*/ 2147483647 h 602"/>
              <a:gd name="T10" fmla="*/ 2147483647 w 348"/>
              <a:gd name="T11" fmla="*/ 2147483647 h 602"/>
              <a:gd name="T12" fmla="*/ 2147483647 w 348"/>
              <a:gd name="T13" fmla="*/ 2147483647 h 602"/>
              <a:gd name="T14" fmla="*/ 2147483647 w 348"/>
              <a:gd name="T15" fmla="*/ 2147483647 h 602"/>
              <a:gd name="T16" fmla="*/ 2147483647 w 348"/>
              <a:gd name="T17" fmla="*/ 2147483647 h 602"/>
              <a:gd name="T18" fmla="*/ 2147483647 w 348"/>
              <a:gd name="T19" fmla="*/ 0 h 602"/>
              <a:gd name="T20" fmla="*/ 2147483647 w 348"/>
              <a:gd name="T21" fmla="*/ 2147483647 h 602"/>
              <a:gd name="T22" fmla="*/ 2147483647 w 348"/>
              <a:gd name="T23" fmla="*/ 2147483647 h 602"/>
              <a:gd name="T24" fmla="*/ 2147483647 w 348"/>
              <a:gd name="T25" fmla="*/ 2147483647 h 602"/>
              <a:gd name="T26" fmla="*/ 2147483647 w 348"/>
              <a:gd name="T27" fmla="*/ 2147483647 h 602"/>
              <a:gd name="T28" fmla="*/ 2147483647 w 348"/>
              <a:gd name="T29" fmla="*/ 2147483647 h 602"/>
              <a:gd name="T30" fmla="*/ 2147483647 w 348"/>
              <a:gd name="T31" fmla="*/ 2147483647 h 602"/>
              <a:gd name="T32" fmla="*/ 2147483647 w 348"/>
              <a:gd name="T33" fmla="*/ 2147483647 h 602"/>
              <a:gd name="T34" fmla="*/ 2147483647 w 348"/>
              <a:gd name="T35" fmla="*/ 2147483647 h 602"/>
              <a:gd name="T36" fmla="*/ 0 w 348"/>
              <a:gd name="T37" fmla="*/ 2147483647 h 602"/>
              <a:gd name="T38" fmla="*/ 2147483647 w 348"/>
              <a:gd name="T39" fmla="*/ 2147483647 h 602"/>
              <a:gd name="T40" fmla="*/ 2147483647 w 348"/>
              <a:gd name="T41" fmla="*/ 2147483647 h 6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8"/>
              <a:gd name="T64" fmla="*/ 0 h 602"/>
              <a:gd name="T65" fmla="*/ 348 w 348"/>
              <a:gd name="T66" fmla="*/ 602 h 6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8" h="602">
                <a:moveTo>
                  <a:pt x="24" y="420"/>
                </a:moveTo>
                <a:lnTo>
                  <a:pt x="58" y="373"/>
                </a:lnTo>
                <a:lnTo>
                  <a:pt x="46" y="361"/>
                </a:lnTo>
                <a:lnTo>
                  <a:pt x="34" y="264"/>
                </a:lnTo>
                <a:lnTo>
                  <a:pt x="27" y="198"/>
                </a:lnTo>
                <a:lnTo>
                  <a:pt x="53" y="125"/>
                </a:lnTo>
                <a:lnTo>
                  <a:pt x="90" y="72"/>
                </a:lnTo>
                <a:lnTo>
                  <a:pt x="87" y="58"/>
                </a:lnTo>
                <a:lnTo>
                  <a:pt x="114" y="13"/>
                </a:lnTo>
                <a:lnTo>
                  <a:pt x="324" y="0"/>
                </a:lnTo>
                <a:lnTo>
                  <a:pt x="334" y="11"/>
                </a:lnTo>
                <a:lnTo>
                  <a:pt x="324" y="385"/>
                </a:lnTo>
                <a:lnTo>
                  <a:pt x="348" y="565"/>
                </a:lnTo>
                <a:lnTo>
                  <a:pt x="339" y="574"/>
                </a:lnTo>
                <a:lnTo>
                  <a:pt x="293" y="564"/>
                </a:lnTo>
                <a:lnTo>
                  <a:pt x="227" y="602"/>
                </a:lnTo>
                <a:lnTo>
                  <a:pt x="193" y="544"/>
                </a:lnTo>
                <a:lnTo>
                  <a:pt x="198" y="502"/>
                </a:lnTo>
                <a:lnTo>
                  <a:pt x="0" y="511"/>
                </a:lnTo>
                <a:lnTo>
                  <a:pt x="24" y="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92" name="Freeform 37"/>
          <p:cNvSpPr>
            <a:spLocks/>
          </p:cNvSpPr>
          <p:nvPr/>
        </p:nvSpPr>
        <p:spPr bwMode="auto">
          <a:xfrm>
            <a:off x="6037263" y="4102100"/>
            <a:ext cx="593725" cy="966788"/>
          </a:xfrm>
          <a:custGeom>
            <a:avLst/>
            <a:gdLst>
              <a:gd name="T0" fmla="*/ 2147483647 w 374"/>
              <a:gd name="T1" fmla="*/ 2147483647 h 609"/>
              <a:gd name="T2" fmla="*/ 0 w 374"/>
              <a:gd name="T3" fmla="*/ 2147483647 h 609"/>
              <a:gd name="T4" fmla="*/ 2147483647 w 374"/>
              <a:gd name="T5" fmla="*/ 2147483647 h 609"/>
              <a:gd name="T6" fmla="*/ 2147483647 w 374"/>
              <a:gd name="T7" fmla="*/ 2147483647 h 609"/>
              <a:gd name="T8" fmla="*/ 2147483647 w 374"/>
              <a:gd name="T9" fmla="*/ 2147483647 h 609"/>
              <a:gd name="T10" fmla="*/ 2147483647 w 374"/>
              <a:gd name="T11" fmla="*/ 2147483647 h 609"/>
              <a:gd name="T12" fmla="*/ 2147483647 w 374"/>
              <a:gd name="T13" fmla="*/ 2147483647 h 609"/>
              <a:gd name="T14" fmla="*/ 2147483647 w 374"/>
              <a:gd name="T15" fmla="*/ 2147483647 h 609"/>
              <a:gd name="T16" fmla="*/ 2147483647 w 374"/>
              <a:gd name="T17" fmla="*/ 2147483647 h 609"/>
              <a:gd name="T18" fmla="*/ 2147483647 w 374"/>
              <a:gd name="T19" fmla="*/ 2147483647 h 609"/>
              <a:gd name="T20" fmla="*/ 2147483647 w 374"/>
              <a:gd name="T21" fmla="*/ 2147483647 h 609"/>
              <a:gd name="T22" fmla="*/ 2147483647 w 374"/>
              <a:gd name="T23" fmla="*/ 2147483647 h 609"/>
              <a:gd name="T24" fmla="*/ 2147483647 w 374"/>
              <a:gd name="T25" fmla="*/ 2147483647 h 609"/>
              <a:gd name="T26" fmla="*/ 2147483647 w 374"/>
              <a:gd name="T27" fmla="*/ 2147483647 h 609"/>
              <a:gd name="T28" fmla="*/ 2147483647 w 374"/>
              <a:gd name="T29" fmla="*/ 2147483647 h 609"/>
              <a:gd name="T30" fmla="*/ 2147483647 w 374"/>
              <a:gd name="T31" fmla="*/ 2147483647 h 609"/>
              <a:gd name="T32" fmla="*/ 2147483647 w 374"/>
              <a:gd name="T33" fmla="*/ 2147483647 h 609"/>
              <a:gd name="T34" fmla="*/ 2147483647 w 374"/>
              <a:gd name="T35" fmla="*/ 0 h 609"/>
              <a:gd name="T36" fmla="*/ 0 w 374"/>
              <a:gd name="T37" fmla="*/ 2147483647 h 609"/>
              <a:gd name="T38" fmla="*/ 2147483647 w 374"/>
              <a:gd name="T39" fmla="*/ 2147483647 h 609"/>
              <a:gd name="T40" fmla="*/ 2147483647 w 374"/>
              <a:gd name="T41" fmla="*/ 2147483647 h 6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4"/>
              <a:gd name="T64" fmla="*/ 0 h 609"/>
              <a:gd name="T65" fmla="*/ 374 w 374"/>
              <a:gd name="T66" fmla="*/ 609 h 6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4" h="609">
                <a:moveTo>
                  <a:pt x="10" y="35"/>
                </a:moveTo>
                <a:lnTo>
                  <a:pt x="0" y="409"/>
                </a:lnTo>
                <a:lnTo>
                  <a:pt x="24" y="589"/>
                </a:lnTo>
                <a:lnTo>
                  <a:pt x="50" y="596"/>
                </a:lnTo>
                <a:lnTo>
                  <a:pt x="72" y="582"/>
                </a:lnTo>
                <a:lnTo>
                  <a:pt x="87" y="596"/>
                </a:lnTo>
                <a:lnTo>
                  <a:pt x="65" y="609"/>
                </a:lnTo>
                <a:lnTo>
                  <a:pt x="118" y="595"/>
                </a:lnTo>
                <a:lnTo>
                  <a:pt x="128" y="577"/>
                </a:lnTo>
                <a:lnTo>
                  <a:pt x="121" y="568"/>
                </a:lnTo>
                <a:lnTo>
                  <a:pt x="125" y="553"/>
                </a:lnTo>
                <a:lnTo>
                  <a:pt x="99" y="530"/>
                </a:lnTo>
                <a:lnTo>
                  <a:pt x="101" y="509"/>
                </a:lnTo>
                <a:lnTo>
                  <a:pt x="374" y="484"/>
                </a:lnTo>
                <a:lnTo>
                  <a:pt x="350" y="390"/>
                </a:lnTo>
                <a:lnTo>
                  <a:pt x="365" y="332"/>
                </a:lnTo>
                <a:lnTo>
                  <a:pt x="329" y="257"/>
                </a:lnTo>
                <a:lnTo>
                  <a:pt x="259" y="0"/>
                </a:lnTo>
                <a:lnTo>
                  <a:pt x="0" y="24"/>
                </a:lnTo>
                <a:lnTo>
                  <a:pt x="1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93" name="Freeform 38"/>
          <p:cNvSpPr>
            <a:spLocks/>
          </p:cNvSpPr>
          <p:nvPr/>
        </p:nvSpPr>
        <p:spPr bwMode="auto">
          <a:xfrm>
            <a:off x="6450013" y="4054475"/>
            <a:ext cx="838200" cy="877888"/>
          </a:xfrm>
          <a:custGeom>
            <a:avLst/>
            <a:gdLst>
              <a:gd name="T0" fmla="*/ 2147483647 w 528"/>
              <a:gd name="T1" fmla="*/ 2147483647 h 553"/>
              <a:gd name="T2" fmla="*/ 2147483647 w 528"/>
              <a:gd name="T3" fmla="*/ 2147483647 h 553"/>
              <a:gd name="T4" fmla="*/ 2147483647 w 528"/>
              <a:gd name="T5" fmla="*/ 2147483647 h 553"/>
              <a:gd name="T6" fmla="*/ 2147483647 w 528"/>
              <a:gd name="T7" fmla="*/ 2147483647 h 553"/>
              <a:gd name="T8" fmla="*/ 2147483647 w 528"/>
              <a:gd name="T9" fmla="*/ 2147483647 h 553"/>
              <a:gd name="T10" fmla="*/ 2147483647 w 528"/>
              <a:gd name="T11" fmla="*/ 2147483647 h 553"/>
              <a:gd name="T12" fmla="*/ 2147483647 w 528"/>
              <a:gd name="T13" fmla="*/ 2147483647 h 553"/>
              <a:gd name="T14" fmla="*/ 2147483647 w 528"/>
              <a:gd name="T15" fmla="*/ 2147483647 h 553"/>
              <a:gd name="T16" fmla="*/ 2147483647 w 528"/>
              <a:gd name="T17" fmla="*/ 2147483647 h 553"/>
              <a:gd name="T18" fmla="*/ 2147483647 w 528"/>
              <a:gd name="T19" fmla="*/ 2147483647 h 553"/>
              <a:gd name="T20" fmla="*/ 2147483647 w 528"/>
              <a:gd name="T21" fmla="*/ 2147483647 h 553"/>
              <a:gd name="T22" fmla="*/ 2147483647 w 528"/>
              <a:gd name="T23" fmla="*/ 2147483647 h 553"/>
              <a:gd name="T24" fmla="*/ 2147483647 w 528"/>
              <a:gd name="T25" fmla="*/ 2147483647 h 553"/>
              <a:gd name="T26" fmla="*/ 2147483647 w 528"/>
              <a:gd name="T27" fmla="*/ 2147483647 h 553"/>
              <a:gd name="T28" fmla="*/ 2147483647 w 528"/>
              <a:gd name="T29" fmla="*/ 2147483647 h 553"/>
              <a:gd name="T30" fmla="*/ 2147483647 w 528"/>
              <a:gd name="T31" fmla="*/ 2147483647 h 553"/>
              <a:gd name="T32" fmla="*/ 2147483647 w 528"/>
              <a:gd name="T33" fmla="*/ 2147483647 h 553"/>
              <a:gd name="T34" fmla="*/ 2147483647 w 528"/>
              <a:gd name="T35" fmla="*/ 2147483647 h 553"/>
              <a:gd name="T36" fmla="*/ 2147483647 w 528"/>
              <a:gd name="T37" fmla="*/ 2147483647 h 553"/>
              <a:gd name="T38" fmla="*/ 2147483647 w 528"/>
              <a:gd name="T39" fmla="*/ 0 h 553"/>
              <a:gd name="T40" fmla="*/ 2147483647 w 528"/>
              <a:gd name="T41" fmla="*/ 2147483647 h 553"/>
              <a:gd name="T42" fmla="*/ 0 w 528"/>
              <a:gd name="T43" fmla="*/ 2147483647 h 553"/>
              <a:gd name="T44" fmla="*/ 2147483647 w 528"/>
              <a:gd name="T45" fmla="*/ 2147483647 h 553"/>
              <a:gd name="T46" fmla="*/ 2147483647 w 528"/>
              <a:gd name="T47" fmla="*/ 2147483647 h 5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8"/>
              <a:gd name="T73" fmla="*/ 0 h 553"/>
              <a:gd name="T74" fmla="*/ 528 w 528"/>
              <a:gd name="T75" fmla="*/ 553 h 5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8" h="553">
                <a:moveTo>
                  <a:pt x="70" y="287"/>
                </a:moveTo>
                <a:lnTo>
                  <a:pt x="106" y="362"/>
                </a:lnTo>
                <a:lnTo>
                  <a:pt x="91" y="420"/>
                </a:lnTo>
                <a:lnTo>
                  <a:pt x="115" y="514"/>
                </a:lnTo>
                <a:lnTo>
                  <a:pt x="134" y="548"/>
                </a:lnTo>
                <a:lnTo>
                  <a:pt x="417" y="530"/>
                </a:lnTo>
                <a:lnTo>
                  <a:pt x="420" y="551"/>
                </a:lnTo>
                <a:lnTo>
                  <a:pt x="437" y="553"/>
                </a:lnTo>
                <a:lnTo>
                  <a:pt x="431" y="507"/>
                </a:lnTo>
                <a:lnTo>
                  <a:pt x="443" y="495"/>
                </a:lnTo>
                <a:lnTo>
                  <a:pt x="484" y="502"/>
                </a:lnTo>
                <a:lnTo>
                  <a:pt x="490" y="471"/>
                </a:lnTo>
                <a:lnTo>
                  <a:pt x="485" y="427"/>
                </a:lnTo>
                <a:lnTo>
                  <a:pt x="502" y="415"/>
                </a:lnTo>
                <a:lnTo>
                  <a:pt x="528" y="331"/>
                </a:lnTo>
                <a:lnTo>
                  <a:pt x="509" y="327"/>
                </a:lnTo>
                <a:lnTo>
                  <a:pt x="441" y="219"/>
                </a:lnTo>
                <a:lnTo>
                  <a:pt x="294" y="82"/>
                </a:lnTo>
                <a:lnTo>
                  <a:pt x="229" y="40"/>
                </a:lnTo>
                <a:lnTo>
                  <a:pt x="250" y="0"/>
                </a:lnTo>
                <a:lnTo>
                  <a:pt x="130" y="16"/>
                </a:lnTo>
                <a:lnTo>
                  <a:pt x="0" y="30"/>
                </a:lnTo>
                <a:lnTo>
                  <a:pt x="70" y="2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94" name="Freeform 39"/>
          <p:cNvSpPr>
            <a:spLocks/>
          </p:cNvSpPr>
          <p:nvPr/>
        </p:nvSpPr>
        <p:spPr bwMode="auto">
          <a:xfrm>
            <a:off x="6196013" y="4840288"/>
            <a:ext cx="1412875" cy="1066800"/>
          </a:xfrm>
          <a:custGeom>
            <a:avLst/>
            <a:gdLst>
              <a:gd name="T0" fmla="*/ 0 w 891"/>
              <a:gd name="T1" fmla="*/ 2147483647 h 672"/>
              <a:gd name="T2" fmla="*/ 2147483647 w 891"/>
              <a:gd name="T3" fmla="*/ 2147483647 h 672"/>
              <a:gd name="T4" fmla="*/ 2147483647 w 891"/>
              <a:gd name="T5" fmla="*/ 2147483647 h 672"/>
              <a:gd name="T6" fmla="*/ 2147483647 w 891"/>
              <a:gd name="T7" fmla="*/ 2147483647 h 672"/>
              <a:gd name="T8" fmla="*/ 2147483647 w 891"/>
              <a:gd name="T9" fmla="*/ 2147483647 h 672"/>
              <a:gd name="T10" fmla="*/ 2147483647 w 891"/>
              <a:gd name="T11" fmla="*/ 2147483647 h 672"/>
              <a:gd name="T12" fmla="*/ 2147483647 w 891"/>
              <a:gd name="T13" fmla="*/ 2147483647 h 672"/>
              <a:gd name="T14" fmla="*/ 2147483647 w 891"/>
              <a:gd name="T15" fmla="*/ 2147483647 h 672"/>
              <a:gd name="T16" fmla="*/ 2147483647 w 891"/>
              <a:gd name="T17" fmla="*/ 2147483647 h 672"/>
              <a:gd name="T18" fmla="*/ 2147483647 w 891"/>
              <a:gd name="T19" fmla="*/ 2147483647 h 672"/>
              <a:gd name="T20" fmla="*/ 2147483647 w 891"/>
              <a:gd name="T21" fmla="*/ 2147483647 h 672"/>
              <a:gd name="T22" fmla="*/ 2147483647 w 891"/>
              <a:gd name="T23" fmla="*/ 2147483647 h 672"/>
              <a:gd name="T24" fmla="*/ 2147483647 w 891"/>
              <a:gd name="T25" fmla="*/ 2147483647 h 672"/>
              <a:gd name="T26" fmla="*/ 2147483647 w 891"/>
              <a:gd name="T27" fmla="*/ 2147483647 h 672"/>
              <a:gd name="T28" fmla="*/ 2147483647 w 891"/>
              <a:gd name="T29" fmla="*/ 2147483647 h 672"/>
              <a:gd name="T30" fmla="*/ 2147483647 w 891"/>
              <a:gd name="T31" fmla="*/ 2147483647 h 672"/>
              <a:gd name="T32" fmla="*/ 2147483647 w 891"/>
              <a:gd name="T33" fmla="*/ 2147483647 h 672"/>
              <a:gd name="T34" fmla="*/ 2147483647 w 891"/>
              <a:gd name="T35" fmla="*/ 2147483647 h 672"/>
              <a:gd name="T36" fmla="*/ 2147483647 w 891"/>
              <a:gd name="T37" fmla="*/ 2147483647 h 672"/>
              <a:gd name="T38" fmla="*/ 2147483647 w 891"/>
              <a:gd name="T39" fmla="*/ 2147483647 h 672"/>
              <a:gd name="T40" fmla="*/ 2147483647 w 891"/>
              <a:gd name="T41" fmla="*/ 2147483647 h 672"/>
              <a:gd name="T42" fmla="*/ 2147483647 w 891"/>
              <a:gd name="T43" fmla="*/ 2147483647 h 672"/>
              <a:gd name="T44" fmla="*/ 2147483647 w 891"/>
              <a:gd name="T45" fmla="*/ 2147483647 h 672"/>
              <a:gd name="T46" fmla="*/ 2147483647 w 891"/>
              <a:gd name="T47" fmla="*/ 2147483647 h 672"/>
              <a:gd name="T48" fmla="*/ 2147483647 w 891"/>
              <a:gd name="T49" fmla="*/ 2147483647 h 672"/>
              <a:gd name="T50" fmla="*/ 2147483647 w 891"/>
              <a:gd name="T51" fmla="*/ 2147483647 h 672"/>
              <a:gd name="T52" fmla="*/ 2147483647 w 891"/>
              <a:gd name="T53" fmla="*/ 2147483647 h 672"/>
              <a:gd name="T54" fmla="*/ 2147483647 w 891"/>
              <a:gd name="T55" fmla="*/ 2147483647 h 672"/>
              <a:gd name="T56" fmla="*/ 2147483647 w 891"/>
              <a:gd name="T57" fmla="*/ 2147483647 h 672"/>
              <a:gd name="T58" fmla="*/ 2147483647 w 891"/>
              <a:gd name="T59" fmla="*/ 2147483647 h 672"/>
              <a:gd name="T60" fmla="*/ 2147483647 w 891"/>
              <a:gd name="T61" fmla="*/ 2147483647 h 672"/>
              <a:gd name="T62" fmla="*/ 2147483647 w 891"/>
              <a:gd name="T63" fmla="*/ 2147483647 h 672"/>
              <a:gd name="T64" fmla="*/ 2147483647 w 891"/>
              <a:gd name="T65" fmla="*/ 2147483647 h 672"/>
              <a:gd name="T66" fmla="*/ 2147483647 w 891"/>
              <a:gd name="T67" fmla="*/ 2147483647 h 672"/>
              <a:gd name="T68" fmla="*/ 2147483647 w 891"/>
              <a:gd name="T69" fmla="*/ 2147483647 h 672"/>
              <a:gd name="T70" fmla="*/ 2147483647 w 891"/>
              <a:gd name="T71" fmla="*/ 2147483647 h 672"/>
              <a:gd name="T72" fmla="*/ 2147483647 w 891"/>
              <a:gd name="T73" fmla="*/ 2147483647 h 672"/>
              <a:gd name="T74" fmla="*/ 2147483647 w 891"/>
              <a:gd name="T75" fmla="*/ 0 h 672"/>
              <a:gd name="T76" fmla="*/ 2147483647 w 891"/>
              <a:gd name="T77" fmla="*/ 2147483647 h 672"/>
              <a:gd name="T78" fmla="*/ 2147483647 w 891"/>
              <a:gd name="T79" fmla="*/ 2147483647 h 672"/>
              <a:gd name="T80" fmla="*/ 2147483647 w 891"/>
              <a:gd name="T81" fmla="*/ 2147483647 h 672"/>
              <a:gd name="T82" fmla="*/ 2147483647 w 891"/>
              <a:gd name="T83" fmla="*/ 2147483647 h 672"/>
              <a:gd name="T84" fmla="*/ 2147483647 w 891"/>
              <a:gd name="T85" fmla="*/ 2147483647 h 672"/>
              <a:gd name="T86" fmla="*/ 2147483647 w 891"/>
              <a:gd name="T87" fmla="*/ 2147483647 h 672"/>
              <a:gd name="T88" fmla="*/ 2147483647 w 891"/>
              <a:gd name="T89" fmla="*/ 2147483647 h 672"/>
              <a:gd name="T90" fmla="*/ 0 w 891"/>
              <a:gd name="T91" fmla="*/ 2147483647 h 672"/>
              <a:gd name="T92" fmla="*/ 0 w 891"/>
              <a:gd name="T93" fmla="*/ 2147483647 h 6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91"/>
              <a:gd name="T142" fmla="*/ 0 h 672"/>
              <a:gd name="T143" fmla="*/ 891 w 891"/>
              <a:gd name="T144" fmla="*/ 672 h 6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91" h="672">
                <a:moveTo>
                  <a:pt x="0" y="65"/>
                </a:moveTo>
                <a:lnTo>
                  <a:pt x="26" y="88"/>
                </a:lnTo>
                <a:lnTo>
                  <a:pt x="22" y="103"/>
                </a:lnTo>
                <a:lnTo>
                  <a:pt x="29" y="112"/>
                </a:lnTo>
                <a:lnTo>
                  <a:pt x="19" y="130"/>
                </a:lnTo>
                <a:lnTo>
                  <a:pt x="123" y="93"/>
                </a:lnTo>
                <a:lnTo>
                  <a:pt x="256" y="179"/>
                </a:lnTo>
                <a:lnTo>
                  <a:pt x="365" y="119"/>
                </a:lnTo>
                <a:lnTo>
                  <a:pt x="428" y="133"/>
                </a:lnTo>
                <a:lnTo>
                  <a:pt x="509" y="214"/>
                </a:lnTo>
                <a:lnTo>
                  <a:pt x="536" y="214"/>
                </a:lnTo>
                <a:lnTo>
                  <a:pt x="563" y="270"/>
                </a:lnTo>
                <a:lnTo>
                  <a:pt x="556" y="376"/>
                </a:lnTo>
                <a:lnTo>
                  <a:pt x="575" y="389"/>
                </a:lnTo>
                <a:lnTo>
                  <a:pt x="579" y="369"/>
                </a:lnTo>
                <a:lnTo>
                  <a:pt x="604" y="369"/>
                </a:lnTo>
                <a:lnTo>
                  <a:pt x="579" y="420"/>
                </a:lnTo>
                <a:lnTo>
                  <a:pt x="647" y="490"/>
                </a:lnTo>
                <a:lnTo>
                  <a:pt x="657" y="469"/>
                </a:lnTo>
                <a:lnTo>
                  <a:pt x="662" y="520"/>
                </a:lnTo>
                <a:lnTo>
                  <a:pt x="685" y="530"/>
                </a:lnTo>
                <a:lnTo>
                  <a:pt x="708" y="590"/>
                </a:lnTo>
                <a:lnTo>
                  <a:pt x="731" y="590"/>
                </a:lnTo>
                <a:lnTo>
                  <a:pt x="784" y="646"/>
                </a:lnTo>
                <a:lnTo>
                  <a:pt x="813" y="649"/>
                </a:lnTo>
                <a:lnTo>
                  <a:pt x="813" y="658"/>
                </a:lnTo>
                <a:lnTo>
                  <a:pt x="792" y="672"/>
                </a:lnTo>
                <a:lnTo>
                  <a:pt x="838" y="667"/>
                </a:lnTo>
                <a:lnTo>
                  <a:pt x="867" y="653"/>
                </a:lnTo>
                <a:lnTo>
                  <a:pt x="883" y="576"/>
                </a:lnTo>
                <a:lnTo>
                  <a:pt x="891" y="579"/>
                </a:lnTo>
                <a:lnTo>
                  <a:pt x="883" y="471"/>
                </a:lnTo>
                <a:lnTo>
                  <a:pt x="872" y="439"/>
                </a:lnTo>
                <a:lnTo>
                  <a:pt x="777" y="282"/>
                </a:lnTo>
                <a:lnTo>
                  <a:pt x="702" y="133"/>
                </a:lnTo>
                <a:lnTo>
                  <a:pt x="655" y="11"/>
                </a:lnTo>
                <a:lnTo>
                  <a:pt x="644" y="7"/>
                </a:lnTo>
                <a:lnTo>
                  <a:pt x="603" y="0"/>
                </a:lnTo>
                <a:lnTo>
                  <a:pt x="591" y="12"/>
                </a:lnTo>
                <a:lnTo>
                  <a:pt x="597" y="58"/>
                </a:lnTo>
                <a:lnTo>
                  <a:pt x="580" y="56"/>
                </a:lnTo>
                <a:lnTo>
                  <a:pt x="577" y="35"/>
                </a:lnTo>
                <a:lnTo>
                  <a:pt x="294" y="53"/>
                </a:lnTo>
                <a:lnTo>
                  <a:pt x="275" y="19"/>
                </a:lnTo>
                <a:lnTo>
                  <a:pt x="2" y="44"/>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95" name="Freeform 40"/>
          <p:cNvSpPr>
            <a:spLocks/>
          </p:cNvSpPr>
          <p:nvPr/>
        </p:nvSpPr>
        <p:spPr bwMode="auto">
          <a:xfrm>
            <a:off x="7551738" y="5876925"/>
            <a:ext cx="28575" cy="58738"/>
          </a:xfrm>
          <a:custGeom>
            <a:avLst/>
            <a:gdLst>
              <a:gd name="T0" fmla="*/ 2147483647 w 17"/>
              <a:gd name="T1" fmla="*/ 2147483647 h 37"/>
              <a:gd name="T2" fmla="*/ 2147483647 w 17"/>
              <a:gd name="T3" fmla="*/ 2147483647 h 37"/>
              <a:gd name="T4" fmla="*/ 2147483647 w 17"/>
              <a:gd name="T5" fmla="*/ 0 h 37"/>
              <a:gd name="T6" fmla="*/ 2147483647 w 17"/>
              <a:gd name="T7" fmla="*/ 2147483647 h 37"/>
              <a:gd name="T8" fmla="*/ 0 w 17"/>
              <a:gd name="T9" fmla="*/ 2147483647 h 37"/>
              <a:gd name="T10" fmla="*/ 2147483647 w 17"/>
              <a:gd name="T11" fmla="*/ 2147483647 h 37"/>
              <a:gd name="T12" fmla="*/ 2147483647 w 17"/>
              <a:gd name="T13" fmla="*/ 2147483647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5" y="37"/>
                </a:moveTo>
                <a:lnTo>
                  <a:pt x="12" y="26"/>
                </a:lnTo>
                <a:lnTo>
                  <a:pt x="17" y="0"/>
                </a:lnTo>
                <a:lnTo>
                  <a:pt x="9" y="24"/>
                </a:lnTo>
                <a:lnTo>
                  <a:pt x="0" y="33"/>
                </a:lnTo>
                <a:lnTo>
                  <a:pt x="5"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96" name="Freeform 41"/>
          <p:cNvSpPr>
            <a:spLocks/>
          </p:cNvSpPr>
          <p:nvPr/>
        </p:nvSpPr>
        <p:spPr bwMode="auto">
          <a:xfrm>
            <a:off x="6427788" y="2638425"/>
            <a:ext cx="652462" cy="735013"/>
          </a:xfrm>
          <a:custGeom>
            <a:avLst/>
            <a:gdLst>
              <a:gd name="T0" fmla="*/ 0 w 411"/>
              <a:gd name="T1" fmla="*/ 2147483647 h 463"/>
              <a:gd name="T2" fmla="*/ 2147483647 w 411"/>
              <a:gd name="T3" fmla="*/ 2147483647 h 463"/>
              <a:gd name="T4" fmla="*/ 2147483647 w 411"/>
              <a:gd name="T5" fmla="*/ 2147483647 h 463"/>
              <a:gd name="T6" fmla="*/ 2147483647 w 411"/>
              <a:gd name="T7" fmla="*/ 2147483647 h 463"/>
              <a:gd name="T8" fmla="*/ 2147483647 w 411"/>
              <a:gd name="T9" fmla="*/ 2147483647 h 463"/>
              <a:gd name="T10" fmla="*/ 2147483647 w 411"/>
              <a:gd name="T11" fmla="*/ 2147483647 h 463"/>
              <a:gd name="T12" fmla="*/ 2147483647 w 411"/>
              <a:gd name="T13" fmla="*/ 2147483647 h 463"/>
              <a:gd name="T14" fmla="*/ 2147483647 w 411"/>
              <a:gd name="T15" fmla="*/ 2147483647 h 463"/>
              <a:gd name="T16" fmla="*/ 2147483647 w 411"/>
              <a:gd name="T17" fmla="*/ 2147483647 h 463"/>
              <a:gd name="T18" fmla="*/ 2147483647 w 411"/>
              <a:gd name="T19" fmla="*/ 2147483647 h 463"/>
              <a:gd name="T20" fmla="*/ 2147483647 w 411"/>
              <a:gd name="T21" fmla="*/ 2147483647 h 463"/>
              <a:gd name="T22" fmla="*/ 2147483647 w 411"/>
              <a:gd name="T23" fmla="*/ 2147483647 h 463"/>
              <a:gd name="T24" fmla="*/ 2147483647 w 411"/>
              <a:gd name="T25" fmla="*/ 2147483647 h 463"/>
              <a:gd name="T26" fmla="*/ 2147483647 w 411"/>
              <a:gd name="T27" fmla="*/ 2147483647 h 463"/>
              <a:gd name="T28" fmla="*/ 2147483647 w 411"/>
              <a:gd name="T29" fmla="*/ 2147483647 h 463"/>
              <a:gd name="T30" fmla="*/ 2147483647 w 411"/>
              <a:gd name="T31" fmla="*/ 0 h 463"/>
              <a:gd name="T32" fmla="*/ 2147483647 w 411"/>
              <a:gd name="T33" fmla="*/ 2147483647 h 463"/>
              <a:gd name="T34" fmla="*/ 2147483647 w 411"/>
              <a:gd name="T35" fmla="*/ 2147483647 h 463"/>
              <a:gd name="T36" fmla="*/ 2147483647 w 411"/>
              <a:gd name="T37" fmla="*/ 2147483647 h 463"/>
              <a:gd name="T38" fmla="*/ 2147483647 w 411"/>
              <a:gd name="T39" fmla="*/ 2147483647 h 463"/>
              <a:gd name="T40" fmla="*/ 2147483647 w 411"/>
              <a:gd name="T41" fmla="*/ 2147483647 h 463"/>
              <a:gd name="T42" fmla="*/ 0 w 411"/>
              <a:gd name="T43" fmla="*/ 2147483647 h 463"/>
              <a:gd name="T44" fmla="*/ 0 w 411"/>
              <a:gd name="T45" fmla="*/ 2147483647 h 4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1"/>
              <a:gd name="T70" fmla="*/ 0 h 463"/>
              <a:gd name="T71" fmla="*/ 411 w 411"/>
              <a:gd name="T72" fmla="*/ 463 h 4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1" h="463">
                <a:moveTo>
                  <a:pt x="0" y="84"/>
                </a:moveTo>
                <a:lnTo>
                  <a:pt x="34" y="404"/>
                </a:lnTo>
                <a:lnTo>
                  <a:pt x="85" y="411"/>
                </a:lnTo>
                <a:lnTo>
                  <a:pt x="147" y="448"/>
                </a:lnTo>
                <a:lnTo>
                  <a:pt x="191" y="446"/>
                </a:lnTo>
                <a:lnTo>
                  <a:pt x="211" y="432"/>
                </a:lnTo>
                <a:lnTo>
                  <a:pt x="259" y="463"/>
                </a:lnTo>
                <a:lnTo>
                  <a:pt x="290" y="435"/>
                </a:lnTo>
                <a:lnTo>
                  <a:pt x="295" y="386"/>
                </a:lnTo>
                <a:lnTo>
                  <a:pt x="316" y="395"/>
                </a:lnTo>
                <a:lnTo>
                  <a:pt x="324" y="355"/>
                </a:lnTo>
                <a:lnTo>
                  <a:pt x="394" y="294"/>
                </a:lnTo>
                <a:lnTo>
                  <a:pt x="406" y="192"/>
                </a:lnTo>
                <a:lnTo>
                  <a:pt x="398" y="171"/>
                </a:lnTo>
                <a:lnTo>
                  <a:pt x="411" y="161"/>
                </a:lnTo>
                <a:lnTo>
                  <a:pt x="386" y="0"/>
                </a:lnTo>
                <a:lnTo>
                  <a:pt x="316" y="36"/>
                </a:lnTo>
                <a:lnTo>
                  <a:pt x="280" y="75"/>
                </a:lnTo>
                <a:lnTo>
                  <a:pt x="254" y="77"/>
                </a:lnTo>
                <a:lnTo>
                  <a:pt x="215" y="98"/>
                </a:lnTo>
                <a:lnTo>
                  <a:pt x="124" y="64"/>
                </a:lnTo>
                <a:lnTo>
                  <a:pt x="0"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97" name="Freeform 42"/>
          <p:cNvSpPr>
            <a:spLocks/>
          </p:cNvSpPr>
          <p:nvPr/>
        </p:nvSpPr>
        <p:spPr bwMode="auto">
          <a:xfrm>
            <a:off x="6838950" y="2894013"/>
            <a:ext cx="700088" cy="690562"/>
          </a:xfrm>
          <a:custGeom>
            <a:avLst/>
            <a:gdLst>
              <a:gd name="T0" fmla="*/ 0 w 441"/>
              <a:gd name="T1" fmla="*/ 2147483647 h 435"/>
              <a:gd name="T2" fmla="*/ 2147483647 w 441"/>
              <a:gd name="T3" fmla="*/ 2147483647 h 435"/>
              <a:gd name="T4" fmla="*/ 2147483647 w 441"/>
              <a:gd name="T5" fmla="*/ 2147483647 h 435"/>
              <a:gd name="T6" fmla="*/ 2147483647 w 441"/>
              <a:gd name="T7" fmla="*/ 2147483647 h 435"/>
              <a:gd name="T8" fmla="*/ 2147483647 w 441"/>
              <a:gd name="T9" fmla="*/ 2147483647 h 435"/>
              <a:gd name="T10" fmla="*/ 2147483647 w 441"/>
              <a:gd name="T11" fmla="*/ 2147483647 h 435"/>
              <a:gd name="T12" fmla="*/ 2147483647 w 441"/>
              <a:gd name="T13" fmla="*/ 2147483647 h 435"/>
              <a:gd name="T14" fmla="*/ 2147483647 w 441"/>
              <a:gd name="T15" fmla="*/ 2147483647 h 435"/>
              <a:gd name="T16" fmla="*/ 2147483647 w 441"/>
              <a:gd name="T17" fmla="*/ 2147483647 h 435"/>
              <a:gd name="T18" fmla="*/ 2147483647 w 441"/>
              <a:gd name="T19" fmla="*/ 2147483647 h 435"/>
              <a:gd name="T20" fmla="*/ 2147483647 w 441"/>
              <a:gd name="T21" fmla="*/ 2147483647 h 435"/>
              <a:gd name="T22" fmla="*/ 2147483647 w 441"/>
              <a:gd name="T23" fmla="*/ 2147483647 h 435"/>
              <a:gd name="T24" fmla="*/ 2147483647 w 441"/>
              <a:gd name="T25" fmla="*/ 2147483647 h 435"/>
              <a:gd name="T26" fmla="*/ 2147483647 w 441"/>
              <a:gd name="T27" fmla="*/ 2147483647 h 435"/>
              <a:gd name="T28" fmla="*/ 2147483647 w 441"/>
              <a:gd name="T29" fmla="*/ 2147483647 h 435"/>
              <a:gd name="T30" fmla="*/ 2147483647 w 441"/>
              <a:gd name="T31" fmla="*/ 2147483647 h 435"/>
              <a:gd name="T32" fmla="*/ 2147483647 w 441"/>
              <a:gd name="T33" fmla="*/ 2147483647 h 435"/>
              <a:gd name="T34" fmla="*/ 2147483647 w 441"/>
              <a:gd name="T35" fmla="*/ 2147483647 h 435"/>
              <a:gd name="T36" fmla="*/ 2147483647 w 441"/>
              <a:gd name="T37" fmla="*/ 2147483647 h 435"/>
              <a:gd name="T38" fmla="*/ 2147483647 w 441"/>
              <a:gd name="T39" fmla="*/ 0 h 435"/>
              <a:gd name="T40" fmla="*/ 2147483647 w 441"/>
              <a:gd name="T41" fmla="*/ 2147483647 h 435"/>
              <a:gd name="T42" fmla="*/ 2147483647 w 441"/>
              <a:gd name="T43" fmla="*/ 2147483647 h 435"/>
              <a:gd name="T44" fmla="*/ 2147483647 w 441"/>
              <a:gd name="T45" fmla="*/ 2147483647 h 435"/>
              <a:gd name="T46" fmla="*/ 2147483647 w 441"/>
              <a:gd name="T47" fmla="*/ 2147483647 h 435"/>
              <a:gd name="T48" fmla="*/ 2147483647 w 441"/>
              <a:gd name="T49" fmla="*/ 2147483647 h 435"/>
              <a:gd name="T50" fmla="*/ 2147483647 w 441"/>
              <a:gd name="T51" fmla="*/ 2147483647 h 435"/>
              <a:gd name="T52" fmla="*/ 2147483647 w 441"/>
              <a:gd name="T53" fmla="*/ 2147483647 h 435"/>
              <a:gd name="T54" fmla="*/ 0 w 441"/>
              <a:gd name="T55" fmla="*/ 2147483647 h 435"/>
              <a:gd name="T56" fmla="*/ 0 w 441"/>
              <a:gd name="T57" fmla="*/ 2147483647 h 435"/>
              <a:gd name="T58" fmla="*/ 0 w 441"/>
              <a:gd name="T59" fmla="*/ 2147483647 h 4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1"/>
              <a:gd name="T91" fmla="*/ 0 h 435"/>
              <a:gd name="T92" fmla="*/ 441 w 441"/>
              <a:gd name="T93" fmla="*/ 435 h 4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1" h="435">
                <a:moveTo>
                  <a:pt x="0" y="302"/>
                </a:moveTo>
                <a:lnTo>
                  <a:pt x="17" y="362"/>
                </a:lnTo>
                <a:lnTo>
                  <a:pt x="74" y="404"/>
                </a:lnTo>
                <a:lnTo>
                  <a:pt x="101" y="435"/>
                </a:lnTo>
                <a:lnTo>
                  <a:pt x="185" y="402"/>
                </a:lnTo>
                <a:lnTo>
                  <a:pt x="222" y="395"/>
                </a:lnTo>
                <a:lnTo>
                  <a:pt x="243" y="371"/>
                </a:lnTo>
                <a:lnTo>
                  <a:pt x="275" y="239"/>
                </a:lnTo>
                <a:lnTo>
                  <a:pt x="311" y="255"/>
                </a:lnTo>
                <a:lnTo>
                  <a:pt x="379" y="112"/>
                </a:lnTo>
                <a:lnTo>
                  <a:pt x="432" y="143"/>
                </a:lnTo>
                <a:lnTo>
                  <a:pt x="441" y="117"/>
                </a:lnTo>
                <a:lnTo>
                  <a:pt x="403" y="87"/>
                </a:lnTo>
                <a:lnTo>
                  <a:pt x="374" y="91"/>
                </a:lnTo>
                <a:lnTo>
                  <a:pt x="364" y="106"/>
                </a:lnTo>
                <a:lnTo>
                  <a:pt x="311" y="122"/>
                </a:lnTo>
                <a:lnTo>
                  <a:pt x="277" y="161"/>
                </a:lnTo>
                <a:lnTo>
                  <a:pt x="265" y="98"/>
                </a:lnTo>
                <a:lnTo>
                  <a:pt x="171" y="115"/>
                </a:lnTo>
                <a:lnTo>
                  <a:pt x="152" y="0"/>
                </a:lnTo>
                <a:lnTo>
                  <a:pt x="139" y="10"/>
                </a:lnTo>
                <a:lnTo>
                  <a:pt x="147" y="31"/>
                </a:lnTo>
                <a:lnTo>
                  <a:pt x="135" y="133"/>
                </a:lnTo>
                <a:lnTo>
                  <a:pt x="65" y="194"/>
                </a:lnTo>
                <a:lnTo>
                  <a:pt x="57" y="234"/>
                </a:lnTo>
                <a:lnTo>
                  <a:pt x="36" y="225"/>
                </a:lnTo>
                <a:lnTo>
                  <a:pt x="31" y="274"/>
                </a:lnTo>
                <a:lnTo>
                  <a:pt x="0" y="3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98" name="Freeform 43"/>
          <p:cNvSpPr>
            <a:spLocks/>
          </p:cNvSpPr>
          <p:nvPr/>
        </p:nvSpPr>
        <p:spPr bwMode="auto">
          <a:xfrm>
            <a:off x="7259638" y="2946400"/>
            <a:ext cx="709612" cy="349250"/>
          </a:xfrm>
          <a:custGeom>
            <a:avLst/>
            <a:gdLst>
              <a:gd name="T0" fmla="*/ 0 w 447"/>
              <a:gd name="T1" fmla="*/ 2147483647 h 220"/>
              <a:gd name="T2" fmla="*/ 2147483647 w 447"/>
              <a:gd name="T3" fmla="*/ 2147483647 h 220"/>
              <a:gd name="T4" fmla="*/ 2147483647 w 447"/>
              <a:gd name="T5" fmla="*/ 2147483647 h 220"/>
              <a:gd name="T6" fmla="*/ 2147483647 w 447"/>
              <a:gd name="T7" fmla="*/ 2147483647 h 220"/>
              <a:gd name="T8" fmla="*/ 2147483647 w 447"/>
              <a:gd name="T9" fmla="*/ 2147483647 h 220"/>
              <a:gd name="T10" fmla="*/ 2147483647 w 447"/>
              <a:gd name="T11" fmla="*/ 2147483647 h 220"/>
              <a:gd name="T12" fmla="*/ 2147483647 w 447"/>
              <a:gd name="T13" fmla="*/ 2147483647 h 220"/>
              <a:gd name="T14" fmla="*/ 2147483647 w 447"/>
              <a:gd name="T15" fmla="*/ 2147483647 h 220"/>
              <a:gd name="T16" fmla="*/ 2147483647 w 447"/>
              <a:gd name="T17" fmla="*/ 2147483647 h 220"/>
              <a:gd name="T18" fmla="*/ 2147483647 w 447"/>
              <a:gd name="T19" fmla="*/ 2147483647 h 220"/>
              <a:gd name="T20" fmla="*/ 2147483647 w 447"/>
              <a:gd name="T21" fmla="*/ 2147483647 h 220"/>
              <a:gd name="T22" fmla="*/ 2147483647 w 447"/>
              <a:gd name="T23" fmla="*/ 2147483647 h 220"/>
              <a:gd name="T24" fmla="*/ 2147483647 w 447"/>
              <a:gd name="T25" fmla="*/ 2147483647 h 220"/>
              <a:gd name="T26" fmla="*/ 2147483647 w 447"/>
              <a:gd name="T27" fmla="*/ 2147483647 h 220"/>
              <a:gd name="T28" fmla="*/ 2147483647 w 447"/>
              <a:gd name="T29" fmla="*/ 2147483647 h 220"/>
              <a:gd name="T30" fmla="*/ 2147483647 w 447"/>
              <a:gd name="T31" fmla="*/ 2147483647 h 220"/>
              <a:gd name="T32" fmla="*/ 2147483647 w 447"/>
              <a:gd name="T33" fmla="*/ 2147483647 h 220"/>
              <a:gd name="T34" fmla="*/ 2147483647 w 447"/>
              <a:gd name="T35" fmla="*/ 2147483647 h 220"/>
              <a:gd name="T36" fmla="*/ 2147483647 w 447"/>
              <a:gd name="T37" fmla="*/ 2147483647 h 220"/>
              <a:gd name="T38" fmla="*/ 2147483647 w 447"/>
              <a:gd name="T39" fmla="*/ 2147483647 h 220"/>
              <a:gd name="T40" fmla="*/ 2147483647 w 447"/>
              <a:gd name="T41" fmla="*/ 2147483647 h 220"/>
              <a:gd name="T42" fmla="*/ 2147483647 w 447"/>
              <a:gd name="T43" fmla="*/ 2147483647 h 220"/>
              <a:gd name="T44" fmla="*/ 2147483647 w 447"/>
              <a:gd name="T45" fmla="*/ 2147483647 h 220"/>
              <a:gd name="T46" fmla="*/ 2147483647 w 447"/>
              <a:gd name="T47" fmla="*/ 2147483647 h 220"/>
              <a:gd name="T48" fmla="*/ 2147483647 w 447"/>
              <a:gd name="T49" fmla="*/ 2147483647 h 220"/>
              <a:gd name="T50" fmla="*/ 2147483647 w 447"/>
              <a:gd name="T51" fmla="*/ 2147483647 h 220"/>
              <a:gd name="T52" fmla="*/ 2147483647 w 447"/>
              <a:gd name="T53" fmla="*/ 2147483647 h 220"/>
              <a:gd name="T54" fmla="*/ 2147483647 w 447"/>
              <a:gd name="T55" fmla="*/ 2147483647 h 220"/>
              <a:gd name="T56" fmla="*/ 2147483647 w 447"/>
              <a:gd name="T57" fmla="*/ 2147483647 h 220"/>
              <a:gd name="T58" fmla="*/ 2147483647 w 447"/>
              <a:gd name="T59" fmla="*/ 2147483647 h 220"/>
              <a:gd name="T60" fmla="*/ 2147483647 w 447"/>
              <a:gd name="T61" fmla="*/ 2147483647 h 220"/>
              <a:gd name="T62" fmla="*/ 2147483647 w 447"/>
              <a:gd name="T63" fmla="*/ 2147483647 h 220"/>
              <a:gd name="T64" fmla="*/ 2147483647 w 447"/>
              <a:gd name="T65" fmla="*/ 2147483647 h 220"/>
              <a:gd name="T66" fmla="*/ 2147483647 w 447"/>
              <a:gd name="T67" fmla="*/ 2147483647 h 220"/>
              <a:gd name="T68" fmla="*/ 2147483647 w 447"/>
              <a:gd name="T69" fmla="*/ 2147483647 h 220"/>
              <a:gd name="T70" fmla="*/ 2147483647 w 447"/>
              <a:gd name="T71" fmla="*/ 2147483647 h 220"/>
              <a:gd name="T72" fmla="*/ 2147483647 w 447"/>
              <a:gd name="T73" fmla="*/ 0 h 220"/>
              <a:gd name="T74" fmla="*/ 0 w 447"/>
              <a:gd name="T75" fmla="*/ 2147483647 h 220"/>
              <a:gd name="T76" fmla="*/ 0 w 447"/>
              <a:gd name="T77" fmla="*/ 2147483647 h 220"/>
              <a:gd name="T78" fmla="*/ 0 w 447"/>
              <a:gd name="T79" fmla="*/ 2147483647 h 2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7"/>
              <a:gd name="T121" fmla="*/ 0 h 220"/>
              <a:gd name="T122" fmla="*/ 447 w 447"/>
              <a:gd name="T123" fmla="*/ 220 h 2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7" h="220">
                <a:moveTo>
                  <a:pt x="0" y="65"/>
                </a:moveTo>
                <a:lnTo>
                  <a:pt x="12" y="128"/>
                </a:lnTo>
                <a:lnTo>
                  <a:pt x="46" y="89"/>
                </a:lnTo>
                <a:lnTo>
                  <a:pt x="99" y="73"/>
                </a:lnTo>
                <a:lnTo>
                  <a:pt x="109" y="58"/>
                </a:lnTo>
                <a:lnTo>
                  <a:pt x="138" y="54"/>
                </a:lnTo>
                <a:lnTo>
                  <a:pt x="176" y="84"/>
                </a:lnTo>
                <a:lnTo>
                  <a:pt x="201" y="91"/>
                </a:lnTo>
                <a:lnTo>
                  <a:pt x="249" y="136"/>
                </a:lnTo>
                <a:lnTo>
                  <a:pt x="232" y="178"/>
                </a:lnTo>
                <a:lnTo>
                  <a:pt x="239" y="198"/>
                </a:lnTo>
                <a:lnTo>
                  <a:pt x="259" y="189"/>
                </a:lnTo>
                <a:lnTo>
                  <a:pt x="278" y="189"/>
                </a:lnTo>
                <a:lnTo>
                  <a:pt x="288" y="201"/>
                </a:lnTo>
                <a:lnTo>
                  <a:pt x="311" y="201"/>
                </a:lnTo>
                <a:lnTo>
                  <a:pt x="319" y="198"/>
                </a:lnTo>
                <a:lnTo>
                  <a:pt x="304" y="159"/>
                </a:lnTo>
                <a:lnTo>
                  <a:pt x="302" y="89"/>
                </a:lnTo>
                <a:lnTo>
                  <a:pt x="283" y="79"/>
                </a:lnTo>
                <a:lnTo>
                  <a:pt x="319" y="45"/>
                </a:lnTo>
                <a:lnTo>
                  <a:pt x="321" y="26"/>
                </a:lnTo>
                <a:lnTo>
                  <a:pt x="341" y="28"/>
                </a:lnTo>
                <a:lnTo>
                  <a:pt x="316" y="72"/>
                </a:lnTo>
                <a:lnTo>
                  <a:pt x="331" y="122"/>
                </a:lnTo>
                <a:lnTo>
                  <a:pt x="338" y="138"/>
                </a:lnTo>
                <a:lnTo>
                  <a:pt x="348" y="145"/>
                </a:lnTo>
                <a:lnTo>
                  <a:pt x="328" y="143"/>
                </a:lnTo>
                <a:lnTo>
                  <a:pt x="334" y="175"/>
                </a:lnTo>
                <a:lnTo>
                  <a:pt x="370" y="198"/>
                </a:lnTo>
                <a:lnTo>
                  <a:pt x="379" y="201"/>
                </a:lnTo>
                <a:lnTo>
                  <a:pt x="389" y="201"/>
                </a:lnTo>
                <a:lnTo>
                  <a:pt x="384" y="220"/>
                </a:lnTo>
                <a:lnTo>
                  <a:pt x="428" y="198"/>
                </a:lnTo>
                <a:lnTo>
                  <a:pt x="437" y="170"/>
                </a:lnTo>
                <a:lnTo>
                  <a:pt x="447" y="140"/>
                </a:lnTo>
                <a:lnTo>
                  <a:pt x="384" y="152"/>
                </a:lnTo>
                <a:lnTo>
                  <a:pt x="343" y="0"/>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0999" name="Freeform 44"/>
          <p:cNvSpPr>
            <a:spLocks/>
          </p:cNvSpPr>
          <p:nvPr/>
        </p:nvSpPr>
        <p:spPr bwMode="auto">
          <a:xfrm>
            <a:off x="6723063" y="3071813"/>
            <a:ext cx="1203325" cy="679450"/>
          </a:xfrm>
          <a:custGeom>
            <a:avLst/>
            <a:gdLst>
              <a:gd name="T0" fmla="*/ 2147483647 w 758"/>
              <a:gd name="T1" fmla="*/ 2147483647 h 428"/>
              <a:gd name="T2" fmla="*/ 2147483647 w 758"/>
              <a:gd name="T3" fmla="*/ 2147483647 h 428"/>
              <a:gd name="T4" fmla="*/ 2147483647 w 758"/>
              <a:gd name="T5" fmla="*/ 2147483647 h 428"/>
              <a:gd name="T6" fmla="*/ 2147483647 w 758"/>
              <a:gd name="T7" fmla="*/ 2147483647 h 428"/>
              <a:gd name="T8" fmla="*/ 2147483647 w 758"/>
              <a:gd name="T9" fmla="*/ 2147483647 h 428"/>
              <a:gd name="T10" fmla="*/ 2147483647 w 758"/>
              <a:gd name="T11" fmla="*/ 2147483647 h 428"/>
              <a:gd name="T12" fmla="*/ 2147483647 w 758"/>
              <a:gd name="T13" fmla="*/ 2147483647 h 428"/>
              <a:gd name="T14" fmla="*/ 2147483647 w 758"/>
              <a:gd name="T15" fmla="*/ 2147483647 h 428"/>
              <a:gd name="T16" fmla="*/ 2147483647 w 758"/>
              <a:gd name="T17" fmla="*/ 2147483647 h 428"/>
              <a:gd name="T18" fmla="*/ 2147483647 w 758"/>
              <a:gd name="T19" fmla="*/ 2147483647 h 428"/>
              <a:gd name="T20" fmla="*/ 2147483647 w 758"/>
              <a:gd name="T21" fmla="*/ 0 h 428"/>
              <a:gd name="T22" fmla="*/ 2147483647 w 758"/>
              <a:gd name="T23" fmla="*/ 2147483647 h 428"/>
              <a:gd name="T24" fmla="*/ 2147483647 w 758"/>
              <a:gd name="T25" fmla="*/ 2147483647 h 428"/>
              <a:gd name="T26" fmla="*/ 2147483647 w 758"/>
              <a:gd name="T27" fmla="*/ 2147483647 h 428"/>
              <a:gd name="T28" fmla="*/ 2147483647 w 758"/>
              <a:gd name="T29" fmla="*/ 2147483647 h 428"/>
              <a:gd name="T30" fmla="*/ 2147483647 w 758"/>
              <a:gd name="T31" fmla="*/ 2147483647 h 428"/>
              <a:gd name="T32" fmla="*/ 2147483647 w 758"/>
              <a:gd name="T33" fmla="*/ 2147483647 h 428"/>
              <a:gd name="T34" fmla="*/ 2147483647 w 758"/>
              <a:gd name="T35" fmla="*/ 2147483647 h 428"/>
              <a:gd name="T36" fmla="*/ 2147483647 w 758"/>
              <a:gd name="T37" fmla="*/ 2147483647 h 428"/>
              <a:gd name="T38" fmla="*/ 2147483647 w 758"/>
              <a:gd name="T39" fmla="*/ 2147483647 h 428"/>
              <a:gd name="T40" fmla="*/ 2147483647 w 758"/>
              <a:gd name="T41" fmla="*/ 2147483647 h 428"/>
              <a:gd name="T42" fmla="*/ 2147483647 w 758"/>
              <a:gd name="T43" fmla="*/ 2147483647 h 428"/>
              <a:gd name="T44" fmla="*/ 2147483647 w 758"/>
              <a:gd name="T45" fmla="*/ 2147483647 h 428"/>
              <a:gd name="T46" fmla="*/ 2147483647 w 758"/>
              <a:gd name="T47" fmla="*/ 2147483647 h 428"/>
              <a:gd name="T48" fmla="*/ 2147483647 w 758"/>
              <a:gd name="T49" fmla="*/ 2147483647 h 428"/>
              <a:gd name="T50" fmla="*/ 2147483647 w 758"/>
              <a:gd name="T51" fmla="*/ 2147483647 h 428"/>
              <a:gd name="T52" fmla="*/ 2147483647 w 758"/>
              <a:gd name="T53" fmla="*/ 2147483647 h 428"/>
              <a:gd name="T54" fmla="*/ 2147483647 w 758"/>
              <a:gd name="T55" fmla="*/ 2147483647 h 428"/>
              <a:gd name="T56" fmla="*/ 2147483647 w 758"/>
              <a:gd name="T57" fmla="*/ 2147483647 h 428"/>
              <a:gd name="T58" fmla="*/ 0 w 758"/>
              <a:gd name="T59" fmla="*/ 2147483647 h 428"/>
              <a:gd name="T60" fmla="*/ 2147483647 w 758"/>
              <a:gd name="T61" fmla="*/ 2147483647 h 428"/>
              <a:gd name="T62" fmla="*/ 2147483647 w 758"/>
              <a:gd name="T63" fmla="*/ 2147483647 h 4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8"/>
              <a:gd name="T97" fmla="*/ 0 h 428"/>
              <a:gd name="T98" fmla="*/ 758 w 758"/>
              <a:gd name="T99" fmla="*/ 428 h 4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8" h="428">
                <a:moveTo>
                  <a:pt x="70" y="383"/>
                </a:moveTo>
                <a:lnTo>
                  <a:pt x="70" y="372"/>
                </a:lnTo>
                <a:lnTo>
                  <a:pt x="119" y="323"/>
                </a:lnTo>
                <a:lnTo>
                  <a:pt x="147" y="292"/>
                </a:lnTo>
                <a:lnTo>
                  <a:pt x="174" y="323"/>
                </a:lnTo>
                <a:lnTo>
                  <a:pt x="258" y="290"/>
                </a:lnTo>
                <a:lnTo>
                  <a:pt x="295" y="283"/>
                </a:lnTo>
                <a:lnTo>
                  <a:pt x="316" y="259"/>
                </a:lnTo>
                <a:lnTo>
                  <a:pt x="348" y="127"/>
                </a:lnTo>
                <a:lnTo>
                  <a:pt x="384" y="143"/>
                </a:lnTo>
                <a:lnTo>
                  <a:pt x="452" y="0"/>
                </a:lnTo>
                <a:lnTo>
                  <a:pt x="505" y="31"/>
                </a:lnTo>
                <a:lnTo>
                  <a:pt x="514" y="5"/>
                </a:lnTo>
                <a:lnTo>
                  <a:pt x="539" y="12"/>
                </a:lnTo>
                <a:lnTo>
                  <a:pt x="587" y="57"/>
                </a:lnTo>
                <a:lnTo>
                  <a:pt x="570" y="99"/>
                </a:lnTo>
                <a:lnTo>
                  <a:pt x="577" y="119"/>
                </a:lnTo>
                <a:lnTo>
                  <a:pt x="597" y="110"/>
                </a:lnTo>
                <a:lnTo>
                  <a:pt x="613" y="129"/>
                </a:lnTo>
                <a:lnTo>
                  <a:pt x="686" y="154"/>
                </a:lnTo>
                <a:lnTo>
                  <a:pt x="618" y="150"/>
                </a:lnTo>
                <a:lnTo>
                  <a:pt x="689" y="215"/>
                </a:lnTo>
                <a:lnTo>
                  <a:pt x="643" y="208"/>
                </a:lnTo>
                <a:lnTo>
                  <a:pt x="736" y="267"/>
                </a:lnTo>
                <a:lnTo>
                  <a:pt x="758" y="308"/>
                </a:lnTo>
                <a:lnTo>
                  <a:pt x="742" y="302"/>
                </a:lnTo>
                <a:lnTo>
                  <a:pt x="739" y="313"/>
                </a:lnTo>
                <a:lnTo>
                  <a:pt x="440" y="371"/>
                </a:lnTo>
                <a:lnTo>
                  <a:pt x="194" y="402"/>
                </a:lnTo>
                <a:lnTo>
                  <a:pt x="0" y="428"/>
                </a:lnTo>
                <a:lnTo>
                  <a:pt x="70" y="3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00" name="Freeform 45"/>
          <p:cNvSpPr>
            <a:spLocks/>
          </p:cNvSpPr>
          <p:nvPr/>
        </p:nvSpPr>
        <p:spPr bwMode="auto">
          <a:xfrm>
            <a:off x="7874000" y="3260725"/>
            <a:ext cx="65088" cy="168275"/>
          </a:xfrm>
          <a:custGeom>
            <a:avLst/>
            <a:gdLst>
              <a:gd name="T0" fmla="*/ 0 w 41"/>
              <a:gd name="T1" fmla="*/ 2147483647 h 106"/>
              <a:gd name="T2" fmla="*/ 2147483647 w 41"/>
              <a:gd name="T3" fmla="*/ 2147483647 h 106"/>
              <a:gd name="T4" fmla="*/ 2147483647 w 41"/>
              <a:gd name="T5" fmla="*/ 2147483647 h 106"/>
              <a:gd name="T6" fmla="*/ 2147483647 w 41"/>
              <a:gd name="T7" fmla="*/ 0 h 106"/>
              <a:gd name="T8" fmla="*/ 2147483647 w 41"/>
              <a:gd name="T9" fmla="*/ 2147483647 h 106"/>
              <a:gd name="T10" fmla="*/ 0 w 41"/>
              <a:gd name="T11" fmla="*/ 2147483647 h 106"/>
              <a:gd name="T12" fmla="*/ 0 w 41"/>
              <a:gd name="T13" fmla="*/ 2147483647 h 106"/>
              <a:gd name="T14" fmla="*/ 0 w 41"/>
              <a:gd name="T15" fmla="*/ 2147483647 h 106"/>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06"/>
              <a:gd name="T26" fmla="*/ 41 w 41"/>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06">
                <a:moveTo>
                  <a:pt x="0" y="106"/>
                </a:moveTo>
                <a:lnTo>
                  <a:pt x="14" y="77"/>
                </a:lnTo>
                <a:lnTo>
                  <a:pt x="29" y="59"/>
                </a:lnTo>
                <a:lnTo>
                  <a:pt x="41" y="0"/>
                </a:lnTo>
                <a:lnTo>
                  <a:pt x="16" y="14"/>
                </a:lnTo>
                <a:lnTo>
                  <a:pt x="0" y="70"/>
                </a:lnTo>
                <a:lnTo>
                  <a:pt x="0" y="106"/>
                </a:lnTo>
                <a:close/>
              </a:path>
            </a:pathLst>
          </a:custGeom>
          <a:solidFill>
            <a:schemeClr val="bg2"/>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01" name="Freeform 46"/>
          <p:cNvSpPr>
            <a:spLocks/>
          </p:cNvSpPr>
          <p:nvPr/>
        </p:nvSpPr>
        <p:spPr bwMode="auto">
          <a:xfrm>
            <a:off x="6654800" y="3568700"/>
            <a:ext cx="1328738" cy="593725"/>
          </a:xfrm>
          <a:custGeom>
            <a:avLst/>
            <a:gdLst>
              <a:gd name="T0" fmla="*/ 0 w 837"/>
              <a:gd name="T1" fmla="*/ 2147483647 h 374"/>
              <a:gd name="T2" fmla="*/ 2147483647 w 837"/>
              <a:gd name="T3" fmla="*/ 2147483647 h 374"/>
              <a:gd name="T4" fmla="*/ 2147483647 w 837"/>
              <a:gd name="T5" fmla="*/ 2147483647 h 374"/>
              <a:gd name="T6" fmla="*/ 2147483647 w 837"/>
              <a:gd name="T7" fmla="*/ 2147483647 h 374"/>
              <a:gd name="T8" fmla="*/ 2147483647 w 837"/>
              <a:gd name="T9" fmla="*/ 2147483647 h 374"/>
              <a:gd name="T10" fmla="*/ 2147483647 w 837"/>
              <a:gd name="T11" fmla="*/ 2147483647 h 374"/>
              <a:gd name="T12" fmla="*/ 2147483647 w 837"/>
              <a:gd name="T13" fmla="*/ 2147483647 h 374"/>
              <a:gd name="T14" fmla="*/ 2147483647 w 837"/>
              <a:gd name="T15" fmla="*/ 2147483647 h 374"/>
              <a:gd name="T16" fmla="*/ 2147483647 w 837"/>
              <a:gd name="T17" fmla="*/ 2147483647 h 374"/>
              <a:gd name="T18" fmla="*/ 2147483647 w 837"/>
              <a:gd name="T19" fmla="*/ 2147483647 h 374"/>
              <a:gd name="T20" fmla="*/ 2147483647 w 837"/>
              <a:gd name="T21" fmla="*/ 2147483647 h 374"/>
              <a:gd name="T22" fmla="*/ 2147483647 w 837"/>
              <a:gd name="T23" fmla="*/ 2147483647 h 374"/>
              <a:gd name="T24" fmla="*/ 2147483647 w 837"/>
              <a:gd name="T25" fmla="*/ 2147483647 h 374"/>
              <a:gd name="T26" fmla="*/ 2147483647 w 837"/>
              <a:gd name="T27" fmla="*/ 2147483647 h 374"/>
              <a:gd name="T28" fmla="*/ 2147483647 w 837"/>
              <a:gd name="T29" fmla="*/ 2147483647 h 374"/>
              <a:gd name="T30" fmla="*/ 2147483647 w 837"/>
              <a:gd name="T31" fmla="*/ 2147483647 h 374"/>
              <a:gd name="T32" fmla="*/ 2147483647 w 837"/>
              <a:gd name="T33" fmla="*/ 2147483647 h 374"/>
              <a:gd name="T34" fmla="*/ 2147483647 w 837"/>
              <a:gd name="T35" fmla="*/ 2147483647 h 374"/>
              <a:gd name="T36" fmla="*/ 2147483647 w 837"/>
              <a:gd name="T37" fmla="*/ 2147483647 h 374"/>
              <a:gd name="T38" fmla="*/ 2147483647 w 837"/>
              <a:gd name="T39" fmla="*/ 2147483647 h 374"/>
              <a:gd name="T40" fmla="*/ 2147483647 w 837"/>
              <a:gd name="T41" fmla="*/ 2147483647 h 374"/>
              <a:gd name="T42" fmla="*/ 2147483647 w 837"/>
              <a:gd name="T43" fmla="*/ 2147483647 h 374"/>
              <a:gd name="T44" fmla="*/ 2147483647 w 837"/>
              <a:gd name="T45" fmla="*/ 2147483647 h 374"/>
              <a:gd name="T46" fmla="*/ 2147483647 w 837"/>
              <a:gd name="T47" fmla="*/ 2147483647 h 374"/>
              <a:gd name="T48" fmla="*/ 2147483647 w 837"/>
              <a:gd name="T49" fmla="*/ 2147483647 h 374"/>
              <a:gd name="T50" fmla="*/ 2147483647 w 837"/>
              <a:gd name="T51" fmla="*/ 2147483647 h 374"/>
              <a:gd name="T52" fmla="*/ 2147483647 w 837"/>
              <a:gd name="T53" fmla="*/ 2147483647 h 374"/>
              <a:gd name="T54" fmla="*/ 2147483647 w 837"/>
              <a:gd name="T55" fmla="*/ 0 h 374"/>
              <a:gd name="T56" fmla="*/ 2147483647 w 837"/>
              <a:gd name="T57" fmla="*/ 2147483647 h 374"/>
              <a:gd name="T58" fmla="*/ 2147483647 w 837"/>
              <a:gd name="T59" fmla="*/ 2147483647 h 374"/>
              <a:gd name="T60" fmla="*/ 2147483647 w 837"/>
              <a:gd name="T61" fmla="*/ 2147483647 h 374"/>
              <a:gd name="T62" fmla="*/ 2147483647 w 837"/>
              <a:gd name="T63" fmla="*/ 2147483647 h 374"/>
              <a:gd name="T64" fmla="*/ 2147483647 w 837"/>
              <a:gd name="T65" fmla="*/ 2147483647 h 374"/>
              <a:gd name="T66" fmla="*/ 2147483647 w 837"/>
              <a:gd name="T67" fmla="*/ 2147483647 h 374"/>
              <a:gd name="T68" fmla="*/ 2147483647 w 837"/>
              <a:gd name="T69" fmla="*/ 2147483647 h 374"/>
              <a:gd name="T70" fmla="*/ 0 w 837"/>
              <a:gd name="T71" fmla="*/ 2147483647 h 374"/>
              <a:gd name="T72" fmla="*/ 0 w 837"/>
              <a:gd name="T73" fmla="*/ 2147483647 h 374"/>
              <a:gd name="T74" fmla="*/ 0 w 837"/>
              <a:gd name="T75" fmla="*/ 2147483647 h 3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7"/>
              <a:gd name="T115" fmla="*/ 0 h 374"/>
              <a:gd name="T116" fmla="*/ 837 w 837"/>
              <a:gd name="T117" fmla="*/ 374 h 3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7" h="374">
                <a:moveTo>
                  <a:pt x="0" y="322"/>
                </a:moveTo>
                <a:lnTo>
                  <a:pt x="120" y="306"/>
                </a:lnTo>
                <a:lnTo>
                  <a:pt x="191" y="271"/>
                </a:lnTo>
                <a:lnTo>
                  <a:pt x="325" y="257"/>
                </a:lnTo>
                <a:lnTo>
                  <a:pt x="379" y="292"/>
                </a:lnTo>
                <a:lnTo>
                  <a:pt x="466" y="280"/>
                </a:lnTo>
                <a:lnTo>
                  <a:pt x="598" y="374"/>
                </a:lnTo>
                <a:lnTo>
                  <a:pt x="649" y="362"/>
                </a:lnTo>
                <a:lnTo>
                  <a:pt x="722" y="254"/>
                </a:lnTo>
                <a:lnTo>
                  <a:pt x="782" y="231"/>
                </a:lnTo>
                <a:lnTo>
                  <a:pt x="799" y="199"/>
                </a:lnTo>
                <a:lnTo>
                  <a:pt x="736" y="210"/>
                </a:lnTo>
                <a:lnTo>
                  <a:pt x="719" y="189"/>
                </a:lnTo>
                <a:lnTo>
                  <a:pt x="758" y="178"/>
                </a:lnTo>
                <a:lnTo>
                  <a:pt x="756" y="164"/>
                </a:lnTo>
                <a:lnTo>
                  <a:pt x="714" y="149"/>
                </a:lnTo>
                <a:lnTo>
                  <a:pt x="770" y="128"/>
                </a:lnTo>
                <a:lnTo>
                  <a:pt x="767" y="150"/>
                </a:lnTo>
                <a:lnTo>
                  <a:pt x="802" y="150"/>
                </a:lnTo>
                <a:lnTo>
                  <a:pt x="823" y="110"/>
                </a:lnTo>
                <a:lnTo>
                  <a:pt x="837" y="108"/>
                </a:lnTo>
                <a:lnTo>
                  <a:pt x="828" y="75"/>
                </a:lnTo>
                <a:lnTo>
                  <a:pt x="802" y="108"/>
                </a:lnTo>
                <a:lnTo>
                  <a:pt x="777" y="33"/>
                </a:lnTo>
                <a:lnTo>
                  <a:pt x="794" y="30"/>
                </a:lnTo>
                <a:lnTo>
                  <a:pt x="818" y="51"/>
                </a:lnTo>
                <a:lnTo>
                  <a:pt x="801" y="16"/>
                </a:lnTo>
                <a:lnTo>
                  <a:pt x="782" y="0"/>
                </a:lnTo>
                <a:lnTo>
                  <a:pt x="483" y="58"/>
                </a:lnTo>
                <a:lnTo>
                  <a:pt x="237" y="89"/>
                </a:lnTo>
                <a:lnTo>
                  <a:pt x="203" y="157"/>
                </a:lnTo>
                <a:lnTo>
                  <a:pt x="149" y="170"/>
                </a:lnTo>
                <a:lnTo>
                  <a:pt x="125" y="203"/>
                </a:lnTo>
                <a:lnTo>
                  <a:pt x="29" y="261"/>
                </a:lnTo>
                <a:lnTo>
                  <a:pt x="24" y="282"/>
                </a:lnTo>
                <a:lnTo>
                  <a:pt x="0" y="294"/>
                </a:lnTo>
                <a:lnTo>
                  <a:pt x="0"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02" name="Freeform 47"/>
          <p:cNvSpPr>
            <a:spLocks/>
          </p:cNvSpPr>
          <p:nvPr/>
        </p:nvSpPr>
        <p:spPr bwMode="auto">
          <a:xfrm>
            <a:off x="6811963" y="3976688"/>
            <a:ext cx="793750" cy="603250"/>
          </a:xfrm>
          <a:custGeom>
            <a:avLst/>
            <a:gdLst>
              <a:gd name="T0" fmla="*/ 2147483647 w 499"/>
              <a:gd name="T1" fmla="*/ 2147483647 h 380"/>
              <a:gd name="T2" fmla="*/ 2147483647 w 499"/>
              <a:gd name="T3" fmla="*/ 2147483647 h 380"/>
              <a:gd name="T4" fmla="*/ 2147483647 w 499"/>
              <a:gd name="T5" fmla="*/ 0 h 380"/>
              <a:gd name="T6" fmla="*/ 2147483647 w 499"/>
              <a:gd name="T7" fmla="*/ 2147483647 h 380"/>
              <a:gd name="T8" fmla="*/ 2147483647 w 499"/>
              <a:gd name="T9" fmla="*/ 2147483647 h 380"/>
              <a:gd name="T10" fmla="*/ 2147483647 w 499"/>
              <a:gd name="T11" fmla="*/ 2147483647 h 380"/>
              <a:gd name="T12" fmla="*/ 2147483647 w 499"/>
              <a:gd name="T13" fmla="*/ 2147483647 h 380"/>
              <a:gd name="T14" fmla="*/ 2147483647 w 499"/>
              <a:gd name="T15" fmla="*/ 2147483647 h 380"/>
              <a:gd name="T16" fmla="*/ 2147483647 w 499"/>
              <a:gd name="T17" fmla="*/ 2147483647 h 380"/>
              <a:gd name="T18" fmla="*/ 2147483647 w 499"/>
              <a:gd name="T19" fmla="*/ 2147483647 h 380"/>
              <a:gd name="T20" fmla="*/ 2147483647 w 499"/>
              <a:gd name="T21" fmla="*/ 2147483647 h 380"/>
              <a:gd name="T22" fmla="*/ 2147483647 w 499"/>
              <a:gd name="T23" fmla="*/ 2147483647 h 380"/>
              <a:gd name="T24" fmla="*/ 2147483647 w 499"/>
              <a:gd name="T25" fmla="*/ 2147483647 h 380"/>
              <a:gd name="T26" fmla="*/ 2147483647 w 499"/>
              <a:gd name="T27" fmla="*/ 2147483647 h 380"/>
              <a:gd name="T28" fmla="*/ 2147483647 w 499"/>
              <a:gd name="T29" fmla="*/ 2147483647 h 380"/>
              <a:gd name="T30" fmla="*/ 2147483647 w 499"/>
              <a:gd name="T31" fmla="*/ 2147483647 h 380"/>
              <a:gd name="T32" fmla="*/ 2147483647 w 499"/>
              <a:gd name="T33" fmla="*/ 2147483647 h 380"/>
              <a:gd name="T34" fmla="*/ 0 w 499"/>
              <a:gd name="T35" fmla="*/ 2147483647 h 380"/>
              <a:gd name="T36" fmla="*/ 2147483647 w 499"/>
              <a:gd name="T37" fmla="*/ 2147483647 h 380"/>
              <a:gd name="T38" fmla="*/ 2147483647 w 499"/>
              <a:gd name="T39" fmla="*/ 2147483647 h 3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9"/>
              <a:gd name="T61" fmla="*/ 0 h 380"/>
              <a:gd name="T62" fmla="*/ 499 w 499"/>
              <a:gd name="T63" fmla="*/ 380 h 3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9" h="380">
                <a:moveTo>
                  <a:pt x="21" y="49"/>
                </a:moveTo>
                <a:lnTo>
                  <a:pt x="92" y="14"/>
                </a:lnTo>
                <a:lnTo>
                  <a:pt x="226" y="0"/>
                </a:lnTo>
                <a:lnTo>
                  <a:pt x="280" y="35"/>
                </a:lnTo>
                <a:lnTo>
                  <a:pt x="367" y="23"/>
                </a:lnTo>
                <a:lnTo>
                  <a:pt x="499" y="117"/>
                </a:lnTo>
                <a:lnTo>
                  <a:pt x="441" y="189"/>
                </a:lnTo>
                <a:lnTo>
                  <a:pt x="444" y="221"/>
                </a:lnTo>
                <a:lnTo>
                  <a:pt x="343" y="313"/>
                </a:lnTo>
                <a:lnTo>
                  <a:pt x="328" y="317"/>
                </a:lnTo>
                <a:lnTo>
                  <a:pt x="319" y="345"/>
                </a:lnTo>
                <a:lnTo>
                  <a:pt x="299" y="329"/>
                </a:lnTo>
                <a:lnTo>
                  <a:pt x="318" y="353"/>
                </a:lnTo>
                <a:lnTo>
                  <a:pt x="299" y="380"/>
                </a:lnTo>
                <a:lnTo>
                  <a:pt x="280" y="376"/>
                </a:lnTo>
                <a:lnTo>
                  <a:pt x="212" y="268"/>
                </a:lnTo>
                <a:lnTo>
                  <a:pt x="65" y="131"/>
                </a:lnTo>
                <a:lnTo>
                  <a:pt x="0" y="89"/>
                </a:lnTo>
                <a:lnTo>
                  <a:pt x="21"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03" name="Freeform 48"/>
          <p:cNvSpPr>
            <a:spLocks/>
          </p:cNvSpPr>
          <p:nvPr/>
        </p:nvSpPr>
        <p:spPr bwMode="auto">
          <a:xfrm>
            <a:off x="7804150" y="2921000"/>
            <a:ext cx="165100" cy="266700"/>
          </a:xfrm>
          <a:custGeom>
            <a:avLst/>
            <a:gdLst>
              <a:gd name="T0" fmla="*/ 0 w 104"/>
              <a:gd name="T1" fmla="*/ 2147483647 h 168"/>
              <a:gd name="T2" fmla="*/ 2147483647 w 104"/>
              <a:gd name="T3" fmla="*/ 0 h 168"/>
              <a:gd name="T4" fmla="*/ 2147483647 w 104"/>
              <a:gd name="T5" fmla="*/ 0 h 168"/>
              <a:gd name="T6" fmla="*/ 2147483647 w 104"/>
              <a:gd name="T7" fmla="*/ 2147483647 h 168"/>
              <a:gd name="T8" fmla="*/ 2147483647 w 104"/>
              <a:gd name="T9" fmla="*/ 2147483647 h 168"/>
              <a:gd name="T10" fmla="*/ 2147483647 w 104"/>
              <a:gd name="T11" fmla="*/ 2147483647 h 168"/>
              <a:gd name="T12" fmla="*/ 2147483647 w 104"/>
              <a:gd name="T13" fmla="*/ 2147483647 h 168"/>
              <a:gd name="T14" fmla="*/ 2147483647 w 104"/>
              <a:gd name="T15" fmla="*/ 2147483647 h 168"/>
              <a:gd name="T16" fmla="*/ 2147483647 w 104"/>
              <a:gd name="T17" fmla="*/ 2147483647 h 168"/>
              <a:gd name="T18" fmla="*/ 2147483647 w 104"/>
              <a:gd name="T19" fmla="*/ 2147483647 h 168"/>
              <a:gd name="T20" fmla="*/ 2147483647 w 104"/>
              <a:gd name="T21" fmla="*/ 2147483647 h 168"/>
              <a:gd name="T22" fmla="*/ 2147483647 w 104"/>
              <a:gd name="T23" fmla="*/ 2147483647 h 168"/>
              <a:gd name="T24" fmla="*/ 2147483647 w 104"/>
              <a:gd name="T25" fmla="*/ 2147483647 h 168"/>
              <a:gd name="T26" fmla="*/ 2147483647 w 104"/>
              <a:gd name="T27" fmla="*/ 2147483647 h 168"/>
              <a:gd name="T28" fmla="*/ 2147483647 w 104"/>
              <a:gd name="T29" fmla="*/ 2147483647 h 168"/>
              <a:gd name="T30" fmla="*/ 0 w 104"/>
              <a:gd name="T31" fmla="*/ 2147483647 h 168"/>
              <a:gd name="T32" fmla="*/ 0 w 104"/>
              <a:gd name="T33" fmla="*/ 2147483647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68"/>
              <a:gd name="T53" fmla="*/ 104 w 104"/>
              <a:gd name="T54" fmla="*/ 168 h 1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68">
                <a:moveTo>
                  <a:pt x="0" y="16"/>
                </a:moveTo>
                <a:lnTo>
                  <a:pt x="14" y="0"/>
                </a:lnTo>
                <a:lnTo>
                  <a:pt x="34" y="0"/>
                </a:lnTo>
                <a:lnTo>
                  <a:pt x="27" y="16"/>
                </a:lnTo>
                <a:lnTo>
                  <a:pt x="22" y="23"/>
                </a:lnTo>
                <a:lnTo>
                  <a:pt x="26" y="42"/>
                </a:lnTo>
                <a:lnTo>
                  <a:pt x="51" y="68"/>
                </a:lnTo>
                <a:lnTo>
                  <a:pt x="55" y="88"/>
                </a:lnTo>
                <a:lnTo>
                  <a:pt x="75" y="112"/>
                </a:lnTo>
                <a:lnTo>
                  <a:pt x="92" y="117"/>
                </a:lnTo>
                <a:lnTo>
                  <a:pt x="99" y="133"/>
                </a:lnTo>
                <a:lnTo>
                  <a:pt x="85" y="145"/>
                </a:lnTo>
                <a:lnTo>
                  <a:pt x="99" y="144"/>
                </a:lnTo>
                <a:lnTo>
                  <a:pt x="104" y="156"/>
                </a:lnTo>
                <a:lnTo>
                  <a:pt x="41" y="16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04" name="Freeform 49"/>
          <p:cNvSpPr>
            <a:spLocks/>
          </p:cNvSpPr>
          <p:nvPr/>
        </p:nvSpPr>
        <p:spPr bwMode="auto">
          <a:xfrm>
            <a:off x="7040563" y="2497138"/>
            <a:ext cx="901700" cy="579437"/>
          </a:xfrm>
          <a:custGeom>
            <a:avLst/>
            <a:gdLst>
              <a:gd name="T0" fmla="*/ 2147483647 w 568"/>
              <a:gd name="T1" fmla="*/ 2147483647 h 365"/>
              <a:gd name="T2" fmla="*/ 2147483647 w 568"/>
              <a:gd name="T3" fmla="*/ 2147483647 h 365"/>
              <a:gd name="T4" fmla="*/ 2147483647 w 568"/>
              <a:gd name="T5" fmla="*/ 2147483647 h 365"/>
              <a:gd name="T6" fmla="*/ 2147483647 w 568"/>
              <a:gd name="T7" fmla="*/ 2147483647 h 365"/>
              <a:gd name="T8" fmla="*/ 2147483647 w 568"/>
              <a:gd name="T9" fmla="*/ 2147483647 h 365"/>
              <a:gd name="T10" fmla="*/ 2147483647 w 568"/>
              <a:gd name="T11" fmla="*/ 2147483647 h 365"/>
              <a:gd name="T12" fmla="*/ 2147483647 w 568"/>
              <a:gd name="T13" fmla="*/ 2147483647 h 365"/>
              <a:gd name="T14" fmla="*/ 2147483647 w 568"/>
              <a:gd name="T15" fmla="*/ 2147483647 h 365"/>
              <a:gd name="T16" fmla="*/ 2147483647 w 568"/>
              <a:gd name="T17" fmla="*/ 2147483647 h 365"/>
              <a:gd name="T18" fmla="*/ 2147483647 w 568"/>
              <a:gd name="T19" fmla="*/ 2147483647 h 365"/>
              <a:gd name="T20" fmla="*/ 2147483647 w 568"/>
              <a:gd name="T21" fmla="*/ 2147483647 h 365"/>
              <a:gd name="T22" fmla="*/ 2147483647 w 568"/>
              <a:gd name="T23" fmla="*/ 0 h 365"/>
              <a:gd name="T24" fmla="*/ 2147483647 w 568"/>
              <a:gd name="T25" fmla="*/ 2147483647 h 365"/>
              <a:gd name="T26" fmla="*/ 2147483647 w 568"/>
              <a:gd name="T27" fmla="*/ 2147483647 h 365"/>
              <a:gd name="T28" fmla="*/ 0 w 568"/>
              <a:gd name="T29" fmla="*/ 2147483647 h 365"/>
              <a:gd name="T30" fmla="*/ 2147483647 w 568"/>
              <a:gd name="T31" fmla="*/ 2147483647 h 365"/>
              <a:gd name="T32" fmla="*/ 2147483647 w 568"/>
              <a:gd name="T33" fmla="*/ 2147483647 h 3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8"/>
              <a:gd name="T52" fmla="*/ 0 h 365"/>
              <a:gd name="T53" fmla="*/ 568 w 568"/>
              <a:gd name="T54" fmla="*/ 365 h 3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8" h="365">
                <a:moveTo>
                  <a:pt x="44" y="365"/>
                </a:moveTo>
                <a:lnTo>
                  <a:pt x="138" y="348"/>
                </a:lnTo>
                <a:lnTo>
                  <a:pt x="481" y="283"/>
                </a:lnTo>
                <a:lnTo>
                  <a:pt x="495" y="267"/>
                </a:lnTo>
                <a:lnTo>
                  <a:pt x="515" y="267"/>
                </a:lnTo>
                <a:lnTo>
                  <a:pt x="537" y="251"/>
                </a:lnTo>
                <a:lnTo>
                  <a:pt x="568" y="209"/>
                </a:lnTo>
                <a:lnTo>
                  <a:pt x="513" y="164"/>
                </a:lnTo>
                <a:lnTo>
                  <a:pt x="512" y="122"/>
                </a:lnTo>
                <a:lnTo>
                  <a:pt x="537" y="62"/>
                </a:lnTo>
                <a:lnTo>
                  <a:pt x="500" y="42"/>
                </a:lnTo>
                <a:lnTo>
                  <a:pt x="459" y="0"/>
                </a:lnTo>
                <a:lnTo>
                  <a:pt x="80" y="71"/>
                </a:lnTo>
                <a:lnTo>
                  <a:pt x="61" y="42"/>
                </a:lnTo>
                <a:lnTo>
                  <a:pt x="0" y="89"/>
                </a:lnTo>
                <a:lnTo>
                  <a:pt x="44" y="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05" name="Freeform 50"/>
          <p:cNvSpPr>
            <a:spLocks/>
          </p:cNvSpPr>
          <p:nvPr/>
        </p:nvSpPr>
        <p:spPr bwMode="auto">
          <a:xfrm>
            <a:off x="7847013" y="2595563"/>
            <a:ext cx="196850" cy="476250"/>
          </a:xfrm>
          <a:custGeom>
            <a:avLst/>
            <a:gdLst>
              <a:gd name="T0" fmla="*/ 2147483647 w 123"/>
              <a:gd name="T1" fmla="*/ 2147483647 h 300"/>
              <a:gd name="T2" fmla="*/ 2147483647 w 123"/>
              <a:gd name="T3" fmla="*/ 2147483647 h 300"/>
              <a:gd name="T4" fmla="*/ 2147483647 w 123"/>
              <a:gd name="T5" fmla="*/ 2147483647 h 300"/>
              <a:gd name="T6" fmla="*/ 2147483647 w 123"/>
              <a:gd name="T7" fmla="*/ 2147483647 h 300"/>
              <a:gd name="T8" fmla="*/ 2147483647 w 123"/>
              <a:gd name="T9" fmla="*/ 2147483647 h 300"/>
              <a:gd name="T10" fmla="*/ 2147483647 w 123"/>
              <a:gd name="T11" fmla="*/ 0 h 300"/>
              <a:gd name="T12" fmla="*/ 2147483647 w 123"/>
              <a:gd name="T13" fmla="*/ 2147483647 h 300"/>
              <a:gd name="T14" fmla="*/ 2147483647 w 123"/>
              <a:gd name="T15" fmla="*/ 2147483647 h 300"/>
              <a:gd name="T16" fmla="*/ 2147483647 w 123"/>
              <a:gd name="T17" fmla="*/ 2147483647 h 300"/>
              <a:gd name="T18" fmla="*/ 2147483647 w 123"/>
              <a:gd name="T19" fmla="*/ 2147483647 h 300"/>
              <a:gd name="T20" fmla="*/ 2147483647 w 123"/>
              <a:gd name="T21" fmla="*/ 2147483647 h 300"/>
              <a:gd name="T22" fmla="*/ 2147483647 w 123"/>
              <a:gd name="T23" fmla="*/ 2147483647 h 300"/>
              <a:gd name="T24" fmla="*/ 2147483647 w 123"/>
              <a:gd name="T25" fmla="*/ 2147483647 h 300"/>
              <a:gd name="T26" fmla="*/ 2147483647 w 123"/>
              <a:gd name="T27" fmla="*/ 2147483647 h 300"/>
              <a:gd name="T28" fmla="*/ 2147483647 w 123"/>
              <a:gd name="T29" fmla="*/ 2147483647 h 300"/>
              <a:gd name="T30" fmla="*/ 2147483647 w 123"/>
              <a:gd name="T31" fmla="*/ 2147483647 h 300"/>
              <a:gd name="T32" fmla="*/ 2147483647 w 123"/>
              <a:gd name="T33" fmla="*/ 2147483647 h 300"/>
              <a:gd name="T34" fmla="*/ 2147483647 w 123"/>
              <a:gd name="T35" fmla="*/ 2147483647 h 300"/>
              <a:gd name="T36" fmla="*/ 2147483647 w 123"/>
              <a:gd name="T37" fmla="*/ 2147483647 h 300"/>
              <a:gd name="T38" fmla="*/ 2147483647 w 123"/>
              <a:gd name="T39" fmla="*/ 2147483647 h 300"/>
              <a:gd name="T40" fmla="*/ 2147483647 w 123"/>
              <a:gd name="T41" fmla="*/ 2147483647 h 300"/>
              <a:gd name="T42" fmla="*/ 2147483647 w 123"/>
              <a:gd name="T43" fmla="*/ 2147483647 h 300"/>
              <a:gd name="T44" fmla="*/ 2147483647 w 123"/>
              <a:gd name="T45" fmla="*/ 2147483647 h 300"/>
              <a:gd name="T46" fmla="*/ 2147483647 w 123"/>
              <a:gd name="T47" fmla="*/ 2147483647 h 300"/>
              <a:gd name="T48" fmla="*/ 0 w 123"/>
              <a:gd name="T49" fmla="*/ 2147483647 h 300"/>
              <a:gd name="T50" fmla="*/ 2147483647 w 123"/>
              <a:gd name="T51" fmla="*/ 2147483647 h 300"/>
              <a:gd name="T52" fmla="*/ 2147483647 w 123"/>
              <a:gd name="T53" fmla="*/ 2147483647 h 3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3"/>
              <a:gd name="T82" fmla="*/ 0 h 300"/>
              <a:gd name="T83" fmla="*/ 123 w 123"/>
              <a:gd name="T84" fmla="*/ 300 h 3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3" h="300">
                <a:moveTo>
                  <a:pt x="7" y="205"/>
                </a:moveTo>
                <a:lnTo>
                  <a:pt x="29" y="189"/>
                </a:lnTo>
                <a:lnTo>
                  <a:pt x="60" y="147"/>
                </a:lnTo>
                <a:lnTo>
                  <a:pt x="5" y="102"/>
                </a:lnTo>
                <a:lnTo>
                  <a:pt x="4" y="60"/>
                </a:lnTo>
                <a:lnTo>
                  <a:pt x="29" y="0"/>
                </a:lnTo>
                <a:lnTo>
                  <a:pt x="113" y="28"/>
                </a:lnTo>
                <a:lnTo>
                  <a:pt x="113" y="41"/>
                </a:lnTo>
                <a:lnTo>
                  <a:pt x="104" y="74"/>
                </a:lnTo>
                <a:lnTo>
                  <a:pt x="96" y="81"/>
                </a:lnTo>
                <a:lnTo>
                  <a:pt x="92" y="98"/>
                </a:lnTo>
                <a:lnTo>
                  <a:pt x="103" y="104"/>
                </a:lnTo>
                <a:lnTo>
                  <a:pt x="123" y="98"/>
                </a:lnTo>
                <a:lnTo>
                  <a:pt x="123" y="149"/>
                </a:lnTo>
                <a:lnTo>
                  <a:pt x="123" y="181"/>
                </a:lnTo>
                <a:lnTo>
                  <a:pt x="123" y="198"/>
                </a:lnTo>
                <a:lnTo>
                  <a:pt x="116" y="214"/>
                </a:lnTo>
                <a:lnTo>
                  <a:pt x="108" y="214"/>
                </a:lnTo>
                <a:lnTo>
                  <a:pt x="111" y="230"/>
                </a:lnTo>
                <a:lnTo>
                  <a:pt x="80" y="300"/>
                </a:lnTo>
                <a:lnTo>
                  <a:pt x="72" y="300"/>
                </a:lnTo>
                <a:lnTo>
                  <a:pt x="70" y="273"/>
                </a:lnTo>
                <a:lnTo>
                  <a:pt x="48" y="273"/>
                </a:lnTo>
                <a:lnTo>
                  <a:pt x="5" y="245"/>
                </a:lnTo>
                <a:lnTo>
                  <a:pt x="0" y="221"/>
                </a:lnTo>
                <a:lnTo>
                  <a:pt x="7" y="2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06" name="Freeform 51"/>
          <p:cNvSpPr>
            <a:spLocks/>
          </p:cNvSpPr>
          <p:nvPr/>
        </p:nvSpPr>
        <p:spPr bwMode="auto">
          <a:xfrm>
            <a:off x="7137400" y="1854200"/>
            <a:ext cx="925513" cy="825500"/>
          </a:xfrm>
          <a:custGeom>
            <a:avLst/>
            <a:gdLst>
              <a:gd name="T0" fmla="*/ 2147483647 w 582"/>
              <a:gd name="T1" fmla="*/ 2147483647 h 520"/>
              <a:gd name="T2" fmla="*/ 2147483647 w 582"/>
              <a:gd name="T3" fmla="*/ 2147483647 h 520"/>
              <a:gd name="T4" fmla="*/ 2147483647 w 582"/>
              <a:gd name="T5" fmla="*/ 2147483647 h 520"/>
              <a:gd name="T6" fmla="*/ 2147483647 w 582"/>
              <a:gd name="T7" fmla="*/ 2147483647 h 520"/>
              <a:gd name="T8" fmla="*/ 2147483647 w 582"/>
              <a:gd name="T9" fmla="*/ 2147483647 h 520"/>
              <a:gd name="T10" fmla="*/ 2147483647 w 582"/>
              <a:gd name="T11" fmla="*/ 2147483647 h 520"/>
              <a:gd name="T12" fmla="*/ 2147483647 w 582"/>
              <a:gd name="T13" fmla="*/ 2147483647 h 520"/>
              <a:gd name="T14" fmla="*/ 2147483647 w 582"/>
              <a:gd name="T15" fmla="*/ 2147483647 h 520"/>
              <a:gd name="T16" fmla="*/ 2147483647 w 582"/>
              <a:gd name="T17" fmla="*/ 2147483647 h 520"/>
              <a:gd name="T18" fmla="*/ 2147483647 w 582"/>
              <a:gd name="T19" fmla="*/ 2147483647 h 520"/>
              <a:gd name="T20" fmla="*/ 2147483647 w 582"/>
              <a:gd name="T21" fmla="*/ 2147483647 h 520"/>
              <a:gd name="T22" fmla="*/ 2147483647 w 582"/>
              <a:gd name="T23" fmla="*/ 2147483647 h 520"/>
              <a:gd name="T24" fmla="*/ 2147483647 w 582"/>
              <a:gd name="T25" fmla="*/ 0 h 520"/>
              <a:gd name="T26" fmla="*/ 2147483647 w 582"/>
              <a:gd name="T27" fmla="*/ 2147483647 h 520"/>
              <a:gd name="T28" fmla="*/ 2147483647 w 582"/>
              <a:gd name="T29" fmla="*/ 2147483647 h 520"/>
              <a:gd name="T30" fmla="*/ 2147483647 w 582"/>
              <a:gd name="T31" fmla="*/ 2147483647 h 520"/>
              <a:gd name="T32" fmla="*/ 2147483647 w 582"/>
              <a:gd name="T33" fmla="*/ 2147483647 h 520"/>
              <a:gd name="T34" fmla="*/ 2147483647 w 582"/>
              <a:gd name="T35" fmla="*/ 2147483647 h 520"/>
              <a:gd name="T36" fmla="*/ 2147483647 w 582"/>
              <a:gd name="T37" fmla="*/ 2147483647 h 520"/>
              <a:gd name="T38" fmla="*/ 2147483647 w 582"/>
              <a:gd name="T39" fmla="*/ 2147483647 h 520"/>
              <a:gd name="T40" fmla="*/ 2147483647 w 582"/>
              <a:gd name="T41" fmla="*/ 2147483647 h 520"/>
              <a:gd name="T42" fmla="*/ 2147483647 w 582"/>
              <a:gd name="T43" fmla="*/ 2147483647 h 520"/>
              <a:gd name="T44" fmla="*/ 2147483647 w 582"/>
              <a:gd name="T45" fmla="*/ 2147483647 h 520"/>
              <a:gd name="T46" fmla="*/ 2147483647 w 582"/>
              <a:gd name="T47" fmla="*/ 2147483647 h 520"/>
              <a:gd name="T48" fmla="*/ 2147483647 w 582"/>
              <a:gd name="T49" fmla="*/ 2147483647 h 520"/>
              <a:gd name="T50" fmla="*/ 2147483647 w 582"/>
              <a:gd name="T51" fmla="*/ 2147483647 h 520"/>
              <a:gd name="T52" fmla="*/ 2147483647 w 582"/>
              <a:gd name="T53" fmla="*/ 2147483647 h 520"/>
              <a:gd name="T54" fmla="*/ 2147483647 w 582"/>
              <a:gd name="T55" fmla="*/ 2147483647 h 520"/>
              <a:gd name="T56" fmla="*/ 2147483647 w 582"/>
              <a:gd name="T57" fmla="*/ 2147483647 h 520"/>
              <a:gd name="T58" fmla="*/ 2147483647 w 582"/>
              <a:gd name="T59" fmla="*/ 2147483647 h 520"/>
              <a:gd name="T60" fmla="*/ 2147483647 w 582"/>
              <a:gd name="T61" fmla="*/ 2147483647 h 520"/>
              <a:gd name="T62" fmla="*/ 2147483647 w 582"/>
              <a:gd name="T63" fmla="*/ 2147483647 h 520"/>
              <a:gd name="T64" fmla="*/ 2147483647 w 582"/>
              <a:gd name="T65" fmla="*/ 2147483647 h 520"/>
              <a:gd name="T66" fmla="*/ 2147483647 w 582"/>
              <a:gd name="T67" fmla="*/ 2147483647 h 520"/>
              <a:gd name="T68" fmla="*/ 0 w 582"/>
              <a:gd name="T69" fmla="*/ 2147483647 h 520"/>
              <a:gd name="T70" fmla="*/ 2147483647 w 582"/>
              <a:gd name="T71" fmla="*/ 2147483647 h 520"/>
              <a:gd name="T72" fmla="*/ 2147483647 w 582"/>
              <a:gd name="T73" fmla="*/ 2147483647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2"/>
              <a:gd name="T112" fmla="*/ 0 h 520"/>
              <a:gd name="T113" fmla="*/ 582 w 582"/>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2" h="520">
                <a:moveTo>
                  <a:pt x="19" y="476"/>
                </a:moveTo>
                <a:lnTo>
                  <a:pt x="398" y="405"/>
                </a:lnTo>
                <a:lnTo>
                  <a:pt x="439" y="447"/>
                </a:lnTo>
                <a:lnTo>
                  <a:pt x="476" y="467"/>
                </a:lnTo>
                <a:lnTo>
                  <a:pt x="560" y="495"/>
                </a:lnTo>
                <a:lnTo>
                  <a:pt x="567" y="520"/>
                </a:lnTo>
                <a:lnTo>
                  <a:pt x="580" y="488"/>
                </a:lnTo>
                <a:lnTo>
                  <a:pt x="582" y="443"/>
                </a:lnTo>
                <a:lnTo>
                  <a:pt x="567" y="361"/>
                </a:lnTo>
                <a:lnTo>
                  <a:pt x="565" y="273"/>
                </a:lnTo>
                <a:lnTo>
                  <a:pt x="526" y="146"/>
                </a:lnTo>
                <a:lnTo>
                  <a:pt x="519" y="90"/>
                </a:lnTo>
                <a:lnTo>
                  <a:pt x="493" y="0"/>
                </a:lnTo>
                <a:lnTo>
                  <a:pt x="370" y="28"/>
                </a:lnTo>
                <a:lnTo>
                  <a:pt x="302" y="104"/>
                </a:lnTo>
                <a:lnTo>
                  <a:pt x="299" y="123"/>
                </a:lnTo>
                <a:lnTo>
                  <a:pt x="259" y="167"/>
                </a:lnTo>
                <a:lnTo>
                  <a:pt x="270" y="182"/>
                </a:lnTo>
                <a:lnTo>
                  <a:pt x="277" y="195"/>
                </a:lnTo>
                <a:lnTo>
                  <a:pt x="271" y="198"/>
                </a:lnTo>
                <a:lnTo>
                  <a:pt x="283" y="216"/>
                </a:lnTo>
                <a:lnTo>
                  <a:pt x="285" y="231"/>
                </a:lnTo>
                <a:lnTo>
                  <a:pt x="248" y="266"/>
                </a:lnTo>
                <a:lnTo>
                  <a:pt x="191" y="284"/>
                </a:lnTo>
                <a:lnTo>
                  <a:pt x="178" y="294"/>
                </a:lnTo>
                <a:lnTo>
                  <a:pt x="155" y="286"/>
                </a:lnTo>
                <a:lnTo>
                  <a:pt x="94" y="293"/>
                </a:lnTo>
                <a:lnTo>
                  <a:pt x="46" y="312"/>
                </a:lnTo>
                <a:lnTo>
                  <a:pt x="46" y="335"/>
                </a:lnTo>
                <a:lnTo>
                  <a:pt x="56" y="352"/>
                </a:lnTo>
                <a:lnTo>
                  <a:pt x="63" y="350"/>
                </a:lnTo>
                <a:lnTo>
                  <a:pt x="70" y="371"/>
                </a:lnTo>
                <a:lnTo>
                  <a:pt x="58" y="380"/>
                </a:lnTo>
                <a:lnTo>
                  <a:pt x="51" y="398"/>
                </a:lnTo>
                <a:lnTo>
                  <a:pt x="0" y="447"/>
                </a:lnTo>
                <a:lnTo>
                  <a:pt x="19" y="4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07" name="Freeform 52"/>
          <p:cNvSpPr>
            <a:spLocks/>
          </p:cNvSpPr>
          <p:nvPr/>
        </p:nvSpPr>
        <p:spPr bwMode="auto">
          <a:xfrm>
            <a:off x="7993063" y="2713038"/>
            <a:ext cx="28575" cy="38100"/>
          </a:xfrm>
          <a:custGeom>
            <a:avLst/>
            <a:gdLst>
              <a:gd name="T0" fmla="*/ 0 w 18"/>
              <a:gd name="T1" fmla="*/ 2147483647 h 24"/>
              <a:gd name="T2" fmla="*/ 2147483647 w 18"/>
              <a:gd name="T3" fmla="*/ 2147483647 h 24"/>
              <a:gd name="T4" fmla="*/ 2147483647 w 18"/>
              <a:gd name="T5" fmla="*/ 0 h 24"/>
              <a:gd name="T6" fmla="*/ 2147483647 w 18"/>
              <a:gd name="T7" fmla="*/ 2147483647 h 24"/>
              <a:gd name="T8" fmla="*/ 0 w 18"/>
              <a:gd name="T9" fmla="*/ 2147483647 h 24"/>
              <a:gd name="T10" fmla="*/ 0 w 18"/>
              <a:gd name="T11" fmla="*/ 2147483647 h 24"/>
              <a:gd name="T12" fmla="*/ 0 w 18"/>
              <a:gd name="T13" fmla="*/ 2147483647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0" y="24"/>
                </a:moveTo>
                <a:lnTo>
                  <a:pt x="4" y="7"/>
                </a:lnTo>
                <a:lnTo>
                  <a:pt x="12" y="0"/>
                </a:lnTo>
                <a:lnTo>
                  <a:pt x="18" y="5"/>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08" name="Freeform 53"/>
          <p:cNvSpPr>
            <a:spLocks/>
          </p:cNvSpPr>
          <p:nvPr/>
        </p:nvSpPr>
        <p:spPr bwMode="auto">
          <a:xfrm>
            <a:off x="8024813" y="2557463"/>
            <a:ext cx="285750" cy="169862"/>
          </a:xfrm>
          <a:custGeom>
            <a:avLst/>
            <a:gdLst>
              <a:gd name="T0" fmla="*/ 2147483647 w 181"/>
              <a:gd name="T1" fmla="*/ 2147483647 h 107"/>
              <a:gd name="T2" fmla="*/ 2147483647 w 181"/>
              <a:gd name="T3" fmla="*/ 2147483647 h 107"/>
              <a:gd name="T4" fmla="*/ 2147483647 w 181"/>
              <a:gd name="T5" fmla="*/ 2147483647 h 107"/>
              <a:gd name="T6" fmla="*/ 2147483647 w 181"/>
              <a:gd name="T7" fmla="*/ 2147483647 h 107"/>
              <a:gd name="T8" fmla="*/ 2147483647 w 181"/>
              <a:gd name="T9" fmla="*/ 2147483647 h 107"/>
              <a:gd name="T10" fmla="*/ 2147483647 w 181"/>
              <a:gd name="T11" fmla="*/ 2147483647 h 107"/>
              <a:gd name="T12" fmla="*/ 2147483647 w 181"/>
              <a:gd name="T13" fmla="*/ 2147483647 h 107"/>
              <a:gd name="T14" fmla="*/ 2147483647 w 181"/>
              <a:gd name="T15" fmla="*/ 0 h 107"/>
              <a:gd name="T16" fmla="*/ 2147483647 w 181"/>
              <a:gd name="T17" fmla="*/ 2147483647 h 107"/>
              <a:gd name="T18" fmla="*/ 2147483647 w 181"/>
              <a:gd name="T19" fmla="*/ 2147483647 h 107"/>
              <a:gd name="T20" fmla="*/ 2147483647 w 181"/>
              <a:gd name="T21" fmla="*/ 2147483647 h 107"/>
              <a:gd name="T22" fmla="*/ 2147483647 w 181"/>
              <a:gd name="T23" fmla="*/ 2147483647 h 107"/>
              <a:gd name="T24" fmla="*/ 2147483647 w 181"/>
              <a:gd name="T25" fmla="*/ 0 h 107"/>
              <a:gd name="T26" fmla="*/ 2147483647 w 181"/>
              <a:gd name="T27" fmla="*/ 2147483647 h 107"/>
              <a:gd name="T28" fmla="*/ 2147483647 w 181"/>
              <a:gd name="T29" fmla="*/ 2147483647 h 107"/>
              <a:gd name="T30" fmla="*/ 2147483647 w 181"/>
              <a:gd name="T31" fmla="*/ 2147483647 h 107"/>
              <a:gd name="T32" fmla="*/ 2147483647 w 181"/>
              <a:gd name="T33" fmla="*/ 2147483647 h 107"/>
              <a:gd name="T34" fmla="*/ 0 w 181"/>
              <a:gd name="T35" fmla="*/ 2147483647 h 107"/>
              <a:gd name="T36" fmla="*/ 2147483647 w 181"/>
              <a:gd name="T37" fmla="*/ 2147483647 h 107"/>
              <a:gd name="T38" fmla="*/ 2147483647 w 181"/>
              <a:gd name="T39" fmla="*/ 2147483647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1"/>
              <a:gd name="T61" fmla="*/ 0 h 107"/>
              <a:gd name="T62" fmla="*/ 181 w 181"/>
              <a:gd name="T63" fmla="*/ 107 h 1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1" h="107">
                <a:moveTo>
                  <a:pt x="14" y="107"/>
                </a:moveTo>
                <a:lnTo>
                  <a:pt x="77" y="70"/>
                </a:lnTo>
                <a:lnTo>
                  <a:pt x="120" y="49"/>
                </a:lnTo>
                <a:lnTo>
                  <a:pt x="75" y="82"/>
                </a:lnTo>
                <a:lnTo>
                  <a:pt x="79" y="84"/>
                </a:lnTo>
                <a:lnTo>
                  <a:pt x="147" y="37"/>
                </a:lnTo>
                <a:lnTo>
                  <a:pt x="181" y="5"/>
                </a:lnTo>
                <a:lnTo>
                  <a:pt x="178" y="0"/>
                </a:lnTo>
                <a:lnTo>
                  <a:pt x="147" y="18"/>
                </a:lnTo>
                <a:lnTo>
                  <a:pt x="144" y="16"/>
                </a:lnTo>
                <a:lnTo>
                  <a:pt x="128" y="37"/>
                </a:lnTo>
                <a:lnTo>
                  <a:pt x="118" y="37"/>
                </a:lnTo>
                <a:lnTo>
                  <a:pt x="142" y="0"/>
                </a:lnTo>
                <a:lnTo>
                  <a:pt x="118" y="26"/>
                </a:lnTo>
                <a:lnTo>
                  <a:pt x="36" y="56"/>
                </a:lnTo>
                <a:lnTo>
                  <a:pt x="21" y="77"/>
                </a:lnTo>
                <a:lnTo>
                  <a:pt x="7" y="80"/>
                </a:lnTo>
                <a:lnTo>
                  <a:pt x="0" y="96"/>
                </a:lnTo>
                <a:lnTo>
                  <a:pt x="14"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09" name="Freeform 54"/>
          <p:cNvSpPr>
            <a:spLocks/>
          </p:cNvSpPr>
          <p:nvPr/>
        </p:nvSpPr>
        <p:spPr bwMode="auto">
          <a:xfrm>
            <a:off x="8037513" y="2374900"/>
            <a:ext cx="268287" cy="254000"/>
          </a:xfrm>
          <a:custGeom>
            <a:avLst/>
            <a:gdLst>
              <a:gd name="T0" fmla="*/ 2147483647 w 169"/>
              <a:gd name="T1" fmla="*/ 2147483647 h 160"/>
              <a:gd name="T2" fmla="*/ 2147483647 w 169"/>
              <a:gd name="T3" fmla="*/ 2147483647 h 160"/>
              <a:gd name="T4" fmla="*/ 2147483647 w 169"/>
              <a:gd name="T5" fmla="*/ 2147483647 h 160"/>
              <a:gd name="T6" fmla="*/ 2147483647 w 169"/>
              <a:gd name="T7" fmla="*/ 2147483647 h 160"/>
              <a:gd name="T8" fmla="*/ 2147483647 w 169"/>
              <a:gd name="T9" fmla="*/ 2147483647 h 160"/>
              <a:gd name="T10" fmla="*/ 2147483647 w 169"/>
              <a:gd name="T11" fmla="*/ 2147483647 h 160"/>
              <a:gd name="T12" fmla="*/ 2147483647 w 169"/>
              <a:gd name="T13" fmla="*/ 2147483647 h 160"/>
              <a:gd name="T14" fmla="*/ 2147483647 w 169"/>
              <a:gd name="T15" fmla="*/ 2147483647 h 160"/>
              <a:gd name="T16" fmla="*/ 2147483647 w 169"/>
              <a:gd name="T17" fmla="*/ 2147483647 h 160"/>
              <a:gd name="T18" fmla="*/ 2147483647 w 169"/>
              <a:gd name="T19" fmla="*/ 2147483647 h 160"/>
              <a:gd name="T20" fmla="*/ 2147483647 w 169"/>
              <a:gd name="T21" fmla="*/ 2147483647 h 160"/>
              <a:gd name="T22" fmla="*/ 2147483647 w 169"/>
              <a:gd name="T23" fmla="*/ 2147483647 h 160"/>
              <a:gd name="T24" fmla="*/ 2147483647 w 169"/>
              <a:gd name="T25" fmla="*/ 0 h 160"/>
              <a:gd name="T26" fmla="*/ 0 w 169"/>
              <a:gd name="T27" fmla="*/ 2147483647 h 160"/>
              <a:gd name="T28" fmla="*/ 2147483647 w 169"/>
              <a:gd name="T29" fmla="*/ 2147483647 h 160"/>
              <a:gd name="T30" fmla="*/ 2147483647 w 169"/>
              <a:gd name="T31" fmla="*/ 2147483647 h 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60"/>
              <a:gd name="T50" fmla="*/ 169 w 169"/>
              <a:gd name="T51" fmla="*/ 160 h 1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60">
                <a:moveTo>
                  <a:pt x="15" y="115"/>
                </a:moveTo>
                <a:lnTo>
                  <a:pt x="13" y="160"/>
                </a:lnTo>
                <a:lnTo>
                  <a:pt x="27" y="157"/>
                </a:lnTo>
                <a:lnTo>
                  <a:pt x="59" y="133"/>
                </a:lnTo>
                <a:lnTo>
                  <a:pt x="70" y="112"/>
                </a:lnTo>
                <a:lnTo>
                  <a:pt x="77" y="115"/>
                </a:lnTo>
                <a:lnTo>
                  <a:pt x="121" y="103"/>
                </a:lnTo>
                <a:lnTo>
                  <a:pt x="121" y="96"/>
                </a:lnTo>
                <a:lnTo>
                  <a:pt x="129" y="99"/>
                </a:lnTo>
                <a:lnTo>
                  <a:pt x="138" y="92"/>
                </a:lnTo>
                <a:lnTo>
                  <a:pt x="150" y="91"/>
                </a:lnTo>
                <a:lnTo>
                  <a:pt x="169" y="82"/>
                </a:lnTo>
                <a:lnTo>
                  <a:pt x="152" y="0"/>
                </a:lnTo>
                <a:lnTo>
                  <a:pt x="0" y="33"/>
                </a:lnTo>
                <a:lnTo>
                  <a:pt x="15"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10" name="Freeform 55"/>
          <p:cNvSpPr>
            <a:spLocks/>
          </p:cNvSpPr>
          <p:nvPr/>
        </p:nvSpPr>
        <p:spPr bwMode="auto">
          <a:xfrm>
            <a:off x="8278813" y="2360613"/>
            <a:ext cx="120650" cy="144462"/>
          </a:xfrm>
          <a:custGeom>
            <a:avLst/>
            <a:gdLst>
              <a:gd name="T0" fmla="*/ 2147483647 w 75"/>
              <a:gd name="T1" fmla="*/ 2147483647 h 91"/>
              <a:gd name="T2" fmla="*/ 2147483647 w 75"/>
              <a:gd name="T3" fmla="*/ 2147483647 h 91"/>
              <a:gd name="T4" fmla="*/ 2147483647 w 75"/>
              <a:gd name="T5" fmla="*/ 2147483647 h 91"/>
              <a:gd name="T6" fmla="*/ 2147483647 w 75"/>
              <a:gd name="T7" fmla="*/ 2147483647 h 91"/>
              <a:gd name="T8" fmla="*/ 2147483647 w 75"/>
              <a:gd name="T9" fmla="*/ 2147483647 h 91"/>
              <a:gd name="T10" fmla="*/ 2147483647 w 75"/>
              <a:gd name="T11" fmla="*/ 2147483647 h 91"/>
              <a:gd name="T12" fmla="*/ 2147483647 w 75"/>
              <a:gd name="T13" fmla="*/ 2147483647 h 91"/>
              <a:gd name="T14" fmla="*/ 2147483647 w 75"/>
              <a:gd name="T15" fmla="*/ 2147483647 h 91"/>
              <a:gd name="T16" fmla="*/ 2147483647 w 75"/>
              <a:gd name="T17" fmla="*/ 2147483647 h 91"/>
              <a:gd name="T18" fmla="*/ 2147483647 w 75"/>
              <a:gd name="T19" fmla="*/ 2147483647 h 91"/>
              <a:gd name="T20" fmla="*/ 2147483647 w 75"/>
              <a:gd name="T21" fmla="*/ 0 h 91"/>
              <a:gd name="T22" fmla="*/ 0 w 75"/>
              <a:gd name="T23" fmla="*/ 2147483647 h 91"/>
              <a:gd name="T24" fmla="*/ 2147483647 w 75"/>
              <a:gd name="T25" fmla="*/ 2147483647 h 91"/>
              <a:gd name="T26" fmla="*/ 2147483647 w 75"/>
              <a:gd name="T27" fmla="*/ 2147483647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91"/>
              <a:gd name="T44" fmla="*/ 75 w 75"/>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91">
                <a:moveTo>
                  <a:pt x="17" y="91"/>
                </a:moveTo>
                <a:lnTo>
                  <a:pt x="47" y="79"/>
                </a:lnTo>
                <a:lnTo>
                  <a:pt x="49" y="42"/>
                </a:lnTo>
                <a:lnTo>
                  <a:pt x="58" y="51"/>
                </a:lnTo>
                <a:lnTo>
                  <a:pt x="59" y="68"/>
                </a:lnTo>
                <a:lnTo>
                  <a:pt x="66" y="66"/>
                </a:lnTo>
                <a:lnTo>
                  <a:pt x="75" y="51"/>
                </a:lnTo>
                <a:lnTo>
                  <a:pt x="66" y="31"/>
                </a:lnTo>
                <a:lnTo>
                  <a:pt x="49" y="28"/>
                </a:lnTo>
                <a:lnTo>
                  <a:pt x="37" y="3"/>
                </a:lnTo>
                <a:lnTo>
                  <a:pt x="27" y="0"/>
                </a:lnTo>
                <a:lnTo>
                  <a:pt x="0" y="9"/>
                </a:lnTo>
                <a:lnTo>
                  <a:pt x="17" y="91"/>
                </a:lnTo>
                <a:close/>
              </a:path>
            </a:pathLst>
          </a:custGeom>
          <a:solidFill>
            <a:srgbClr val="E5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11" name="Freeform 56"/>
          <p:cNvSpPr>
            <a:spLocks/>
          </p:cNvSpPr>
          <p:nvPr/>
        </p:nvSpPr>
        <p:spPr bwMode="auto">
          <a:xfrm>
            <a:off x="8034338" y="2179638"/>
            <a:ext cx="520700" cy="261937"/>
          </a:xfrm>
          <a:custGeom>
            <a:avLst/>
            <a:gdLst>
              <a:gd name="T0" fmla="*/ 2147483647 w 328"/>
              <a:gd name="T1" fmla="*/ 2147483647 h 165"/>
              <a:gd name="T2" fmla="*/ 2147483647 w 328"/>
              <a:gd name="T3" fmla="*/ 2147483647 h 165"/>
              <a:gd name="T4" fmla="*/ 2147483647 w 328"/>
              <a:gd name="T5" fmla="*/ 2147483647 h 165"/>
              <a:gd name="T6" fmla="*/ 2147483647 w 328"/>
              <a:gd name="T7" fmla="*/ 2147483647 h 165"/>
              <a:gd name="T8" fmla="*/ 2147483647 w 328"/>
              <a:gd name="T9" fmla="*/ 2147483647 h 165"/>
              <a:gd name="T10" fmla="*/ 2147483647 w 328"/>
              <a:gd name="T11" fmla="*/ 2147483647 h 165"/>
              <a:gd name="T12" fmla="*/ 2147483647 w 328"/>
              <a:gd name="T13" fmla="*/ 2147483647 h 165"/>
              <a:gd name="T14" fmla="*/ 2147483647 w 328"/>
              <a:gd name="T15" fmla="*/ 2147483647 h 165"/>
              <a:gd name="T16" fmla="*/ 2147483647 w 328"/>
              <a:gd name="T17" fmla="*/ 2147483647 h 165"/>
              <a:gd name="T18" fmla="*/ 2147483647 w 328"/>
              <a:gd name="T19" fmla="*/ 2147483647 h 165"/>
              <a:gd name="T20" fmla="*/ 2147483647 w 328"/>
              <a:gd name="T21" fmla="*/ 2147483647 h 165"/>
              <a:gd name="T22" fmla="*/ 2147483647 w 328"/>
              <a:gd name="T23" fmla="*/ 2147483647 h 165"/>
              <a:gd name="T24" fmla="*/ 2147483647 w 328"/>
              <a:gd name="T25" fmla="*/ 2147483647 h 165"/>
              <a:gd name="T26" fmla="*/ 2147483647 w 328"/>
              <a:gd name="T27" fmla="*/ 2147483647 h 165"/>
              <a:gd name="T28" fmla="*/ 2147483647 w 328"/>
              <a:gd name="T29" fmla="*/ 2147483647 h 165"/>
              <a:gd name="T30" fmla="*/ 2147483647 w 328"/>
              <a:gd name="T31" fmla="*/ 2147483647 h 165"/>
              <a:gd name="T32" fmla="*/ 2147483647 w 328"/>
              <a:gd name="T33" fmla="*/ 2147483647 h 165"/>
              <a:gd name="T34" fmla="*/ 2147483647 w 328"/>
              <a:gd name="T35" fmla="*/ 2147483647 h 165"/>
              <a:gd name="T36" fmla="*/ 2147483647 w 328"/>
              <a:gd name="T37" fmla="*/ 2147483647 h 165"/>
              <a:gd name="T38" fmla="*/ 2147483647 w 328"/>
              <a:gd name="T39" fmla="*/ 2147483647 h 165"/>
              <a:gd name="T40" fmla="*/ 2147483647 w 328"/>
              <a:gd name="T41" fmla="*/ 2147483647 h 165"/>
              <a:gd name="T42" fmla="*/ 2147483647 w 328"/>
              <a:gd name="T43" fmla="*/ 2147483647 h 165"/>
              <a:gd name="T44" fmla="*/ 2147483647 w 328"/>
              <a:gd name="T45" fmla="*/ 2147483647 h 165"/>
              <a:gd name="T46" fmla="*/ 2147483647 w 328"/>
              <a:gd name="T47" fmla="*/ 2147483647 h 165"/>
              <a:gd name="T48" fmla="*/ 2147483647 w 328"/>
              <a:gd name="T49" fmla="*/ 2147483647 h 165"/>
              <a:gd name="T50" fmla="*/ 2147483647 w 328"/>
              <a:gd name="T51" fmla="*/ 2147483647 h 165"/>
              <a:gd name="T52" fmla="*/ 2147483647 w 328"/>
              <a:gd name="T53" fmla="*/ 2147483647 h 165"/>
              <a:gd name="T54" fmla="*/ 2147483647 w 328"/>
              <a:gd name="T55" fmla="*/ 0 h 165"/>
              <a:gd name="T56" fmla="*/ 2147483647 w 328"/>
              <a:gd name="T57" fmla="*/ 2147483647 h 165"/>
              <a:gd name="T58" fmla="*/ 2147483647 w 328"/>
              <a:gd name="T59" fmla="*/ 2147483647 h 165"/>
              <a:gd name="T60" fmla="*/ 0 w 328"/>
              <a:gd name="T61" fmla="*/ 2147483647 h 165"/>
              <a:gd name="T62" fmla="*/ 2147483647 w 328"/>
              <a:gd name="T63" fmla="*/ 2147483647 h 165"/>
              <a:gd name="T64" fmla="*/ 2147483647 w 328"/>
              <a:gd name="T65" fmla="*/ 2147483647 h 1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8"/>
              <a:gd name="T100" fmla="*/ 0 h 165"/>
              <a:gd name="T101" fmla="*/ 328 w 328"/>
              <a:gd name="T102" fmla="*/ 165 h 1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8" h="165">
                <a:moveTo>
                  <a:pt x="2" y="156"/>
                </a:moveTo>
                <a:lnTo>
                  <a:pt x="154" y="123"/>
                </a:lnTo>
                <a:lnTo>
                  <a:pt x="181" y="114"/>
                </a:lnTo>
                <a:lnTo>
                  <a:pt x="191" y="117"/>
                </a:lnTo>
                <a:lnTo>
                  <a:pt x="203" y="142"/>
                </a:lnTo>
                <a:lnTo>
                  <a:pt x="220" y="145"/>
                </a:lnTo>
                <a:lnTo>
                  <a:pt x="229" y="165"/>
                </a:lnTo>
                <a:lnTo>
                  <a:pt x="241" y="165"/>
                </a:lnTo>
                <a:lnTo>
                  <a:pt x="253" y="147"/>
                </a:lnTo>
                <a:lnTo>
                  <a:pt x="256" y="131"/>
                </a:lnTo>
                <a:lnTo>
                  <a:pt x="270" y="152"/>
                </a:lnTo>
                <a:lnTo>
                  <a:pt x="328" y="133"/>
                </a:lnTo>
                <a:lnTo>
                  <a:pt x="326" y="110"/>
                </a:lnTo>
                <a:lnTo>
                  <a:pt x="309" y="81"/>
                </a:lnTo>
                <a:lnTo>
                  <a:pt x="299" y="77"/>
                </a:lnTo>
                <a:lnTo>
                  <a:pt x="290" y="77"/>
                </a:lnTo>
                <a:lnTo>
                  <a:pt x="292" y="84"/>
                </a:lnTo>
                <a:lnTo>
                  <a:pt x="306" y="86"/>
                </a:lnTo>
                <a:lnTo>
                  <a:pt x="311" y="114"/>
                </a:lnTo>
                <a:lnTo>
                  <a:pt x="287" y="124"/>
                </a:lnTo>
                <a:lnTo>
                  <a:pt x="253" y="102"/>
                </a:lnTo>
                <a:lnTo>
                  <a:pt x="241" y="77"/>
                </a:lnTo>
                <a:lnTo>
                  <a:pt x="225" y="68"/>
                </a:lnTo>
                <a:lnTo>
                  <a:pt x="224" y="77"/>
                </a:lnTo>
                <a:lnTo>
                  <a:pt x="210" y="63"/>
                </a:lnTo>
                <a:lnTo>
                  <a:pt x="222" y="46"/>
                </a:lnTo>
                <a:lnTo>
                  <a:pt x="232" y="28"/>
                </a:lnTo>
                <a:lnTo>
                  <a:pt x="212" y="0"/>
                </a:lnTo>
                <a:lnTo>
                  <a:pt x="181" y="23"/>
                </a:lnTo>
                <a:lnTo>
                  <a:pt x="72" y="53"/>
                </a:lnTo>
                <a:lnTo>
                  <a:pt x="0" y="68"/>
                </a:lnTo>
                <a:lnTo>
                  <a:pt x="2"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12" name="Freeform 57"/>
          <p:cNvSpPr>
            <a:spLocks/>
          </p:cNvSpPr>
          <p:nvPr/>
        </p:nvSpPr>
        <p:spPr bwMode="auto">
          <a:xfrm>
            <a:off x="8451850" y="2435225"/>
            <a:ext cx="46038" cy="36513"/>
          </a:xfrm>
          <a:custGeom>
            <a:avLst/>
            <a:gdLst>
              <a:gd name="T0" fmla="*/ 0 w 29"/>
              <a:gd name="T1" fmla="*/ 2147483647 h 23"/>
              <a:gd name="T2" fmla="*/ 2147483647 w 29"/>
              <a:gd name="T3" fmla="*/ 0 h 23"/>
              <a:gd name="T4" fmla="*/ 2147483647 w 29"/>
              <a:gd name="T5" fmla="*/ 2147483647 h 23"/>
              <a:gd name="T6" fmla="*/ 0 w 29"/>
              <a:gd name="T7" fmla="*/ 2147483647 h 23"/>
              <a:gd name="T8" fmla="*/ 0 w 29"/>
              <a:gd name="T9" fmla="*/ 2147483647 h 23"/>
              <a:gd name="T10" fmla="*/ 0 w 29"/>
              <a:gd name="T11" fmla="*/ 214748364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2" y="0"/>
                </a:lnTo>
                <a:lnTo>
                  <a:pt x="29" y="11"/>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13" name="Freeform 58"/>
          <p:cNvSpPr>
            <a:spLocks/>
          </p:cNvSpPr>
          <p:nvPr/>
        </p:nvSpPr>
        <p:spPr bwMode="auto">
          <a:xfrm>
            <a:off x="8539163" y="2430463"/>
            <a:ext cx="38100" cy="26987"/>
          </a:xfrm>
          <a:custGeom>
            <a:avLst/>
            <a:gdLst>
              <a:gd name="T0" fmla="*/ 0 w 23"/>
              <a:gd name="T1" fmla="*/ 2147483647 h 17"/>
              <a:gd name="T2" fmla="*/ 2147483647 w 23"/>
              <a:gd name="T3" fmla="*/ 0 h 17"/>
              <a:gd name="T4" fmla="*/ 2147483647 w 23"/>
              <a:gd name="T5" fmla="*/ 2147483647 h 17"/>
              <a:gd name="T6" fmla="*/ 0 w 23"/>
              <a:gd name="T7" fmla="*/ 2147483647 h 17"/>
              <a:gd name="T8" fmla="*/ 0 w 23"/>
              <a:gd name="T9" fmla="*/ 2147483647 h 17"/>
              <a:gd name="T10" fmla="*/ 0 w 23"/>
              <a:gd name="T11" fmla="*/ 214748364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14" name="Freeform 59"/>
          <p:cNvSpPr>
            <a:spLocks/>
          </p:cNvSpPr>
          <p:nvPr/>
        </p:nvSpPr>
        <p:spPr bwMode="auto">
          <a:xfrm>
            <a:off x="7920038" y="1793875"/>
            <a:ext cx="252412" cy="493713"/>
          </a:xfrm>
          <a:custGeom>
            <a:avLst/>
            <a:gdLst>
              <a:gd name="T0" fmla="*/ 2147483647 w 159"/>
              <a:gd name="T1" fmla="*/ 2147483647 h 311"/>
              <a:gd name="T2" fmla="*/ 2147483647 w 159"/>
              <a:gd name="T3" fmla="*/ 2147483647 h 311"/>
              <a:gd name="T4" fmla="*/ 2147483647 w 159"/>
              <a:gd name="T5" fmla="*/ 2147483647 h 311"/>
              <a:gd name="T6" fmla="*/ 2147483647 w 159"/>
              <a:gd name="T7" fmla="*/ 2147483647 h 311"/>
              <a:gd name="T8" fmla="*/ 2147483647 w 159"/>
              <a:gd name="T9" fmla="*/ 2147483647 h 311"/>
              <a:gd name="T10" fmla="*/ 2147483647 w 159"/>
              <a:gd name="T11" fmla="*/ 2147483647 h 311"/>
              <a:gd name="T12" fmla="*/ 2147483647 w 159"/>
              <a:gd name="T13" fmla="*/ 0 h 311"/>
              <a:gd name="T14" fmla="*/ 0 w 159"/>
              <a:gd name="T15" fmla="*/ 2147483647 h 311"/>
              <a:gd name="T16" fmla="*/ 2147483647 w 159"/>
              <a:gd name="T17" fmla="*/ 2147483647 h 311"/>
              <a:gd name="T18" fmla="*/ 2147483647 w 159"/>
              <a:gd name="T19" fmla="*/ 2147483647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311"/>
              <a:gd name="T32" fmla="*/ 159 w 159"/>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311">
                <a:moveTo>
                  <a:pt x="26" y="128"/>
                </a:moveTo>
                <a:lnTo>
                  <a:pt x="33" y="184"/>
                </a:lnTo>
                <a:lnTo>
                  <a:pt x="72" y="311"/>
                </a:lnTo>
                <a:lnTo>
                  <a:pt x="144" y="296"/>
                </a:lnTo>
                <a:lnTo>
                  <a:pt x="139" y="114"/>
                </a:lnTo>
                <a:lnTo>
                  <a:pt x="156" y="77"/>
                </a:lnTo>
                <a:lnTo>
                  <a:pt x="159" y="0"/>
                </a:lnTo>
                <a:lnTo>
                  <a:pt x="0" y="38"/>
                </a:lnTo>
                <a:lnTo>
                  <a:pt x="26"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15" name="Freeform 60"/>
          <p:cNvSpPr>
            <a:spLocks/>
          </p:cNvSpPr>
          <p:nvPr/>
        </p:nvSpPr>
        <p:spPr bwMode="auto">
          <a:xfrm>
            <a:off x="8140700" y="1720850"/>
            <a:ext cx="233363" cy="542925"/>
          </a:xfrm>
          <a:custGeom>
            <a:avLst/>
            <a:gdLst>
              <a:gd name="T0" fmla="*/ 0 w 146"/>
              <a:gd name="T1" fmla="*/ 2147483647 h 342"/>
              <a:gd name="T2" fmla="*/ 2147483647 w 146"/>
              <a:gd name="T3" fmla="*/ 2147483647 h 342"/>
              <a:gd name="T4" fmla="*/ 2147483647 w 146"/>
              <a:gd name="T5" fmla="*/ 2147483647 h 342"/>
              <a:gd name="T6" fmla="*/ 2147483647 w 146"/>
              <a:gd name="T7" fmla="*/ 2147483647 h 342"/>
              <a:gd name="T8" fmla="*/ 2147483647 w 146"/>
              <a:gd name="T9" fmla="*/ 0 h 342"/>
              <a:gd name="T10" fmla="*/ 2147483647 w 146"/>
              <a:gd name="T11" fmla="*/ 2147483647 h 342"/>
              <a:gd name="T12" fmla="*/ 2147483647 w 146"/>
              <a:gd name="T13" fmla="*/ 2147483647 h 342"/>
              <a:gd name="T14" fmla="*/ 2147483647 w 146"/>
              <a:gd name="T15" fmla="*/ 2147483647 h 342"/>
              <a:gd name="T16" fmla="*/ 2147483647 w 146"/>
              <a:gd name="T17" fmla="*/ 2147483647 h 342"/>
              <a:gd name="T18" fmla="*/ 2147483647 w 146"/>
              <a:gd name="T19" fmla="*/ 2147483647 h 342"/>
              <a:gd name="T20" fmla="*/ 0 w 146"/>
              <a:gd name="T21" fmla="*/ 2147483647 h 342"/>
              <a:gd name="T22" fmla="*/ 0 w 146"/>
              <a:gd name="T23" fmla="*/ 2147483647 h 3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6"/>
              <a:gd name="T37" fmla="*/ 0 h 342"/>
              <a:gd name="T38" fmla="*/ 146 w 146"/>
              <a:gd name="T39" fmla="*/ 342 h 3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6" h="342">
                <a:moveTo>
                  <a:pt x="0" y="160"/>
                </a:moveTo>
                <a:lnTo>
                  <a:pt x="17" y="123"/>
                </a:lnTo>
                <a:lnTo>
                  <a:pt x="20" y="46"/>
                </a:lnTo>
                <a:lnTo>
                  <a:pt x="18" y="16"/>
                </a:lnTo>
                <a:lnTo>
                  <a:pt x="47" y="0"/>
                </a:lnTo>
                <a:lnTo>
                  <a:pt x="114" y="214"/>
                </a:lnTo>
                <a:lnTo>
                  <a:pt x="146" y="259"/>
                </a:lnTo>
                <a:lnTo>
                  <a:pt x="145" y="289"/>
                </a:lnTo>
                <a:lnTo>
                  <a:pt x="114" y="312"/>
                </a:lnTo>
                <a:lnTo>
                  <a:pt x="5" y="342"/>
                </a:lnTo>
                <a:lnTo>
                  <a:pt x="0" y="1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16" name="Freeform 61"/>
          <p:cNvSpPr>
            <a:spLocks/>
          </p:cNvSpPr>
          <p:nvPr/>
        </p:nvSpPr>
        <p:spPr bwMode="auto">
          <a:xfrm>
            <a:off x="8215313" y="1238250"/>
            <a:ext cx="571500" cy="893763"/>
          </a:xfrm>
          <a:custGeom>
            <a:avLst/>
            <a:gdLst>
              <a:gd name="T0" fmla="*/ 0 w 359"/>
              <a:gd name="T1" fmla="*/ 2147483647 h 563"/>
              <a:gd name="T2" fmla="*/ 2147483647 w 359"/>
              <a:gd name="T3" fmla="*/ 2147483647 h 563"/>
              <a:gd name="T4" fmla="*/ 2147483647 w 359"/>
              <a:gd name="T5" fmla="*/ 2147483647 h 563"/>
              <a:gd name="T6" fmla="*/ 2147483647 w 359"/>
              <a:gd name="T7" fmla="*/ 2147483647 h 563"/>
              <a:gd name="T8" fmla="*/ 2147483647 w 359"/>
              <a:gd name="T9" fmla="*/ 2147483647 h 563"/>
              <a:gd name="T10" fmla="*/ 2147483647 w 359"/>
              <a:gd name="T11" fmla="*/ 2147483647 h 563"/>
              <a:gd name="T12" fmla="*/ 2147483647 w 359"/>
              <a:gd name="T13" fmla="*/ 2147483647 h 563"/>
              <a:gd name="T14" fmla="*/ 2147483647 w 359"/>
              <a:gd name="T15" fmla="*/ 2147483647 h 563"/>
              <a:gd name="T16" fmla="*/ 2147483647 w 359"/>
              <a:gd name="T17" fmla="*/ 2147483647 h 563"/>
              <a:gd name="T18" fmla="*/ 2147483647 w 359"/>
              <a:gd name="T19" fmla="*/ 0 h 563"/>
              <a:gd name="T20" fmla="*/ 2147483647 w 359"/>
              <a:gd name="T21" fmla="*/ 2147483647 h 563"/>
              <a:gd name="T22" fmla="*/ 2147483647 w 359"/>
              <a:gd name="T23" fmla="*/ 2147483647 h 563"/>
              <a:gd name="T24" fmla="*/ 2147483647 w 359"/>
              <a:gd name="T25" fmla="*/ 2147483647 h 563"/>
              <a:gd name="T26" fmla="*/ 2147483647 w 359"/>
              <a:gd name="T27" fmla="*/ 2147483647 h 563"/>
              <a:gd name="T28" fmla="*/ 2147483647 w 359"/>
              <a:gd name="T29" fmla="*/ 2147483647 h 563"/>
              <a:gd name="T30" fmla="*/ 2147483647 w 359"/>
              <a:gd name="T31" fmla="*/ 2147483647 h 563"/>
              <a:gd name="T32" fmla="*/ 2147483647 w 359"/>
              <a:gd name="T33" fmla="*/ 2147483647 h 563"/>
              <a:gd name="T34" fmla="*/ 2147483647 w 359"/>
              <a:gd name="T35" fmla="*/ 2147483647 h 563"/>
              <a:gd name="T36" fmla="*/ 2147483647 w 359"/>
              <a:gd name="T37" fmla="*/ 2147483647 h 563"/>
              <a:gd name="T38" fmla="*/ 2147483647 w 359"/>
              <a:gd name="T39" fmla="*/ 2147483647 h 563"/>
              <a:gd name="T40" fmla="*/ 2147483647 w 359"/>
              <a:gd name="T41" fmla="*/ 2147483647 h 563"/>
              <a:gd name="T42" fmla="*/ 2147483647 w 359"/>
              <a:gd name="T43" fmla="*/ 2147483647 h 563"/>
              <a:gd name="T44" fmla="*/ 2147483647 w 359"/>
              <a:gd name="T45" fmla="*/ 2147483647 h 563"/>
              <a:gd name="T46" fmla="*/ 2147483647 w 359"/>
              <a:gd name="T47" fmla="*/ 2147483647 h 563"/>
              <a:gd name="T48" fmla="*/ 2147483647 w 359"/>
              <a:gd name="T49" fmla="*/ 2147483647 h 563"/>
              <a:gd name="T50" fmla="*/ 2147483647 w 359"/>
              <a:gd name="T51" fmla="*/ 2147483647 h 563"/>
              <a:gd name="T52" fmla="*/ 2147483647 w 359"/>
              <a:gd name="T53" fmla="*/ 2147483647 h 563"/>
              <a:gd name="T54" fmla="*/ 2147483647 w 359"/>
              <a:gd name="T55" fmla="*/ 2147483647 h 563"/>
              <a:gd name="T56" fmla="*/ 2147483647 w 359"/>
              <a:gd name="T57" fmla="*/ 2147483647 h 563"/>
              <a:gd name="T58" fmla="*/ 2147483647 w 359"/>
              <a:gd name="T59" fmla="*/ 2147483647 h 563"/>
              <a:gd name="T60" fmla="*/ 2147483647 w 359"/>
              <a:gd name="T61" fmla="*/ 2147483647 h 563"/>
              <a:gd name="T62" fmla="*/ 2147483647 w 359"/>
              <a:gd name="T63" fmla="*/ 2147483647 h 563"/>
              <a:gd name="T64" fmla="*/ 2147483647 w 359"/>
              <a:gd name="T65" fmla="*/ 2147483647 h 563"/>
              <a:gd name="T66" fmla="*/ 0 w 359"/>
              <a:gd name="T67" fmla="*/ 2147483647 h 563"/>
              <a:gd name="T68" fmla="*/ 0 w 359"/>
              <a:gd name="T69" fmla="*/ 2147483647 h 5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563"/>
              <a:gd name="T107" fmla="*/ 359 w 359"/>
              <a:gd name="T108" fmla="*/ 563 h 5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563">
                <a:moveTo>
                  <a:pt x="0" y="304"/>
                </a:moveTo>
                <a:lnTo>
                  <a:pt x="21" y="306"/>
                </a:lnTo>
                <a:lnTo>
                  <a:pt x="23" y="269"/>
                </a:lnTo>
                <a:lnTo>
                  <a:pt x="48" y="219"/>
                </a:lnTo>
                <a:lnTo>
                  <a:pt x="36" y="182"/>
                </a:lnTo>
                <a:lnTo>
                  <a:pt x="87" y="5"/>
                </a:lnTo>
                <a:lnTo>
                  <a:pt x="98" y="5"/>
                </a:lnTo>
                <a:lnTo>
                  <a:pt x="103" y="28"/>
                </a:lnTo>
                <a:lnTo>
                  <a:pt x="154" y="9"/>
                </a:lnTo>
                <a:lnTo>
                  <a:pt x="156" y="0"/>
                </a:lnTo>
                <a:lnTo>
                  <a:pt x="197" y="9"/>
                </a:lnTo>
                <a:lnTo>
                  <a:pt x="263" y="184"/>
                </a:lnTo>
                <a:lnTo>
                  <a:pt x="294" y="185"/>
                </a:lnTo>
                <a:lnTo>
                  <a:pt x="349" y="250"/>
                </a:lnTo>
                <a:lnTo>
                  <a:pt x="342" y="262"/>
                </a:lnTo>
                <a:lnTo>
                  <a:pt x="359" y="262"/>
                </a:lnTo>
                <a:lnTo>
                  <a:pt x="347" y="294"/>
                </a:lnTo>
                <a:lnTo>
                  <a:pt x="320" y="313"/>
                </a:lnTo>
                <a:lnTo>
                  <a:pt x="287" y="331"/>
                </a:lnTo>
                <a:lnTo>
                  <a:pt x="284" y="352"/>
                </a:lnTo>
                <a:lnTo>
                  <a:pt x="268" y="332"/>
                </a:lnTo>
                <a:lnTo>
                  <a:pt x="239" y="355"/>
                </a:lnTo>
                <a:lnTo>
                  <a:pt x="227" y="355"/>
                </a:lnTo>
                <a:lnTo>
                  <a:pt x="215" y="341"/>
                </a:lnTo>
                <a:lnTo>
                  <a:pt x="209" y="409"/>
                </a:lnTo>
                <a:lnTo>
                  <a:pt x="183" y="420"/>
                </a:lnTo>
                <a:lnTo>
                  <a:pt x="171" y="446"/>
                </a:lnTo>
                <a:lnTo>
                  <a:pt x="156" y="446"/>
                </a:lnTo>
                <a:lnTo>
                  <a:pt x="120" y="485"/>
                </a:lnTo>
                <a:lnTo>
                  <a:pt x="118" y="516"/>
                </a:lnTo>
                <a:lnTo>
                  <a:pt x="110" y="528"/>
                </a:lnTo>
                <a:lnTo>
                  <a:pt x="99" y="563"/>
                </a:lnTo>
                <a:lnTo>
                  <a:pt x="67" y="518"/>
                </a:lnTo>
                <a:lnTo>
                  <a:pt x="0" y="3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17" name="Freeform 62"/>
          <p:cNvSpPr>
            <a:spLocks/>
          </p:cNvSpPr>
          <p:nvPr/>
        </p:nvSpPr>
        <p:spPr bwMode="auto">
          <a:xfrm>
            <a:off x="1001713" y="893763"/>
            <a:ext cx="1038225" cy="755650"/>
          </a:xfrm>
          <a:custGeom>
            <a:avLst/>
            <a:gdLst>
              <a:gd name="T0" fmla="*/ 2147483647 w 655"/>
              <a:gd name="T1" fmla="*/ 2147483647 h 476"/>
              <a:gd name="T2" fmla="*/ 2147483647 w 655"/>
              <a:gd name="T3" fmla="*/ 2147483647 h 476"/>
              <a:gd name="T4" fmla="*/ 2147483647 w 655"/>
              <a:gd name="T5" fmla="*/ 2147483647 h 476"/>
              <a:gd name="T6" fmla="*/ 2147483647 w 655"/>
              <a:gd name="T7" fmla="*/ 2147483647 h 476"/>
              <a:gd name="T8" fmla="*/ 2147483647 w 655"/>
              <a:gd name="T9" fmla="*/ 2147483647 h 476"/>
              <a:gd name="T10" fmla="*/ 0 w 655"/>
              <a:gd name="T11" fmla="*/ 2147483647 h 476"/>
              <a:gd name="T12" fmla="*/ 2147483647 w 655"/>
              <a:gd name="T13" fmla="*/ 2147483647 h 476"/>
              <a:gd name="T14" fmla="*/ 2147483647 w 655"/>
              <a:gd name="T15" fmla="*/ 2147483647 h 476"/>
              <a:gd name="T16" fmla="*/ 2147483647 w 655"/>
              <a:gd name="T17" fmla="*/ 2147483647 h 476"/>
              <a:gd name="T18" fmla="*/ 2147483647 w 655"/>
              <a:gd name="T19" fmla="*/ 2147483647 h 476"/>
              <a:gd name="T20" fmla="*/ 2147483647 w 655"/>
              <a:gd name="T21" fmla="*/ 2147483647 h 476"/>
              <a:gd name="T22" fmla="*/ 2147483647 w 655"/>
              <a:gd name="T23" fmla="*/ 2147483647 h 476"/>
              <a:gd name="T24" fmla="*/ 2147483647 w 655"/>
              <a:gd name="T25" fmla="*/ 2147483647 h 476"/>
              <a:gd name="T26" fmla="*/ 2147483647 w 655"/>
              <a:gd name="T27" fmla="*/ 2147483647 h 476"/>
              <a:gd name="T28" fmla="*/ 2147483647 w 655"/>
              <a:gd name="T29" fmla="*/ 2147483647 h 476"/>
              <a:gd name="T30" fmla="*/ 2147483647 w 655"/>
              <a:gd name="T31" fmla="*/ 2147483647 h 476"/>
              <a:gd name="T32" fmla="*/ 2147483647 w 655"/>
              <a:gd name="T33" fmla="*/ 2147483647 h 476"/>
              <a:gd name="T34" fmla="*/ 2147483647 w 655"/>
              <a:gd name="T35" fmla="*/ 0 h 476"/>
              <a:gd name="T36" fmla="*/ 2147483647 w 655"/>
              <a:gd name="T37" fmla="*/ 2147483647 h 476"/>
              <a:gd name="T38" fmla="*/ 2147483647 w 655"/>
              <a:gd name="T39" fmla="*/ 2147483647 h 476"/>
              <a:gd name="T40" fmla="*/ 2147483647 w 655"/>
              <a:gd name="T41" fmla="*/ 2147483647 h 476"/>
              <a:gd name="T42" fmla="*/ 2147483647 w 655"/>
              <a:gd name="T43" fmla="*/ 2147483647 h 476"/>
              <a:gd name="T44" fmla="*/ 2147483647 w 655"/>
              <a:gd name="T45" fmla="*/ 2147483647 h 476"/>
              <a:gd name="T46" fmla="*/ 2147483647 w 655"/>
              <a:gd name="T47" fmla="*/ 2147483647 h 476"/>
              <a:gd name="T48" fmla="*/ 2147483647 w 655"/>
              <a:gd name="T49" fmla="*/ 2147483647 h 476"/>
              <a:gd name="T50" fmla="*/ 2147483647 w 655"/>
              <a:gd name="T51" fmla="*/ 2147483647 h 476"/>
              <a:gd name="T52" fmla="*/ 2147483647 w 655"/>
              <a:gd name="T53" fmla="*/ 2147483647 h 476"/>
              <a:gd name="T54" fmla="*/ 2147483647 w 655"/>
              <a:gd name="T55" fmla="*/ 2147483647 h 476"/>
              <a:gd name="T56" fmla="*/ 2147483647 w 655"/>
              <a:gd name="T57" fmla="*/ 2147483647 h 476"/>
              <a:gd name="T58" fmla="*/ 2147483647 w 655"/>
              <a:gd name="T59" fmla="*/ 2147483647 h 476"/>
              <a:gd name="T60" fmla="*/ 2147483647 w 655"/>
              <a:gd name="T61" fmla="*/ 2147483647 h 476"/>
              <a:gd name="T62" fmla="*/ 2147483647 w 655"/>
              <a:gd name="T63" fmla="*/ 2147483647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5"/>
              <a:gd name="T97" fmla="*/ 0 h 476"/>
              <a:gd name="T98" fmla="*/ 655 w 655"/>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5" h="476">
                <a:moveTo>
                  <a:pt x="24" y="103"/>
                </a:moveTo>
                <a:lnTo>
                  <a:pt x="15" y="234"/>
                </a:lnTo>
                <a:lnTo>
                  <a:pt x="31" y="234"/>
                </a:lnTo>
                <a:lnTo>
                  <a:pt x="22" y="262"/>
                </a:lnTo>
                <a:lnTo>
                  <a:pt x="10" y="247"/>
                </a:lnTo>
                <a:lnTo>
                  <a:pt x="0" y="280"/>
                </a:lnTo>
                <a:lnTo>
                  <a:pt x="46" y="306"/>
                </a:lnTo>
                <a:lnTo>
                  <a:pt x="48" y="318"/>
                </a:lnTo>
                <a:lnTo>
                  <a:pt x="60" y="320"/>
                </a:lnTo>
                <a:lnTo>
                  <a:pt x="119" y="416"/>
                </a:lnTo>
                <a:lnTo>
                  <a:pt x="186" y="413"/>
                </a:lnTo>
                <a:lnTo>
                  <a:pt x="235" y="436"/>
                </a:lnTo>
                <a:lnTo>
                  <a:pt x="259" y="432"/>
                </a:lnTo>
                <a:lnTo>
                  <a:pt x="409" y="436"/>
                </a:lnTo>
                <a:lnTo>
                  <a:pt x="580" y="476"/>
                </a:lnTo>
                <a:lnTo>
                  <a:pt x="584" y="423"/>
                </a:lnTo>
                <a:lnTo>
                  <a:pt x="655" y="119"/>
                </a:lnTo>
                <a:lnTo>
                  <a:pt x="201" y="0"/>
                </a:lnTo>
                <a:lnTo>
                  <a:pt x="205" y="89"/>
                </a:lnTo>
                <a:lnTo>
                  <a:pt x="182" y="163"/>
                </a:lnTo>
                <a:lnTo>
                  <a:pt x="179" y="201"/>
                </a:lnTo>
                <a:lnTo>
                  <a:pt x="131" y="215"/>
                </a:lnTo>
                <a:lnTo>
                  <a:pt x="128" y="196"/>
                </a:lnTo>
                <a:lnTo>
                  <a:pt x="167" y="171"/>
                </a:lnTo>
                <a:lnTo>
                  <a:pt x="164" y="152"/>
                </a:lnTo>
                <a:lnTo>
                  <a:pt x="130" y="156"/>
                </a:lnTo>
                <a:lnTo>
                  <a:pt x="155" y="133"/>
                </a:lnTo>
                <a:lnTo>
                  <a:pt x="174" y="117"/>
                </a:lnTo>
                <a:lnTo>
                  <a:pt x="27" y="23"/>
                </a:lnTo>
                <a:lnTo>
                  <a:pt x="15" y="49"/>
                </a:lnTo>
                <a:lnTo>
                  <a:pt x="24" y="103"/>
                </a:lnTo>
                <a:close/>
              </a:path>
            </a:pathLst>
          </a:custGeom>
          <a:solidFill>
            <a:srgbClr val="CC0099"/>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18" name="Freeform 63"/>
          <p:cNvSpPr>
            <a:spLocks/>
          </p:cNvSpPr>
          <p:nvPr/>
        </p:nvSpPr>
        <p:spPr bwMode="auto">
          <a:xfrm>
            <a:off x="1962150" y="2498725"/>
            <a:ext cx="881063" cy="1100138"/>
          </a:xfrm>
          <a:custGeom>
            <a:avLst/>
            <a:gdLst>
              <a:gd name="T0" fmla="*/ 2147483647 w 555"/>
              <a:gd name="T1" fmla="*/ 0 h 693"/>
              <a:gd name="T2" fmla="*/ 2147483647 w 555"/>
              <a:gd name="T3" fmla="*/ 2147483647 h 693"/>
              <a:gd name="T4" fmla="*/ 2147483647 w 555"/>
              <a:gd name="T5" fmla="*/ 2147483647 h 693"/>
              <a:gd name="T6" fmla="*/ 2147483647 w 555"/>
              <a:gd name="T7" fmla="*/ 2147483647 h 693"/>
              <a:gd name="T8" fmla="*/ 2147483647 w 555"/>
              <a:gd name="T9" fmla="*/ 2147483647 h 693"/>
              <a:gd name="T10" fmla="*/ 0 w 555"/>
              <a:gd name="T11" fmla="*/ 2147483647 h 693"/>
              <a:gd name="T12" fmla="*/ 2147483647 w 555"/>
              <a:gd name="T13" fmla="*/ 0 h 693"/>
              <a:gd name="T14" fmla="*/ 2147483647 w 555"/>
              <a:gd name="T15" fmla="*/ 0 h 693"/>
              <a:gd name="T16" fmla="*/ 0 60000 65536"/>
              <a:gd name="T17" fmla="*/ 0 60000 65536"/>
              <a:gd name="T18" fmla="*/ 0 60000 65536"/>
              <a:gd name="T19" fmla="*/ 0 60000 65536"/>
              <a:gd name="T20" fmla="*/ 0 60000 65536"/>
              <a:gd name="T21" fmla="*/ 0 60000 65536"/>
              <a:gd name="T22" fmla="*/ 0 60000 65536"/>
              <a:gd name="T23" fmla="*/ 0 60000 65536"/>
              <a:gd name="T24" fmla="*/ 0 w 555"/>
              <a:gd name="T25" fmla="*/ 0 h 693"/>
              <a:gd name="T26" fmla="*/ 555 w 555"/>
              <a:gd name="T27" fmla="*/ 693 h 6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5" h="693">
                <a:moveTo>
                  <a:pt x="121" y="0"/>
                </a:moveTo>
                <a:lnTo>
                  <a:pt x="389" y="51"/>
                </a:lnTo>
                <a:lnTo>
                  <a:pt x="368" y="172"/>
                </a:lnTo>
                <a:lnTo>
                  <a:pt x="555" y="201"/>
                </a:lnTo>
                <a:lnTo>
                  <a:pt x="483" y="693"/>
                </a:lnTo>
                <a:lnTo>
                  <a:pt x="0" y="611"/>
                </a:lnTo>
                <a:lnTo>
                  <a:pt x="121" y="0"/>
                </a:lnTo>
                <a:close/>
              </a:path>
            </a:pathLst>
          </a:custGeom>
          <a:solidFill>
            <a:srgbClr val="CC0099"/>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19" name="Freeform 64"/>
          <p:cNvSpPr>
            <a:spLocks/>
          </p:cNvSpPr>
          <p:nvPr/>
        </p:nvSpPr>
        <p:spPr bwMode="auto">
          <a:xfrm>
            <a:off x="725488" y="1354138"/>
            <a:ext cx="1241425" cy="1054100"/>
          </a:xfrm>
          <a:custGeom>
            <a:avLst/>
            <a:gdLst>
              <a:gd name="T0" fmla="*/ 0 w 782"/>
              <a:gd name="T1" fmla="*/ 2147483647 h 664"/>
              <a:gd name="T2" fmla="*/ 2147483647 w 782"/>
              <a:gd name="T3" fmla="*/ 2147483647 h 664"/>
              <a:gd name="T4" fmla="*/ 2147483647 w 782"/>
              <a:gd name="T5" fmla="*/ 2147483647 h 664"/>
              <a:gd name="T6" fmla="*/ 2147483647 w 782"/>
              <a:gd name="T7" fmla="*/ 0 h 664"/>
              <a:gd name="T8" fmla="*/ 2147483647 w 782"/>
              <a:gd name="T9" fmla="*/ 2147483647 h 664"/>
              <a:gd name="T10" fmla="*/ 2147483647 w 782"/>
              <a:gd name="T11" fmla="*/ 2147483647 h 664"/>
              <a:gd name="T12" fmla="*/ 2147483647 w 782"/>
              <a:gd name="T13" fmla="*/ 2147483647 h 664"/>
              <a:gd name="T14" fmla="*/ 2147483647 w 782"/>
              <a:gd name="T15" fmla="*/ 2147483647 h 664"/>
              <a:gd name="T16" fmla="*/ 2147483647 w 782"/>
              <a:gd name="T17" fmla="*/ 2147483647 h 664"/>
              <a:gd name="T18" fmla="*/ 2147483647 w 782"/>
              <a:gd name="T19" fmla="*/ 2147483647 h 664"/>
              <a:gd name="T20" fmla="*/ 2147483647 w 782"/>
              <a:gd name="T21" fmla="*/ 2147483647 h 664"/>
              <a:gd name="T22" fmla="*/ 2147483647 w 782"/>
              <a:gd name="T23" fmla="*/ 2147483647 h 664"/>
              <a:gd name="T24" fmla="*/ 2147483647 w 782"/>
              <a:gd name="T25" fmla="*/ 2147483647 h 664"/>
              <a:gd name="T26" fmla="*/ 2147483647 w 782"/>
              <a:gd name="T27" fmla="*/ 2147483647 h 664"/>
              <a:gd name="T28" fmla="*/ 2147483647 w 782"/>
              <a:gd name="T29" fmla="*/ 2147483647 h 664"/>
              <a:gd name="T30" fmla="*/ 2147483647 w 782"/>
              <a:gd name="T31" fmla="*/ 2147483647 h 664"/>
              <a:gd name="T32" fmla="*/ 2147483647 w 782"/>
              <a:gd name="T33" fmla="*/ 2147483647 h 664"/>
              <a:gd name="T34" fmla="*/ 2147483647 w 782"/>
              <a:gd name="T35" fmla="*/ 2147483647 h 664"/>
              <a:gd name="T36" fmla="*/ 2147483647 w 782"/>
              <a:gd name="T37" fmla="*/ 2147483647 h 664"/>
              <a:gd name="T38" fmla="*/ 2147483647 w 782"/>
              <a:gd name="T39" fmla="*/ 2147483647 h 664"/>
              <a:gd name="T40" fmla="*/ 2147483647 w 782"/>
              <a:gd name="T41" fmla="*/ 2147483647 h 664"/>
              <a:gd name="T42" fmla="*/ 2147483647 w 782"/>
              <a:gd name="T43" fmla="*/ 2147483647 h 664"/>
              <a:gd name="T44" fmla="*/ 0 w 782"/>
              <a:gd name="T45" fmla="*/ 2147483647 h 664"/>
              <a:gd name="T46" fmla="*/ 0 w 782"/>
              <a:gd name="T47" fmla="*/ 2147483647 h 6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2"/>
              <a:gd name="T73" fmla="*/ 0 h 664"/>
              <a:gd name="T74" fmla="*/ 782 w 782"/>
              <a:gd name="T75" fmla="*/ 664 h 6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2" h="664">
                <a:moveTo>
                  <a:pt x="0" y="496"/>
                </a:moveTo>
                <a:lnTo>
                  <a:pt x="35" y="328"/>
                </a:lnTo>
                <a:lnTo>
                  <a:pt x="74" y="279"/>
                </a:lnTo>
                <a:lnTo>
                  <a:pt x="169" y="0"/>
                </a:lnTo>
                <a:lnTo>
                  <a:pt x="219" y="14"/>
                </a:lnTo>
                <a:lnTo>
                  <a:pt x="221" y="27"/>
                </a:lnTo>
                <a:lnTo>
                  <a:pt x="233" y="28"/>
                </a:lnTo>
                <a:lnTo>
                  <a:pt x="292" y="125"/>
                </a:lnTo>
                <a:lnTo>
                  <a:pt x="359" y="123"/>
                </a:lnTo>
                <a:lnTo>
                  <a:pt x="408" y="146"/>
                </a:lnTo>
                <a:lnTo>
                  <a:pt x="432" y="140"/>
                </a:lnTo>
                <a:lnTo>
                  <a:pt x="582" y="146"/>
                </a:lnTo>
                <a:lnTo>
                  <a:pt x="753" y="184"/>
                </a:lnTo>
                <a:lnTo>
                  <a:pt x="762" y="207"/>
                </a:lnTo>
                <a:lnTo>
                  <a:pt x="782" y="237"/>
                </a:lnTo>
                <a:lnTo>
                  <a:pt x="724" y="326"/>
                </a:lnTo>
                <a:lnTo>
                  <a:pt x="688" y="359"/>
                </a:lnTo>
                <a:lnTo>
                  <a:pt x="683" y="384"/>
                </a:lnTo>
                <a:lnTo>
                  <a:pt x="704" y="410"/>
                </a:lnTo>
                <a:lnTo>
                  <a:pt x="680" y="464"/>
                </a:lnTo>
                <a:lnTo>
                  <a:pt x="632" y="664"/>
                </a:lnTo>
                <a:lnTo>
                  <a:pt x="369" y="599"/>
                </a:lnTo>
                <a:lnTo>
                  <a:pt x="0" y="496"/>
                </a:lnTo>
                <a:close/>
              </a:path>
            </a:pathLst>
          </a:custGeom>
          <a:solidFill>
            <a:srgbClr val="993366"/>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20" name="Freeform 66"/>
          <p:cNvSpPr>
            <a:spLocks/>
          </p:cNvSpPr>
          <p:nvPr/>
        </p:nvSpPr>
        <p:spPr bwMode="auto">
          <a:xfrm>
            <a:off x="1162050" y="2305050"/>
            <a:ext cx="992188" cy="1530350"/>
          </a:xfrm>
          <a:custGeom>
            <a:avLst/>
            <a:gdLst>
              <a:gd name="T0" fmla="*/ 0 w 625"/>
              <a:gd name="T1" fmla="*/ 2147483647 h 964"/>
              <a:gd name="T2" fmla="*/ 2147483647 w 625"/>
              <a:gd name="T3" fmla="*/ 2147483647 h 964"/>
              <a:gd name="T4" fmla="*/ 2147483647 w 625"/>
              <a:gd name="T5" fmla="*/ 2147483647 h 964"/>
              <a:gd name="T6" fmla="*/ 2147483647 w 625"/>
              <a:gd name="T7" fmla="*/ 2147483647 h 964"/>
              <a:gd name="T8" fmla="*/ 2147483647 w 625"/>
              <a:gd name="T9" fmla="*/ 2147483647 h 964"/>
              <a:gd name="T10" fmla="*/ 2147483647 w 625"/>
              <a:gd name="T11" fmla="*/ 2147483647 h 964"/>
              <a:gd name="T12" fmla="*/ 2147483647 w 625"/>
              <a:gd name="T13" fmla="*/ 2147483647 h 964"/>
              <a:gd name="T14" fmla="*/ 2147483647 w 625"/>
              <a:gd name="T15" fmla="*/ 2147483647 h 964"/>
              <a:gd name="T16" fmla="*/ 2147483647 w 625"/>
              <a:gd name="T17" fmla="*/ 0 h 964"/>
              <a:gd name="T18" fmla="*/ 0 w 625"/>
              <a:gd name="T19" fmla="*/ 2147483647 h 964"/>
              <a:gd name="T20" fmla="*/ 0 w 625"/>
              <a:gd name="T21" fmla="*/ 2147483647 h 9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5"/>
              <a:gd name="T34" fmla="*/ 0 h 964"/>
              <a:gd name="T35" fmla="*/ 625 w 625"/>
              <a:gd name="T36" fmla="*/ 964 h 9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5" h="964">
                <a:moveTo>
                  <a:pt x="0" y="353"/>
                </a:moveTo>
                <a:lnTo>
                  <a:pt x="398" y="964"/>
                </a:lnTo>
                <a:lnTo>
                  <a:pt x="412" y="833"/>
                </a:lnTo>
                <a:lnTo>
                  <a:pt x="434" y="826"/>
                </a:lnTo>
                <a:lnTo>
                  <a:pt x="471" y="848"/>
                </a:lnTo>
                <a:lnTo>
                  <a:pt x="504" y="733"/>
                </a:lnTo>
                <a:lnTo>
                  <a:pt x="625" y="122"/>
                </a:lnTo>
                <a:lnTo>
                  <a:pt x="357" y="65"/>
                </a:lnTo>
                <a:lnTo>
                  <a:pt x="94" y="0"/>
                </a:lnTo>
                <a:lnTo>
                  <a:pt x="0" y="353"/>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21" name="Freeform 67"/>
          <p:cNvSpPr>
            <a:spLocks/>
          </p:cNvSpPr>
          <p:nvPr/>
        </p:nvSpPr>
        <p:spPr bwMode="auto">
          <a:xfrm>
            <a:off x="1728788" y="1079500"/>
            <a:ext cx="931862" cy="1500188"/>
          </a:xfrm>
          <a:custGeom>
            <a:avLst/>
            <a:gdLst>
              <a:gd name="T0" fmla="*/ 0 w 587"/>
              <a:gd name="T1" fmla="*/ 2147483647 h 945"/>
              <a:gd name="T2" fmla="*/ 2147483647 w 587"/>
              <a:gd name="T3" fmla="*/ 2147483647 h 945"/>
              <a:gd name="T4" fmla="*/ 2147483647 w 587"/>
              <a:gd name="T5" fmla="*/ 2147483647 h 945"/>
              <a:gd name="T6" fmla="*/ 2147483647 w 587"/>
              <a:gd name="T7" fmla="*/ 2147483647 h 945"/>
              <a:gd name="T8" fmla="*/ 2147483647 w 587"/>
              <a:gd name="T9" fmla="*/ 2147483647 h 945"/>
              <a:gd name="T10" fmla="*/ 2147483647 w 587"/>
              <a:gd name="T11" fmla="*/ 2147483647 h 945"/>
              <a:gd name="T12" fmla="*/ 2147483647 w 587"/>
              <a:gd name="T13" fmla="*/ 2147483647 h 945"/>
              <a:gd name="T14" fmla="*/ 2147483647 w 587"/>
              <a:gd name="T15" fmla="*/ 2147483647 h 945"/>
              <a:gd name="T16" fmla="*/ 2147483647 w 587"/>
              <a:gd name="T17" fmla="*/ 2147483647 h 945"/>
              <a:gd name="T18" fmla="*/ 2147483647 w 587"/>
              <a:gd name="T19" fmla="*/ 2147483647 h 945"/>
              <a:gd name="T20" fmla="*/ 2147483647 w 587"/>
              <a:gd name="T21" fmla="*/ 0 h 945"/>
              <a:gd name="T22" fmla="*/ 2147483647 w 587"/>
              <a:gd name="T23" fmla="*/ 2147483647 h 945"/>
              <a:gd name="T24" fmla="*/ 2147483647 w 587"/>
              <a:gd name="T25" fmla="*/ 2147483647 h 945"/>
              <a:gd name="T26" fmla="*/ 2147483647 w 587"/>
              <a:gd name="T27" fmla="*/ 2147483647 h 945"/>
              <a:gd name="T28" fmla="*/ 2147483647 w 587"/>
              <a:gd name="T29" fmla="*/ 2147483647 h 945"/>
              <a:gd name="T30" fmla="*/ 2147483647 w 587"/>
              <a:gd name="T31" fmla="*/ 2147483647 h 945"/>
              <a:gd name="T32" fmla="*/ 2147483647 w 587"/>
              <a:gd name="T33" fmla="*/ 2147483647 h 945"/>
              <a:gd name="T34" fmla="*/ 2147483647 w 587"/>
              <a:gd name="T35" fmla="*/ 2147483647 h 945"/>
              <a:gd name="T36" fmla="*/ 2147483647 w 587"/>
              <a:gd name="T37" fmla="*/ 2147483647 h 945"/>
              <a:gd name="T38" fmla="*/ 2147483647 w 587"/>
              <a:gd name="T39" fmla="*/ 2147483647 h 945"/>
              <a:gd name="T40" fmla="*/ 2147483647 w 587"/>
              <a:gd name="T41" fmla="*/ 2147483647 h 945"/>
              <a:gd name="T42" fmla="*/ 2147483647 w 587"/>
              <a:gd name="T43" fmla="*/ 2147483647 h 945"/>
              <a:gd name="T44" fmla="*/ 2147483647 w 587"/>
              <a:gd name="T45" fmla="*/ 2147483647 h 945"/>
              <a:gd name="T46" fmla="*/ 2147483647 w 587"/>
              <a:gd name="T47" fmla="*/ 2147483647 h 945"/>
              <a:gd name="T48" fmla="*/ 2147483647 w 587"/>
              <a:gd name="T49" fmla="*/ 2147483647 h 945"/>
              <a:gd name="T50" fmla="*/ 2147483647 w 587"/>
              <a:gd name="T51" fmla="*/ 2147483647 h 945"/>
              <a:gd name="T52" fmla="*/ 2147483647 w 587"/>
              <a:gd name="T53" fmla="*/ 2147483647 h 945"/>
              <a:gd name="T54" fmla="*/ 2147483647 w 587"/>
              <a:gd name="T55" fmla="*/ 2147483647 h 945"/>
              <a:gd name="T56" fmla="*/ 2147483647 w 587"/>
              <a:gd name="T57" fmla="*/ 2147483647 h 945"/>
              <a:gd name="T58" fmla="*/ 2147483647 w 587"/>
              <a:gd name="T59" fmla="*/ 2147483647 h 945"/>
              <a:gd name="T60" fmla="*/ 2147483647 w 587"/>
              <a:gd name="T61" fmla="*/ 2147483647 h 945"/>
              <a:gd name="T62" fmla="*/ 0 w 587"/>
              <a:gd name="T63" fmla="*/ 2147483647 h 945"/>
              <a:gd name="T64" fmla="*/ 0 w 587"/>
              <a:gd name="T65" fmla="*/ 2147483647 h 9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7"/>
              <a:gd name="T100" fmla="*/ 0 h 945"/>
              <a:gd name="T101" fmla="*/ 587 w 587"/>
              <a:gd name="T102" fmla="*/ 945 h 9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7" h="945">
                <a:moveTo>
                  <a:pt x="0" y="837"/>
                </a:moveTo>
                <a:lnTo>
                  <a:pt x="48" y="637"/>
                </a:lnTo>
                <a:lnTo>
                  <a:pt x="72" y="583"/>
                </a:lnTo>
                <a:lnTo>
                  <a:pt x="51" y="557"/>
                </a:lnTo>
                <a:lnTo>
                  <a:pt x="56" y="532"/>
                </a:lnTo>
                <a:lnTo>
                  <a:pt x="92" y="499"/>
                </a:lnTo>
                <a:lnTo>
                  <a:pt x="150" y="410"/>
                </a:lnTo>
                <a:lnTo>
                  <a:pt x="130" y="380"/>
                </a:lnTo>
                <a:lnTo>
                  <a:pt x="121" y="357"/>
                </a:lnTo>
                <a:lnTo>
                  <a:pt x="125" y="306"/>
                </a:lnTo>
                <a:lnTo>
                  <a:pt x="196" y="0"/>
                </a:lnTo>
                <a:lnTo>
                  <a:pt x="273" y="18"/>
                </a:lnTo>
                <a:lnTo>
                  <a:pt x="247" y="137"/>
                </a:lnTo>
                <a:lnTo>
                  <a:pt x="265" y="179"/>
                </a:lnTo>
                <a:lnTo>
                  <a:pt x="266" y="205"/>
                </a:lnTo>
                <a:lnTo>
                  <a:pt x="258" y="210"/>
                </a:lnTo>
                <a:lnTo>
                  <a:pt x="287" y="238"/>
                </a:lnTo>
                <a:lnTo>
                  <a:pt x="317" y="315"/>
                </a:lnTo>
                <a:lnTo>
                  <a:pt x="328" y="383"/>
                </a:lnTo>
                <a:lnTo>
                  <a:pt x="333" y="420"/>
                </a:lnTo>
                <a:lnTo>
                  <a:pt x="311" y="455"/>
                </a:lnTo>
                <a:lnTo>
                  <a:pt x="326" y="471"/>
                </a:lnTo>
                <a:lnTo>
                  <a:pt x="367" y="448"/>
                </a:lnTo>
                <a:lnTo>
                  <a:pt x="394" y="569"/>
                </a:lnTo>
                <a:lnTo>
                  <a:pt x="413" y="576"/>
                </a:lnTo>
                <a:lnTo>
                  <a:pt x="416" y="611"/>
                </a:lnTo>
                <a:lnTo>
                  <a:pt x="469" y="625"/>
                </a:lnTo>
                <a:lnTo>
                  <a:pt x="553" y="625"/>
                </a:lnTo>
                <a:lnTo>
                  <a:pt x="587" y="641"/>
                </a:lnTo>
                <a:lnTo>
                  <a:pt x="538" y="945"/>
                </a:lnTo>
                <a:lnTo>
                  <a:pt x="268" y="894"/>
                </a:lnTo>
                <a:lnTo>
                  <a:pt x="0" y="837"/>
                </a:lnTo>
                <a:close/>
              </a:path>
            </a:pathLst>
          </a:custGeom>
          <a:solidFill>
            <a:srgbClr val="CC0099"/>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22" name="Freeform 68"/>
          <p:cNvSpPr>
            <a:spLocks/>
          </p:cNvSpPr>
          <p:nvPr/>
        </p:nvSpPr>
        <p:spPr bwMode="auto">
          <a:xfrm>
            <a:off x="1668463" y="3468688"/>
            <a:ext cx="1060450" cy="1227137"/>
          </a:xfrm>
          <a:custGeom>
            <a:avLst/>
            <a:gdLst>
              <a:gd name="T0" fmla="*/ 2147483647 w 669"/>
              <a:gd name="T1" fmla="*/ 2147483647 h 773"/>
              <a:gd name="T2" fmla="*/ 2147483647 w 669"/>
              <a:gd name="T3" fmla="*/ 2147483647 h 773"/>
              <a:gd name="T4" fmla="*/ 2147483647 w 669"/>
              <a:gd name="T5" fmla="*/ 2147483647 h 773"/>
              <a:gd name="T6" fmla="*/ 2147483647 w 669"/>
              <a:gd name="T7" fmla="*/ 2147483647 h 773"/>
              <a:gd name="T8" fmla="*/ 2147483647 w 669"/>
              <a:gd name="T9" fmla="*/ 2147483647 h 773"/>
              <a:gd name="T10" fmla="*/ 2147483647 w 669"/>
              <a:gd name="T11" fmla="*/ 2147483647 h 773"/>
              <a:gd name="T12" fmla="*/ 2147483647 w 669"/>
              <a:gd name="T13" fmla="*/ 2147483647 h 773"/>
              <a:gd name="T14" fmla="*/ 2147483647 w 669"/>
              <a:gd name="T15" fmla="*/ 2147483647 h 773"/>
              <a:gd name="T16" fmla="*/ 2147483647 w 669"/>
              <a:gd name="T17" fmla="*/ 2147483647 h 773"/>
              <a:gd name="T18" fmla="*/ 2147483647 w 669"/>
              <a:gd name="T19" fmla="*/ 2147483647 h 773"/>
              <a:gd name="T20" fmla="*/ 2147483647 w 669"/>
              <a:gd name="T21" fmla="*/ 0 h 773"/>
              <a:gd name="T22" fmla="*/ 2147483647 w 669"/>
              <a:gd name="T23" fmla="*/ 2147483647 h 773"/>
              <a:gd name="T24" fmla="*/ 2147483647 w 669"/>
              <a:gd name="T25" fmla="*/ 2147483647 h 773"/>
              <a:gd name="T26" fmla="*/ 2147483647 w 669"/>
              <a:gd name="T27" fmla="*/ 2147483647 h 773"/>
              <a:gd name="T28" fmla="*/ 2147483647 w 669"/>
              <a:gd name="T29" fmla="*/ 2147483647 h 773"/>
              <a:gd name="T30" fmla="*/ 2147483647 w 669"/>
              <a:gd name="T31" fmla="*/ 2147483647 h 773"/>
              <a:gd name="T32" fmla="*/ 0 w 669"/>
              <a:gd name="T33" fmla="*/ 2147483647 h 773"/>
              <a:gd name="T34" fmla="*/ 2147483647 w 669"/>
              <a:gd name="T35" fmla="*/ 2147483647 h 773"/>
              <a:gd name="T36" fmla="*/ 2147483647 w 669"/>
              <a:gd name="T37" fmla="*/ 2147483647 h 7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9"/>
              <a:gd name="T58" fmla="*/ 0 h 773"/>
              <a:gd name="T59" fmla="*/ 669 w 669"/>
              <a:gd name="T60" fmla="*/ 773 h 7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9" h="773">
                <a:moveTo>
                  <a:pt x="42" y="492"/>
                </a:moveTo>
                <a:lnTo>
                  <a:pt x="25" y="464"/>
                </a:lnTo>
                <a:lnTo>
                  <a:pt x="34" y="420"/>
                </a:lnTo>
                <a:lnTo>
                  <a:pt x="78" y="348"/>
                </a:lnTo>
                <a:lnTo>
                  <a:pt x="111" y="327"/>
                </a:lnTo>
                <a:lnTo>
                  <a:pt x="92" y="301"/>
                </a:lnTo>
                <a:lnTo>
                  <a:pt x="80" y="231"/>
                </a:lnTo>
                <a:lnTo>
                  <a:pt x="94" y="100"/>
                </a:lnTo>
                <a:lnTo>
                  <a:pt x="116" y="93"/>
                </a:lnTo>
                <a:lnTo>
                  <a:pt x="153" y="115"/>
                </a:lnTo>
                <a:lnTo>
                  <a:pt x="186" y="0"/>
                </a:lnTo>
                <a:lnTo>
                  <a:pt x="669" y="82"/>
                </a:lnTo>
                <a:lnTo>
                  <a:pt x="568" y="773"/>
                </a:lnTo>
                <a:lnTo>
                  <a:pt x="420" y="752"/>
                </a:lnTo>
                <a:lnTo>
                  <a:pt x="327" y="726"/>
                </a:lnTo>
                <a:lnTo>
                  <a:pt x="138" y="649"/>
                </a:lnTo>
                <a:lnTo>
                  <a:pt x="0" y="530"/>
                </a:lnTo>
                <a:lnTo>
                  <a:pt x="42" y="492"/>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23" name="Freeform 69"/>
          <p:cNvSpPr>
            <a:spLocks/>
          </p:cNvSpPr>
          <p:nvPr/>
        </p:nvSpPr>
        <p:spPr bwMode="auto">
          <a:xfrm>
            <a:off x="2546350" y="1997075"/>
            <a:ext cx="1098550" cy="904875"/>
          </a:xfrm>
          <a:custGeom>
            <a:avLst/>
            <a:gdLst>
              <a:gd name="T0" fmla="*/ 0 w 692"/>
              <a:gd name="T1" fmla="*/ 2147483647 h 570"/>
              <a:gd name="T2" fmla="*/ 2147483647 w 692"/>
              <a:gd name="T3" fmla="*/ 0 h 570"/>
              <a:gd name="T4" fmla="*/ 2147483647 w 692"/>
              <a:gd name="T5" fmla="*/ 2147483647 h 570"/>
              <a:gd name="T6" fmla="*/ 2147483647 w 692"/>
              <a:gd name="T7" fmla="*/ 2147483647 h 570"/>
              <a:gd name="T8" fmla="*/ 2147483647 w 692"/>
              <a:gd name="T9" fmla="*/ 2147483647 h 570"/>
              <a:gd name="T10" fmla="*/ 2147483647 w 692"/>
              <a:gd name="T11" fmla="*/ 2147483647 h 570"/>
              <a:gd name="T12" fmla="*/ 2147483647 w 692"/>
              <a:gd name="T13" fmla="*/ 2147483647 h 570"/>
              <a:gd name="T14" fmla="*/ 0 w 692"/>
              <a:gd name="T15" fmla="*/ 2147483647 h 570"/>
              <a:gd name="T16" fmla="*/ 0 w 692"/>
              <a:gd name="T17" fmla="*/ 2147483647 h 5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2"/>
              <a:gd name="T28" fmla="*/ 0 h 570"/>
              <a:gd name="T29" fmla="*/ 692 w 692"/>
              <a:gd name="T30" fmla="*/ 570 h 5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2" h="570">
                <a:moveTo>
                  <a:pt x="0" y="488"/>
                </a:moveTo>
                <a:lnTo>
                  <a:pt x="82" y="0"/>
                </a:lnTo>
                <a:lnTo>
                  <a:pt x="356" y="42"/>
                </a:lnTo>
                <a:lnTo>
                  <a:pt x="692" y="77"/>
                </a:lnTo>
                <a:lnTo>
                  <a:pt x="668" y="323"/>
                </a:lnTo>
                <a:lnTo>
                  <a:pt x="646" y="570"/>
                </a:lnTo>
                <a:lnTo>
                  <a:pt x="187" y="517"/>
                </a:lnTo>
                <a:lnTo>
                  <a:pt x="0" y="488"/>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24" name="Freeform 70"/>
          <p:cNvSpPr>
            <a:spLocks/>
          </p:cNvSpPr>
          <p:nvPr/>
        </p:nvSpPr>
        <p:spPr bwMode="auto">
          <a:xfrm>
            <a:off x="2728913" y="2817813"/>
            <a:ext cx="1136650" cy="895350"/>
          </a:xfrm>
          <a:custGeom>
            <a:avLst/>
            <a:gdLst>
              <a:gd name="T0" fmla="*/ 2147483647 w 715"/>
              <a:gd name="T1" fmla="*/ 0 h 564"/>
              <a:gd name="T2" fmla="*/ 2147483647 w 715"/>
              <a:gd name="T3" fmla="*/ 2147483647 h 564"/>
              <a:gd name="T4" fmla="*/ 2147483647 w 715"/>
              <a:gd name="T5" fmla="*/ 2147483647 h 564"/>
              <a:gd name="T6" fmla="*/ 2147483647 w 715"/>
              <a:gd name="T7" fmla="*/ 2147483647 h 564"/>
              <a:gd name="T8" fmla="*/ 2147483647 w 715"/>
              <a:gd name="T9" fmla="*/ 2147483647 h 564"/>
              <a:gd name="T10" fmla="*/ 2147483647 w 715"/>
              <a:gd name="T11" fmla="*/ 2147483647 h 564"/>
              <a:gd name="T12" fmla="*/ 2147483647 w 715"/>
              <a:gd name="T13" fmla="*/ 2147483647 h 564"/>
              <a:gd name="T14" fmla="*/ 0 w 715"/>
              <a:gd name="T15" fmla="*/ 2147483647 h 564"/>
              <a:gd name="T16" fmla="*/ 2147483647 w 715"/>
              <a:gd name="T17" fmla="*/ 0 h 564"/>
              <a:gd name="T18" fmla="*/ 2147483647 w 715"/>
              <a:gd name="T19" fmla="*/ 0 h 5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5"/>
              <a:gd name="T31" fmla="*/ 0 h 564"/>
              <a:gd name="T32" fmla="*/ 715 w 715"/>
              <a:gd name="T33" fmla="*/ 564 h 5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5" h="564">
                <a:moveTo>
                  <a:pt x="72" y="0"/>
                </a:moveTo>
                <a:lnTo>
                  <a:pt x="531" y="53"/>
                </a:lnTo>
                <a:lnTo>
                  <a:pt x="715" y="69"/>
                </a:lnTo>
                <a:lnTo>
                  <a:pt x="708" y="191"/>
                </a:lnTo>
                <a:lnTo>
                  <a:pt x="683" y="564"/>
                </a:lnTo>
                <a:lnTo>
                  <a:pt x="589" y="557"/>
                </a:lnTo>
                <a:lnTo>
                  <a:pt x="297" y="531"/>
                </a:lnTo>
                <a:lnTo>
                  <a:pt x="0" y="492"/>
                </a:lnTo>
                <a:lnTo>
                  <a:pt x="72" y="0"/>
                </a:lnTo>
                <a:close/>
              </a:path>
            </a:pathLst>
          </a:custGeom>
          <a:solidFill>
            <a:srgbClr val="CC0099"/>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25" name="Freeform 71"/>
          <p:cNvSpPr>
            <a:spLocks/>
          </p:cNvSpPr>
          <p:nvPr/>
        </p:nvSpPr>
        <p:spPr bwMode="auto">
          <a:xfrm>
            <a:off x="2570163" y="3598863"/>
            <a:ext cx="1093787" cy="1116012"/>
          </a:xfrm>
          <a:custGeom>
            <a:avLst/>
            <a:gdLst>
              <a:gd name="T0" fmla="*/ 2147483647 w 690"/>
              <a:gd name="T1" fmla="*/ 2147483647 h 703"/>
              <a:gd name="T2" fmla="*/ 2147483647 w 690"/>
              <a:gd name="T3" fmla="*/ 2147483647 h 703"/>
              <a:gd name="T4" fmla="*/ 2147483647 w 690"/>
              <a:gd name="T5" fmla="*/ 2147483647 h 703"/>
              <a:gd name="T6" fmla="*/ 2147483647 w 690"/>
              <a:gd name="T7" fmla="*/ 2147483647 h 703"/>
              <a:gd name="T8" fmla="*/ 2147483647 w 690"/>
              <a:gd name="T9" fmla="*/ 2147483647 h 703"/>
              <a:gd name="T10" fmla="*/ 2147483647 w 690"/>
              <a:gd name="T11" fmla="*/ 2147483647 h 703"/>
              <a:gd name="T12" fmla="*/ 2147483647 w 690"/>
              <a:gd name="T13" fmla="*/ 2147483647 h 703"/>
              <a:gd name="T14" fmla="*/ 2147483647 w 690"/>
              <a:gd name="T15" fmla="*/ 0 h 703"/>
              <a:gd name="T16" fmla="*/ 0 w 690"/>
              <a:gd name="T17" fmla="*/ 2147483647 h 703"/>
              <a:gd name="T18" fmla="*/ 2147483647 w 690"/>
              <a:gd name="T19" fmla="*/ 2147483647 h 703"/>
              <a:gd name="T20" fmla="*/ 2147483647 w 690"/>
              <a:gd name="T21" fmla="*/ 2147483647 h 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0"/>
              <a:gd name="T34" fmla="*/ 0 h 703"/>
              <a:gd name="T35" fmla="*/ 690 w 690"/>
              <a:gd name="T36" fmla="*/ 703 h 7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0" h="703">
                <a:moveTo>
                  <a:pt x="87" y="703"/>
                </a:moveTo>
                <a:lnTo>
                  <a:pt x="96" y="651"/>
                </a:lnTo>
                <a:lnTo>
                  <a:pt x="268" y="674"/>
                </a:lnTo>
                <a:lnTo>
                  <a:pt x="261" y="647"/>
                </a:lnTo>
                <a:lnTo>
                  <a:pt x="633" y="682"/>
                </a:lnTo>
                <a:lnTo>
                  <a:pt x="690" y="65"/>
                </a:lnTo>
                <a:lnTo>
                  <a:pt x="398" y="39"/>
                </a:lnTo>
                <a:lnTo>
                  <a:pt x="101" y="0"/>
                </a:lnTo>
                <a:lnTo>
                  <a:pt x="0" y="691"/>
                </a:lnTo>
                <a:lnTo>
                  <a:pt x="87" y="703"/>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26" name="Freeform 72"/>
          <p:cNvSpPr>
            <a:spLocks/>
          </p:cNvSpPr>
          <p:nvPr/>
        </p:nvSpPr>
        <p:spPr bwMode="auto">
          <a:xfrm>
            <a:off x="2982913" y="3805238"/>
            <a:ext cx="2178050" cy="2101850"/>
          </a:xfrm>
          <a:custGeom>
            <a:avLst/>
            <a:gdLst>
              <a:gd name="T0" fmla="*/ 0 w 1371"/>
              <a:gd name="T1" fmla="*/ 2147483647 h 1324"/>
              <a:gd name="T2" fmla="*/ 2147483647 w 1371"/>
              <a:gd name="T3" fmla="*/ 2147483647 h 1324"/>
              <a:gd name="T4" fmla="*/ 2147483647 w 1371"/>
              <a:gd name="T5" fmla="*/ 0 h 1324"/>
              <a:gd name="T6" fmla="*/ 2147483647 w 1371"/>
              <a:gd name="T7" fmla="*/ 2147483647 h 1324"/>
              <a:gd name="T8" fmla="*/ 2147483647 w 1371"/>
              <a:gd name="T9" fmla="*/ 2147483647 h 1324"/>
              <a:gd name="T10" fmla="*/ 2147483647 w 1371"/>
              <a:gd name="T11" fmla="*/ 2147483647 h 1324"/>
              <a:gd name="T12" fmla="*/ 2147483647 w 1371"/>
              <a:gd name="T13" fmla="*/ 2147483647 h 1324"/>
              <a:gd name="T14" fmla="*/ 2147483647 w 1371"/>
              <a:gd name="T15" fmla="*/ 2147483647 h 1324"/>
              <a:gd name="T16" fmla="*/ 2147483647 w 1371"/>
              <a:gd name="T17" fmla="*/ 2147483647 h 1324"/>
              <a:gd name="T18" fmla="*/ 2147483647 w 1371"/>
              <a:gd name="T19" fmla="*/ 2147483647 h 1324"/>
              <a:gd name="T20" fmla="*/ 2147483647 w 1371"/>
              <a:gd name="T21" fmla="*/ 2147483647 h 1324"/>
              <a:gd name="T22" fmla="*/ 2147483647 w 1371"/>
              <a:gd name="T23" fmla="*/ 2147483647 h 1324"/>
              <a:gd name="T24" fmla="*/ 2147483647 w 1371"/>
              <a:gd name="T25" fmla="*/ 2147483647 h 1324"/>
              <a:gd name="T26" fmla="*/ 2147483647 w 1371"/>
              <a:gd name="T27" fmla="*/ 2147483647 h 1324"/>
              <a:gd name="T28" fmla="*/ 2147483647 w 1371"/>
              <a:gd name="T29" fmla="*/ 2147483647 h 1324"/>
              <a:gd name="T30" fmla="*/ 2147483647 w 1371"/>
              <a:gd name="T31" fmla="*/ 2147483647 h 1324"/>
              <a:gd name="T32" fmla="*/ 2147483647 w 1371"/>
              <a:gd name="T33" fmla="*/ 2147483647 h 1324"/>
              <a:gd name="T34" fmla="*/ 2147483647 w 1371"/>
              <a:gd name="T35" fmla="*/ 2147483647 h 1324"/>
              <a:gd name="T36" fmla="*/ 2147483647 w 1371"/>
              <a:gd name="T37" fmla="*/ 2147483647 h 1324"/>
              <a:gd name="T38" fmla="*/ 2147483647 w 1371"/>
              <a:gd name="T39" fmla="*/ 2147483647 h 1324"/>
              <a:gd name="T40" fmla="*/ 2147483647 w 1371"/>
              <a:gd name="T41" fmla="*/ 2147483647 h 1324"/>
              <a:gd name="T42" fmla="*/ 2147483647 w 1371"/>
              <a:gd name="T43" fmla="*/ 2147483647 h 1324"/>
              <a:gd name="T44" fmla="*/ 2147483647 w 1371"/>
              <a:gd name="T45" fmla="*/ 2147483647 h 1324"/>
              <a:gd name="T46" fmla="*/ 2147483647 w 1371"/>
              <a:gd name="T47" fmla="*/ 2147483647 h 1324"/>
              <a:gd name="T48" fmla="*/ 2147483647 w 1371"/>
              <a:gd name="T49" fmla="*/ 2147483647 h 1324"/>
              <a:gd name="T50" fmla="*/ 2147483647 w 1371"/>
              <a:gd name="T51" fmla="*/ 2147483647 h 1324"/>
              <a:gd name="T52" fmla="*/ 2147483647 w 1371"/>
              <a:gd name="T53" fmla="*/ 2147483647 h 1324"/>
              <a:gd name="T54" fmla="*/ 2147483647 w 1371"/>
              <a:gd name="T55" fmla="*/ 2147483647 h 1324"/>
              <a:gd name="T56" fmla="*/ 2147483647 w 1371"/>
              <a:gd name="T57" fmla="*/ 2147483647 h 1324"/>
              <a:gd name="T58" fmla="*/ 2147483647 w 1371"/>
              <a:gd name="T59" fmla="*/ 2147483647 h 1324"/>
              <a:gd name="T60" fmla="*/ 2147483647 w 1371"/>
              <a:gd name="T61" fmla="*/ 2147483647 h 1324"/>
              <a:gd name="T62" fmla="*/ 2147483647 w 1371"/>
              <a:gd name="T63" fmla="*/ 2147483647 h 1324"/>
              <a:gd name="T64" fmla="*/ 2147483647 w 1371"/>
              <a:gd name="T65" fmla="*/ 2147483647 h 1324"/>
              <a:gd name="T66" fmla="*/ 2147483647 w 1371"/>
              <a:gd name="T67" fmla="*/ 2147483647 h 1324"/>
              <a:gd name="T68" fmla="*/ 2147483647 w 1371"/>
              <a:gd name="T69" fmla="*/ 2147483647 h 1324"/>
              <a:gd name="T70" fmla="*/ 2147483647 w 1371"/>
              <a:gd name="T71" fmla="*/ 2147483647 h 1324"/>
              <a:gd name="T72" fmla="*/ 2147483647 w 1371"/>
              <a:gd name="T73" fmla="*/ 2147483647 h 1324"/>
              <a:gd name="T74" fmla="*/ 2147483647 w 1371"/>
              <a:gd name="T75" fmla="*/ 2147483647 h 1324"/>
              <a:gd name="T76" fmla="*/ 2147483647 w 1371"/>
              <a:gd name="T77" fmla="*/ 2147483647 h 1324"/>
              <a:gd name="T78" fmla="*/ 2147483647 w 1371"/>
              <a:gd name="T79" fmla="*/ 2147483647 h 1324"/>
              <a:gd name="T80" fmla="*/ 2147483647 w 1371"/>
              <a:gd name="T81" fmla="*/ 2147483647 h 1324"/>
              <a:gd name="T82" fmla="*/ 2147483647 w 1371"/>
              <a:gd name="T83" fmla="*/ 2147483647 h 1324"/>
              <a:gd name="T84" fmla="*/ 2147483647 w 1371"/>
              <a:gd name="T85" fmla="*/ 2147483647 h 1324"/>
              <a:gd name="T86" fmla="*/ 2147483647 w 1371"/>
              <a:gd name="T87" fmla="*/ 2147483647 h 1324"/>
              <a:gd name="T88" fmla="*/ 2147483647 w 1371"/>
              <a:gd name="T89" fmla="*/ 2147483647 h 1324"/>
              <a:gd name="T90" fmla="*/ 2147483647 w 1371"/>
              <a:gd name="T91" fmla="*/ 2147483647 h 1324"/>
              <a:gd name="T92" fmla="*/ 2147483647 w 1371"/>
              <a:gd name="T93" fmla="*/ 2147483647 h 1324"/>
              <a:gd name="T94" fmla="*/ 2147483647 w 1371"/>
              <a:gd name="T95" fmla="*/ 2147483647 h 1324"/>
              <a:gd name="T96" fmla="*/ 2147483647 w 1371"/>
              <a:gd name="T97" fmla="*/ 2147483647 h 1324"/>
              <a:gd name="T98" fmla="*/ 2147483647 w 1371"/>
              <a:gd name="T99" fmla="*/ 2147483647 h 1324"/>
              <a:gd name="T100" fmla="*/ 0 w 1371"/>
              <a:gd name="T101" fmla="*/ 2147483647 h 1324"/>
              <a:gd name="T102" fmla="*/ 0 w 1371"/>
              <a:gd name="T103" fmla="*/ 2147483647 h 13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71"/>
              <a:gd name="T157" fmla="*/ 0 h 1324"/>
              <a:gd name="T158" fmla="*/ 1371 w 1371"/>
              <a:gd name="T159" fmla="*/ 1324 h 13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71" h="1324">
                <a:moveTo>
                  <a:pt x="0" y="517"/>
                </a:moveTo>
                <a:lnTo>
                  <a:pt x="372" y="552"/>
                </a:lnTo>
                <a:lnTo>
                  <a:pt x="424" y="0"/>
                </a:lnTo>
                <a:lnTo>
                  <a:pt x="721" y="17"/>
                </a:lnTo>
                <a:lnTo>
                  <a:pt x="710" y="255"/>
                </a:lnTo>
                <a:lnTo>
                  <a:pt x="739" y="280"/>
                </a:lnTo>
                <a:lnTo>
                  <a:pt x="767" y="280"/>
                </a:lnTo>
                <a:lnTo>
                  <a:pt x="789" y="302"/>
                </a:lnTo>
                <a:lnTo>
                  <a:pt x="833" y="313"/>
                </a:lnTo>
                <a:lnTo>
                  <a:pt x="924" y="353"/>
                </a:lnTo>
                <a:lnTo>
                  <a:pt x="939" y="336"/>
                </a:lnTo>
                <a:lnTo>
                  <a:pt x="997" y="370"/>
                </a:lnTo>
                <a:lnTo>
                  <a:pt x="1074" y="369"/>
                </a:lnTo>
                <a:lnTo>
                  <a:pt x="1127" y="353"/>
                </a:lnTo>
                <a:lnTo>
                  <a:pt x="1200" y="339"/>
                </a:lnTo>
                <a:lnTo>
                  <a:pt x="1267" y="376"/>
                </a:lnTo>
                <a:lnTo>
                  <a:pt x="1277" y="388"/>
                </a:lnTo>
                <a:lnTo>
                  <a:pt x="1313" y="388"/>
                </a:lnTo>
                <a:lnTo>
                  <a:pt x="1320" y="584"/>
                </a:lnTo>
                <a:lnTo>
                  <a:pt x="1371" y="680"/>
                </a:lnTo>
                <a:lnTo>
                  <a:pt x="1352" y="755"/>
                </a:lnTo>
                <a:lnTo>
                  <a:pt x="1356" y="818"/>
                </a:lnTo>
                <a:lnTo>
                  <a:pt x="1333" y="850"/>
                </a:lnTo>
                <a:lnTo>
                  <a:pt x="1342" y="860"/>
                </a:lnTo>
                <a:lnTo>
                  <a:pt x="1286" y="878"/>
                </a:lnTo>
                <a:lnTo>
                  <a:pt x="1241" y="883"/>
                </a:lnTo>
                <a:lnTo>
                  <a:pt x="1250" y="850"/>
                </a:lnTo>
                <a:lnTo>
                  <a:pt x="1226" y="869"/>
                </a:lnTo>
                <a:lnTo>
                  <a:pt x="1228" y="908"/>
                </a:lnTo>
                <a:lnTo>
                  <a:pt x="1197" y="948"/>
                </a:lnTo>
                <a:lnTo>
                  <a:pt x="1035" y="1032"/>
                </a:lnTo>
                <a:lnTo>
                  <a:pt x="983" y="1086"/>
                </a:lnTo>
                <a:lnTo>
                  <a:pt x="936" y="1203"/>
                </a:lnTo>
                <a:lnTo>
                  <a:pt x="975" y="1324"/>
                </a:lnTo>
                <a:lnTo>
                  <a:pt x="937" y="1324"/>
                </a:lnTo>
                <a:lnTo>
                  <a:pt x="762" y="1261"/>
                </a:lnTo>
                <a:lnTo>
                  <a:pt x="743" y="1209"/>
                </a:lnTo>
                <a:lnTo>
                  <a:pt x="724" y="1186"/>
                </a:lnTo>
                <a:lnTo>
                  <a:pt x="719" y="1116"/>
                </a:lnTo>
                <a:lnTo>
                  <a:pt x="685" y="1091"/>
                </a:lnTo>
                <a:lnTo>
                  <a:pt x="591" y="906"/>
                </a:lnTo>
                <a:lnTo>
                  <a:pt x="545" y="871"/>
                </a:lnTo>
                <a:lnTo>
                  <a:pt x="531" y="841"/>
                </a:lnTo>
                <a:lnTo>
                  <a:pt x="393" y="834"/>
                </a:lnTo>
                <a:lnTo>
                  <a:pt x="319" y="922"/>
                </a:lnTo>
                <a:lnTo>
                  <a:pt x="195" y="831"/>
                </a:lnTo>
                <a:lnTo>
                  <a:pt x="157" y="705"/>
                </a:lnTo>
                <a:lnTo>
                  <a:pt x="38" y="587"/>
                </a:lnTo>
                <a:lnTo>
                  <a:pt x="24" y="549"/>
                </a:lnTo>
                <a:lnTo>
                  <a:pt x="7" y="544"/>
                </a:lnTo>
                <a:lnTo>
                  <a:pt x="0" y="517"/>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27" name="Freeform 73"/>
          <p:cNvSpPr>
            <a:spLocks/>
          </p:cNvSpPr>
          <p:nvPr/>
        </p:nvSpPr>
        <p:spPr bwMode="auto">
          <a:xfrm>
            <a:off x="3662363" y="1343025"/>
            <a:ext cx="1022350" cy="644525"/>
          </a:xfrm>
          <a:custGeom>
            <a:avLst/>
            <a:gdLst>
              <a:gd name="T0" fmla="*/ 2147483647 w 645"/>
              <a:gd name="T1" fmla="*/ 0 h 406"/>
              <a:gd name="T2" fmla="*/ 2147483647 w 645"/>
              <a:gd name="T3" fmla="*/ 2147483647 h 406"/>
              <a:gd name="T4" fmla="*/ 2147483647 w 645"/>
              <a:gd name="T5" fmla="*/ 2147483647 h 406"/>
              <a:gd name="T6" fmla="*/ 2147483647 w 645"/>
              <a:gd name="T7" fmla="*/ 2147483647 h 406"/>
              <a:gd name="T8" fmla="*/ 2147483647 w 645"/>
              <a:gd name="T9" fmla="*/ 2147483647 h 406"/>
              <a:gd name="T10" fmla="*/ 2147483647 w 645"/>
              <a:gd name="T11" fmla="*/ 2147483647 h 406"/>
              <a:gd name="T12" fmla="*/ 2147483647 w 645"/>
              <a:gd name="T13" fmla="*/ 2147483647 h 406"/>
              <a:gd name="T14" fmla="*/ 0 w 645"/>
              <a:gd name="T15" fmla="*/ 2147483647 h 406"/>
              <a:gd name="T16" fmla="*/ 2147483647 w 645"/>
              <a:gd name="T17" fmla="*/ 0 h 406"/>
              <a:gd name="T18" fmla="*/ 2147483647 w 645"/>
              <a:gd name="T19" fmla="*/ 0 h 4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5"/>
              <a:gd name="T31" fmla="*/ 0 h 406"/>
              <a:gd name="T32" fmla="*/ 645 w 645"/>
              <a:gd name="T33" fmla="*/ 406 h 4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5" h="406">
                <a:moveTo>
                  <a:pt x="34" y="0"/>
                </a:moveTo>
                <a:lnTo>
                  <a:pt x="596" y="30"/>
                </a:lnTo>
                <a:lnTo>
                  <a:pt x="599" y="132"/>
                </a:lnTo>
                <a:lnTo>
                  <a:pt x="625" y="216"/>
                </a:lnTo>
                <a:lnTo>
                  <a:pt x="628" y="321"/>
                </a:lnTo>
                <a:lnTo>
                  <a:pt x="645" y="406"/>
                </a:lnTo>
                <a:lnTo>
                  <a:pt x="306" y="396"/>
                </a:lnTo>
                <a:lnTo>
                  <a:pt x="0" y="373"/>
                </a:lnTo>
                <a:lnTo>
                  <a:pt x="34" y="0"/>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28" name="Freeform 74"/>
          <p:cNvSpPr>
            <a:spLocks/>
          </p:cNvSpPr>
          <p:nvPr/>
        </p:nvSpPr>
        <p:spPr bwMode="auto">
          <a:xfrm>
            <a:off x="3606800" y="1935163"/>
            <a:ext cx="1093788" cy="733425"/>
          </a:xfrm>
          <a:custGeom>
            <a:avLst/>
            <a:gdLst>
              <a:gd name="T0" fmla="*/ 2147483647 w 689"/>
              <a:gd name="T1" fmla="*/ 0 h 462"/>
              <a:gd name="T2" fmla="*/ 2147483647 w 689"/>
              <a:gd name="T3" fmla="*/ 2147483647 h 462"/>
              <a:gd name="T4" fmla="*/ 2147483647 w 689"/>
              <a:gd name="T5" fmla="*/ 2147483647 h 462"/>
              <a:gd name="T6" fmla="*/ 2147483647 w 689"/>
              <a:gd name="T7" fmla="*/ 2147483647 h 462"/>
              <a:gd name="T8" fmla="*/ 2147483647 w 689"/>
              <a:gd name="T9" fmla="*/ 2147483647 h 462"/>
              <a:gd name="T10" fmla="*/ 2147483647 w 689"/>
              <a:gd name="T11" fmla="*/ 2147483647 h 462"/>
              <a:gd name="T12" fmla="*/ 2147483647 w 689"/>
              <a:gd name="T13" fmla="*/ 2147483647 h 462"/>
              <a:gd name="T14" fmla="*/ 2147483647 w 689"/>
              <a:gd name="T15" fmla="*/ 2147483647 h 462"/>
              <a:gd name="T16" fmla="*/ 2147483647 w 689"/>
              <a:gd name="T17" fmla="*/ 2147483647 h 462"/>
              <a:gd name="T18" fmla="*/ 2147483647 w 689"/>
              <a:gd name="T19" fmla="*/ 2147483647 h 462"/>
              <a:gd name="T20" fmla="*/ 2147483647 w 689"/>
              <a:gd name="T21" fmla="*/ 2147483647 h 462"/>
              <a:gd name="T22" fmla="*/ 2147483647 w 689"/>
              <a:gd name="T23" fmla="*/ 2147483647 h 462"/>
              <a:gd name="T24" fmla="*/ 2147483647 w 689"/>
              <a:gd name="T25" fmla="*/ 2147483647 h 462"/>
              <a:gd name="T26" fmla="*/ 2147483647 w 689"/>
              <a:gd name="T27" fmla="*/ 2147483647 h 462"/>
              <a:gd name="T28" fmla="*/ 2147483647 w 689"/>
              <a:gd name="T29" fmla="*/ 2147483647 h 462"/>
              <a:gd name="T30" fmla="*/ 2147483647 w 689"/>
              <a:gd name="T31" fmla="*/ 2147483647 h 462"/>
              <a:gd name="T32" fmla="*/ 0 w 689"/>
              <a:gd name="T33" fmla="*/ 2147483647 h 462"/>
              <a:gd name="T34" fmla="*/ 2147483647 w 689"/>
              <a:gd name="T35" fmla="*/ 0 h 462"/>
              <a:gd name="T36" fmla="*/ 2147483647 w 689"/>
              <a:gd name="T37" fmla="*/ 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9"/>
              <a:gd name="T58" fmla="*/ 0 h 462"/>
              <a:gd name="T59" fmla="*/ 689 w 689"/>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9" h="462">
                <a:moveTo>
                  <a:pt x="34" y="0"/>
                </a:moveTo>
                <a:lnTo>
                  <a:pt x="340" y="23"/>
                </a:lnTo>
                <a:lnTo>
                  <a:pt x="679" y="33"/>
                </a:lnTo>
                <a:lnTo>
                  <a:pt x="657" y="77"/>
                </a:lnTo>
                <a:lnTo>
                  <a:pt x="689" y="109"/>
                </a:lnTo>
                <a:lnTo>
                  <a:pt x="688" y="336"/>
                </a:lnTo>
                <a:lnTo>
                  <a:pt x="674" y="334"/>
                </a:lnTo>
                <a:lnTo>
                  <a:pt x="676" y="364"/>
                </a:lnTo>
                <a:lnTo>
                  <a:pt x="686" y="387"/>
                </a:lnTo>
                <a:lnTo>
                  <a:pt x="679" y="408"/>
                </a:lnTo>
                <a:lnTo>
                  <a:pt x="686" y="462"/>
                </a:lnTo>
                <a:lnTo>
                  <a:pt x="671" y="457"/>
                </a:lnTo>
                <a:lnTo>
                  <a:pt x="654" y="436"/>
                </a:lnTo>
                <a:lnTo>
                  <a:pt x="592" y="415"/>
                </a:lnTo>
                <a:lnTo>
                  <a:pt x="532" y="418"/>
                </a:lnTo>
                <a:lnTo>
                  <a:pt x="498" y="392"/>
                </a:lnTo>
                <a:lnTo>
                  <a:pt x="0" y="362"/>
                </a:lnTo>
                <a:lnTo>
                  <a:pt x="34" y="0"/>
                </a:lnTo>
                <a:close/>
              </a:path>
            </a:pathLst>
          </a:custGeom>
          <a:solidFill>
            <a:schemeClr val="tx1"/>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29" name="Freeform 75"/>
          <p:cNvSpPr>
            <a:spLocks/>
          </p:cNvSpPr>
          <p:nvPr/>
        </p:nvSpPr>
        <p:spPr bwMode="auto">
          <a:xfrm>
            <a:off x="3573463" y="2509838"/>
            <a:ext cx="1282700" cy="641350"/>
          </a:xfrm>
          <a:custGeom>
            <a:avLst/>
            <a:gdLst>
              <a:gd name="T0" fmla="*/ 2147483647 w 809"/>
              <a:gd name="T1" fmla="*/ 0 h 404"/>
              <a:gd name="T2" fmla="*/ 2147483647 w 809"/>
              <a:gd name="T3" fmla="*/ 2147483647 h 404"/>
              <a:gd name="T4" fmla="*/ 2147483647 w 809"/>
              <a:gd name="T5" fmla="*/ 2147483647 h 404"/>
              <a:gd name="T6" fmla="*/ 2147483647 w 809"/>
              <a:gd name="T7" fmla="*/ 2147483647 h 404"/>
              <a:gd name="T8" fmla="*/ 2147483647 w 809"/>
              <a:gd name="T9" fmla="*/ 2147483647 h 404"/>
              <a:gd name="T10" fmla="*/ 2147483647 w 809"/>
              <a:gd name="T11" fmla="*/ 2147483647 h 404"/>
              <a:gd name="T12" fmla="*/ 2147483647 w 809"/>
              <a:gd name="T13" fmla="*/ 2147483647 h 404"/>
              <a:gd name="T14" fmla="*/ 2147483647 w 809"/>
              <a:gd name="T15" fmla="*/ 2147483647 h 404"/>
              <a:gd name="T16" fmla="*/ 2147483647 w 809"/>
              <a:gd name="T17" fmla="*/ 2147483647 h 404"/>
              <a:gd name="T18" fmla="*/ 2147483647 w 809"/>
              <a:gd name="T19" fmla="*/ 2147483647 h 404"/>
              <a:gd name="T20" fmla="*/ 2147483647 w 809"/>
              <a:gd name="T21" fmla="*/ 2147483647 h 404"/>
              <a:gd name="T22" fmla="*/ 2147483647 w 809"/>
              <a:gd name="T23" fmla="*/ 2147483647 h 404"/>
              <a:gd name="T24" fmla="*/ 2147483647 w 809"/>
              <a:gd name="T25" fmla="*/ 2147483647 h 404"/>
              <a:gd name="T26" fmla="*/ 2147483647 w 809"/>
              <a:gd name="T27" fmla="*/ 2147483647 h 404"/>
              <a:gd name="T28" fmla="*/ 2147483647 w 809"/>
              <a:gd name="T29" fmla="*/ 2147483647 h 404"/>
              <a:gd name="T30" fmla="*/ 2147483647 w 809"/>
              <a:gd name="T31" fmla="*/ 2147483647 h 404"/>
              <a:gd name="T32" fmla="*/ 2147483647 w 809"/>
              <a:gd name="T33" fmla="*/ 2147483647 h 404"/>
              <a:gd name="T34" fmla="*/ 0 w 809"/>
              <a:gd name="T35" fmla="*/ 2147483647 h 404"/>
              <a:gd name="T36" fmla="*/ 2147483647 w 809"/>
              <a:gd name="T37" fmla="*/ 0 h 404"/>
              <a:gd name="T38" fmla="*/ 2147483647 w 809"/>
              <a:gd name="T39" fmla="*/ 0 h 4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9"/>
              <a:gd name="T61" fmla="*/ 0 h 404"/>
              <a:gd name="T62" fmla="*/ 809 w 809"/>
              <a:gd name="T63" fmla="*/ 404 h 4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9" h="404">
                <a:moveTo>
                  <a:pt x="22" y="0"/>
                </a:moveTo>
                <a:lnTo>
                  <a:pt x="520" y="30"/>
                </a:lnTo>
                <a:lnTo>
                  <a:pt x="554" y="56"/>
                </a:lnTo>
                <a:lnTo>
                  <a:pt x="614" y="53"/>
                </a:lnTo>
                <a:lnTo>
                  <a:pt x="676" y="74"/>
                </a:lnTo>
                <a:lnTo>
                  <a:pt x="693" y="95"/>
                </a:lnTo>
                <a:lnTo>
                  <a:pt x="708" y="100"/>
                </a:lnTo>
                <a:lnTo>
                  <a:pt x="735" y="177"/>
                </a:lnTo>
                <a:lnTo>
                  <a:pt x="735" y="200"/>
                </a:lnTo>
                <a:lnTo>
                  <a:pt x="754" y="236"/>
                </a:lnTo>
                <a:lnTo>
                  <a:pt x="763" y="294"/>
                </a:lnTo>
                <a:lnTo>
                  <a:pt x="758" y="312"/>
                </a:lnTo>
                <a:lnTo>
                  <a:pt x="770" y="331"/>
                </a:lnTo>
                <a:lnTo>
                  <a:pt x="809" y="404"/>
                </a:lnTo>
                <a:lnTo>
                  <a:pt x="449" y="401"/>
                </a:lnTo>
                <a:lnTo>
                  <a:pt x="177" y="385"/>
                </a:lnTo>
                <a:lnTo>
                  <a:pt x="184" y="263"/>
                </a:lnTo>
                <a:lnTo>
                  <a:pt x="0" y="247"/>
                </a:lnTo>
                <a:lnTo>
                  <a:pt x="22" y="0"/>
                </a:lnTo>
                <a:close/>
              </a:path>
            </a:pathLst>
          </a:custGeom>
          <a:solidFill>
            <a:schemeClr val="tx1"/>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30" name="Freeform 76"/>
          <p:cNvSpPr>
            <a:spLocks/>
          </p:cNvSpPr>
          <p:nvPr/>
        </p:nvSpPr>
        <p:spPr bwMode="auto">
          <a:xfrm>
            <a:off x="3814763" y="3121025"/>
            <a:ext cx="1155700" cy="622300"/>
          </a:xfrm>
          <a:custGeom>
            <a:avLst/>
            <a:gdLst>
              <a:gd name="T0" fmla="*/ 2147483647 w 728"/>
              <a:gd name="T1" fmla="*/ 0 h 392"/>
              <a:gd name="T2" fmla="*/ 2147483647 w 728"/>
              <a:gd name="T3" fmla="*/ 2147483647 h 392"/>
              <a:gd name="T4" fmla="*/ 2147483647 w 728"/>
              <a:gd name="T5" fmla="*/ 2147483647 h 392"/>
              <a:gd name="T6" fmla="*/ 2147483647 w 728"/>
              <a:gd name="T7" fmla="*/ 2147483647 h 392"/>
              <a:gd name="T8" fmla="*/ 2147483647 w 728"/>
              <a:gd name="T9" fmla="*/ 2147483647 h 392"/>
              <a:gd name="T10" fmla="*/ 2147483647 w 728"/>
              <a:gd name="T11" fmla="*/ 2147483647 h 392"/>
              <a:gd name="T12" fmla="*/ 2147483647 w 728"/>
              <a:gd name="T13" fmla="*/ 2147483647 h 392"/>
              <a:gd name="T14" fmla="*/ 2147483647 w 728"/>
              <a:gd name="T15" fmla="*/ 2147483647 h 392"/>
              <a:gd name="T16" fmla="*/ 2147483647 w 728"/>
              <a:gd name="T17" fmla="*/ 2147483647 h 392"/>
              <a:gd name="T18" fmla="*/ 2147483647 w 728"/>
              <a:gd name="T19" fmla="*/ 2147483647 h 392"/>
              <a:gd name="T20" fmla="*/ 2147483647 w 728"/>
              <a:gd name="T21" fmla="*/ 2147483647 h 392"/>
              <a:gd name="T22" fmla="*/ 2147483647 w 728"/>
              <a:gd name="T23" fmla="*/ 2147483647 h 392"/>
              <a:gd name="T24" fmla="*/ 0 w 728"/>
              <a:gd name="T25" fmla="*/ 2147483647 h 392"/>
              <a:gd name="T26" fmla="*/ 2147483647 w 728"/>
              <a:gd name="T27" fmla="*/ 0 h 392"/>
              <a:gd name="T28" fmla="*/ 2147483647 w 728"/>
              <a:gd name="T29" fmla="*/ 0 h 3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8"/>
              <a:gd name="T46" fmla="*/ 0 h 392"/>
              <a:gd name="T47" fmla="*/ 728 w 728"/>
              <a:gd name="T48" fmla="*/ 392 h 3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8" h="392">
                <a:moveTo>
                  <a:pt x="25" y="0"/>
                </a:moveTo>
                <a:lnTo>
                  <a:pt x="297" y="16"/>
                </a:lnTo>
                <a:lnTo>
                  <a:pt x="657" y="19"/>
                </a:lnTo>
                <a:lnTo>
                  <a:pt x="677" y="37"/>
                </a:lnTo>
                <a:lnTo>
                  <a:pt x="688" y="33"/>
                </a:lnTo>
                <a:lnTo>
                  <a:pt x="701" y="53"/>
                </a:lnTo>
                <a:lnTo>
                  <a:pt x="689" y="53"/>
                </a:lnTo>
                <a:lnTo>
                  <a:pt x="677" y="79"/>
                </a:lnTo>
                <a:lnTo>
                  <a:pt x="706" y="121"/>
                </a:lnTo>
                <a:lnTo>
                  <a:pt x="728" y="126"/>
                </a:lnTo>
                <a:lnTo>
                  <a:pt x="725" y="390"/>
                </a:lnTo>
                <a:lnTo>
                  <a:pt x="416" y="392"/>
                </a:lnTo>
                <a:lnTo>
                  <a:pt x="0" y="373"/>
                </a:lnTo>
                <a:lnTo>
                  <a:pt x="25" y="0"/>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31" name="Freeform 77"/>
          <p:cNvSpPr>
            <a:spLocks/>
          </p:cNvSpPr>
          <p:nvPr/>
        </p:nvSpPr>
        <p:spPr bwMode="auto">
          <a:xfrm>
            <a:off x="3656013" y="3702050"/>
            <a:ext cx="1343025" cy="700088"/>
          </a:xfrm>
          <a:custGeom>
            <a:avLst/>
            <a:gdLst>
              <a:gd name="T0" fmla="*/ 2147483647 w 846"/>
              <a:gd name="T1" fmla="*/ 0 h 441"/>
              <a:gd name="T2" fmla="*/ 2147483647 w 846"/>
              <a:gd name="T3" fmla="*/ 2147483647 h 441"/>
              <a:gd name="T4" fmla="*/ 2147483647 w 846"/>
              <a:gd name="T5" fmla="*/ 2147483647 h 441"/>
              <a:gd name="T6" fmla="*/ 2147483647 w 846"/>
              <a:gd name="T7" fmla="*/ 2147483647 h 441"/>
              <a:gd name="T8" fmla="*/ 2147483647 w 846"/>
              <a:gd name="T9" fmla="*/ 2147483647 h 441"/>
              <a:gd name="T10" fmla="*/ 2147483647 w 846"/>
              <a:gd name="T11" fmla="*/ 2147483647 h 441"/>
              <a:gd name="T12" fmla="*/ 2147483647 w 846"/>
              <a:gd name="T13" fmla="*/ 2147483647 h 441"/>
              <a:gd name="T14" fmla="*/ 2147483647 w 846"/>
              <a:gd name="T15" fmla="*/ 2147483647 h 441"/>
              <a:gd name="T16" fmla="*/ 2147483647 w 846"/>
              <a:gd name="T17" fmla="*/ 2147483647 h 441"/>
              <a:gd name="T18" fmla="*/ 2147483647 w 846"/>
              <a:gd name="T19" fmla="*/ 2147483647 h 441"/>
              <a:gd name="T20" fmla="*/ 2147483647 w 846"/>
              <a:gd name="T21" fmla="*/ 2147483647 h 441"/>
              <a:gd name="T22" fmla="*/ 2147483647 w 846"/>
              <a:gd name="T23" fmla="*/ 2147483647 h 441"/>
              <a:gd name="T24" fmla="*/ 2147483647 w 846"/>
              <a:gd name="T25" fmla="*/ 2147483647 h 441"/>
              <a:gd name="T26" fmla="*/ 2147483647 w 846"/>
              <a:gd name="T27" fmla="*/ 2147483647 h 441"/>
              <a:gd name="T28" fmla="*/ 2147483647 w 846"/>
              <a:gd name="T29" fmla="*/ 2147483647 h 441"/>
              <a:gd name="T30" fmla="*/ 2147483647 w 846"/>
              <a:gd name="T31" fmla="*/ 2147483647 h 441"/>
              <a:gd name="T32" fmla="*/ 2147483647 w 846"/>
              <a:gd name="T33" fmla="*/ 2147483647 h 441"/>
              <a:gd name="T34" fmla="*/ 2147483647 w 846"/>
              <a:gd name="T35" fmla="*/ 2147483647 h 441"/>
              <a:gd name="T36" fmla="*/ 2147483647 w 846"/>
              <a:gd name="T37" fmla="*/ 2147483647 h 441"/>
              <a:gd name="T38" fmla="*/ 0 w 846"/>
              <a:gd name="T39" fmla="*/ 2147483647 h 441"/>
              <a:gd name="T40" fmla="*/ 2147483647 w 846"/>
              <a:gd name="T41" fmla="*/ 0 h 441"/>
              <a:gd name="T42" fmla="*/ 2147483647 w 846"/>
              <a:gd name="T43" fmla="*/ 0 h 4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6"/>
              <a:gd name="T67" fmla="*/ 0 h 441"/>
              <a:gd name="T68" fmla="*/ 846 w 846"/>
              <a:gd name="T69" fmla="*/ 441 h 4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6" h="441">
                <a:moveTo>
                  <a:pt x="5" y="0"/>
                </a:moveTo>
                <a:lnTo>
                  <a:pt x="99" y="7"/>
                </a:lnTo>
                <a:lnTo>
                  <a:pt x="515" y="26"/>
                </a:lnTo>
                <a:lnTo>
                  <a:pt x="824" y="24"/>
                </a:lnTo>
                <a:lnTo>
                  <a:pt x="827" y="89"/>
                </a:lnTo>
                <a:lnTo>
                  <a:pt x="846" y="227"/>
                </a:lnTo>
                <a:lnTo>
                  <a:pt x="843" y="441"/>
                </a:lnTo>
                <a:lnTo>
                  <a:pt x="776" y="404"/>
                </a:lnTo>
                <a:lnTo>
                  <a:pt x="703" y="418"/>
                </a:lnTo>
                <a:lnTo>
                  <a:pt x="650" y="434"/>
                </a:lnTo>
                <a:lnTo>
                  <a:pt x="573" y="435"/>
                </a:lnTo>
                <a:lnTo>
                  <a:pt x="515" y="401"/>
                </a:lnTo>
                <a:lnTo>
                  <a:pt x="500" y="418"/>
                </a:lnTo>
                <a:lnTo>
                  <a:pt x="409" y="378"/>
                </a:lnTo>
                <a:lnTo>
                  <a:pt x="365" y="367"/>
                </a:lnTo>
                <a:lnTo>
                  <a:pt x="343" y="346"/>
                </a:lnTo>
                <a:lnTo>
                  <a:pt x="315" y="345"/>
                </a:lnTo>
                <a:lnTo>
                  <a:pt x="286" y="320"/>
                </a:lnTo>
                <a:lnTo>
                  <a:pt x="297" y="82"/>
                </a:lnTo>
                <a:lnTo>
                  <a:pt x="0" y="65"/>
                </a:lnTo>
                <a:lnTo>
                  <a:pt x="5" y="0"/>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32" name="Freeform 80"/>
          <p:cNvSpPr>
            <a:spLocks/>
          </p:cNvSpPr>
          <p:nvPr/>
        </p:nvSpPr>
        <p:spPr bwMode="auto">
          <a:xfrm>
            <a:off x="4794250" y="3021013"/>
            <a:ext cx="1035050" cy="900112"/>
          </a:xfrm>
          <a:custGeom>
            <a:avLst/>
            <a:gdLst>
              <a:gd name="T0" fmla="*/ 2147483647 w 652"/>
              <a:gd name="T1" fmla="*/ 2147483647 h 567"/>
              <a:gd name="T2" fmla="*/ 2147483647 w 652"/>
              <a:gd name="T3" fmla="*/ 2147483647 h 567"/>
              <a:gd name="T4" fmla="*/ 2147483647 w 652"/>
              <a:gd name="T5" fmla="*/ 2147483647 h 567"/>
              <a:gd name="T6" fmla="*/ 2147483647 w 652"/>
              <a:gd name="T7" fmla="*/ 2147483647 h 567"/>
              <a:gd name="T8" fmla="*/ 2147483647 w 652"/>
              <a:gd name="T9" fmla="*/ 2147483647 h 567"/>
              <a:gd name="T10" fmla="*/ 2147483647 w 652"/>
              <a:gd name="T11" fmla="*/ 2147483647 h 567"/>
              <a:gd name="T12" fmla="*/ 2147483647 w 652"/>
              <a:gd name="T13" fmla="*/ 2147483647 h 567"/>
              <a:gd name="T14" fmla="*/ 2147483647 w 652"/>
              <a:gd name="T15" fmla="*/ 2147483647 h 567"/>
              <a:gd name="T16" fmla="*/ 2147483647 w 652"/>
              <a:gd name="T17" fmla="*/ 2147483647 h 567"/>
              <a:gd name="T18" fmla="*/ 2147483647 w 652"/>
              <a:gd name="T19" fmla="*/ 2147483647 h 567"/>
              <a:gd name="T20" fmla="*/ 2147483647 w 652"/>
              <a:gd name="T21" fmla="*/ 2147483647 h 567"/>
              <a:gd name="T22" fmla="*/ 2147483647 w 652"/>
              <a:gd name="T23" fmla="*/ 2147483647 h 567"/>
              <a:gd name="T24" fmla="*/ 2147483647 w 652"/>
              <a:gd name="T25" fmla="*/ 2147483647 h 567"/>
              <a:gd name="T26" fmla="*/ 2147483647 w 652"/>
              <a:gd name="T27" fmla="*/ 2147483647 h 567"/>
              <a:gd name="T28" fmla="*/ 2147483647 w 652"/>
              <a:gd name="T29" fmla="*/ 2147483647 h 567"/>
              <a:gd name="T30" fmla="*/ 2147483647 w 652"/>
              <a:gd name="T31" fmla="*/ 2147483647 h 567"/>
              <a:gd name="T32" fmla="*/ 2147483647 w 652"/>
              <a:gd name="T33" fmla="*/ 2147483647 h 567"/>
              <a:gd name="T34" fmla="*/ 2147483647 w 652"/>
              <a:gd name="T35" fmla="*/ 2147483647 h 567"/>
              <a:gd name="T36" fmla="*/ 2147483647 w 652"/>
              <a:gd name="T37" fmla="*/ 2147483647 h 567"/>
              <a:gd name="T38" fmla="*/ 2147483647 w 652"/>
              <a:gd name="T39" fmla="*/ 2147483647 h 567"/>
              <a:gd name="T40" fmla="*/ 2147483647 w 652"/>
              <a:gd name="T41" fmla="*/ 2147483647 h 567"/>
              <a:gd name="T42" fmla="*/ 2147483647 w 652"/>
              <a:gd name="T43" fmla="*/ 2147483647 h 567"/>
              <a:gd name="T44" fmla="*/ 2147483647 w 652"/>
              <a:gd name="T45" fmla="*/ 2147483647 h 567"/>
              <a:gd name="T46" fmla="*/ 2147483647 w 652"/>
              <a:gd name="T47" fmla="*/ 2147483647 h 567"/>
              <a:gd name="T48" fmla="*/ 2147483647 w 652"/>
              <a:gd name="T49" fmla="*/ 2147483647 h 567"/>
              <a:gd name="T50" fmla="*/ 2147483647 w 652"/>
              <a:gd name="T51" fmla="*/ 2147483647 h 567"/>
              <a:gd name="T52" fmla="*/ 2147483647 w 652"/>
              <a:gd name="T53" fmla="*/ 2147483647 h 567"/>
              <a:gd name="T54" fmla="*/ 2147483647 w 652"/>
              <a:gd name="T55" fmla="*/ 2147483647 h 567"/>
              <a:gd name="T56" fmla="*/ 2147483647 w 652"/>
              <a:gd name="T57" fmla="*/ 2147483647 h 567"/>
              <a:gd name="T58" fmla="*/ 2147483647 w 652"/>
              <a:gd name="T59" fmla="*/ 2147483647 h 567"/>
              <a:gd name="T60" fmla="*/ 2147483647 w 652"/>
              <a:gd name="T61" fmla="*/ 2147483647 h 567"/>
              <a:gd name="T62" fmla="*/ 2147483647 w 652"/>
              <a:gd name="T63" fmla="*/ 2147483647 h 567"/>
              <a:gd name="T64" fmla="*/ 2147483647 w 652"/>
              <a:gd name="T65" fmla="*/ 2147483647 h 567"/>
              <a:gd name="T66" fmla="*/ 2147483647 w 652"/>
              <a:gd name="T67" fmla="*/ 0 h 567"/>
              <a:gd name="T68" fmla="*/ 0 w 652"/>
              <a:gd name="T69" fmla="*/ 2147483647 h 567"/>
              <a:gd name="T70" fmla="*/ 2147483647 w 652"/>
              <a:gd name="T71" fmla="*/ 2147483647 h 567"/>
              <a:gd name="T72" fmla="*/ 2147483647 w 652"/>
              <a:gd name="T73" fmla="*/ 2147483647 h 5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2"/>
              <a:gd name="T112" fmla="*/ 0 h 567"/>
              <a:gd name="T113" fmla="*/ 652 w 652"/>
              <a:gd name="T114" fmla="*/ 567 h 5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2" h="567">
                <a:moveTo>
                  <a:pt x="39" y="82"/>
                </a:moveTo>
                <a:lnTo>
                  <a:pt x="59" y="100"/>
                </a:lnTo>
                <a:lnTo>
                  <a:pt x="70" y="96"/>
                </a:lnTo>
                <a:lnTo>
                  <a:pt x="83" y="116"/>
                </a:lnTo>
                <a:lnTo>
                  <a:pt x="71" y="116"/>
                </a:lnTo>
                <a:lnTo>
                  <a:pt x="59" y="142"/>
                </a:lnTo>
                <a:lnTo>
                  <a:pt x="88" y="184"/>
                </a:lnTo>
                <a:lnTo>
                  <a:pt x="110" y="189"/>
                </a:lnTo>
                <a:lnTo>
                  <a:pt x="107" y="453"/>
                </a:lnTo>
                <a:lnTo>
                  <a:pt x="110" y="518"/>
                </a:lnTo>
                <a:lnTo>
                  <a:pt x="544" y="504"/>
                </a:lnTo>
                <a:lnTo>
                  <a:pt x="549" y="543"/>
                </a:lnTo>
                <a:lnTo>
                  <a:pt x="530" y="567"/>
                </a:lnTo>
                <a:lnTo>
                  <a:pt x="597" y="564"/>
                </a:lnTo>
                <a:lnTo>
                  <a:pt x="609" y="543"/>
                </a:lnTo>
                <a:lnTo>
                  <a:pt x="609" y="518"/>
                </a:lnTo>
                <a:lnTo>
                  <a:pt x="626" y="501"/>
                </a:lnTo>
                <a:lnTo>
                  <a:pt x="629" y="481"/>
                </a:lnTo>
                <a:lnTo>
                  <a:pt x="646" y="480"/>
                </a:lnTo>
                <a:lnTo>
                  <a:pt x="652" y="441"/>
                </a:lnTo>
                <a:lnTo>
                  <a:pt x="628" y="436"/>
                </a:lnTo>
                <a:lnTo>
                  <a:pt x="612" y="408"/>
                </a:lnTo>
                <a:lnTo>
                  <a:pt x="588" y="340"/>
                </a:lnTo>
                <a:lnTo>
                  <a:pt x="561" y="331"/>
                </a:lnTo>
                <a:lnTo>
                  <a:pt x="530" y="305"/>
                </a:lnTo>
                <a:lnTo>
                  <a:pt x="518" y="270"/>
                </a:lnTo>
                <a:lnTo>
                  <a:pt x="537" y="215"/>
                </a:lnTo>
                <a:lnTo>
                  <a:pt x="522" y="205"/>
                </a:lnTo>
                <a:lnTo>
                  <a:pt x="484" y="205"/>
                </a:lnTo>
                <a:lnTo>
                  <a:pt x="476" y="172"/>
                </a:lnTo>
                <a:lnTo>
                  <a:pt x="414" y="105"/>
                </a:lnTo>
                <a:lnTo>
                  <a:pt x="399" y="51"/>
                </a:lnTo>
                <a:lnTo>
                  <a:pt x="406" y="30"/>
                </a:lnTo>
                <a:lnTo>
                  <a:pt x="378" y="0"/>
                </a:lnTo>
                <a:lnTo>
                  <a:pt x="0" y="9"/>
                </a:lnTo>
                <a:lnTo>
                  <a:pt x="39" y="82"/>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33" name="Freeform 81"/>
          <p:cNvSpPr>
            <a:spLocks/>
          </p:cNvSpPr>
          <p:nvPr/>
        </p:nvSpPr>
        <p:spPr bwMode="auto">
          <a:xfrm>
            <a:off x="4970463" y="3821113"/>
            <a:ext cx="784225" cy="703262"/>
          </a:xfrm>
          <a:custGeom>
            <a:avLst/>
            <a:gdLst>
              <a:gd name="T0" fmla="*/ 2147483647 w 495"/>
              <a:gd name="T1" fmla="*/ 2147483647 h 443"/>
              <a:gd name="T2" fmla="*/ 2147483647 w 495"/>
              <a:gd name="T3" fmla="*/ 2147483647 h 443"/>
              <a:gd name="T4" fmla="*/ 2147483647 w 495"/>
              <a:gd name="T5" fmla="*/ 2147483647 h 443"/>
              <a:gd name="T6" fmla="*/ 2147483647 w 495"/>
              <a:gd name="T7" fmla="*/ 2147483647 h 443"/>
              <a:gd name="T8" fmla="*/ 2147483647 w 495"/>
              <a:gd name="T9" fmla="*/ 2147483647 h 443"/>
              <a:gd name="T10" fmla="*/ 2147483647 w 495"/>
              <a:gd name="T11" fmla="*/ 2147483647 h 443"/>
              <a:gd name="T12" fmla="*/ 2147483647 w 495"/>
              <a:gd name="T13" fmla="*/ 2147483647 h 443"/>
              <a:gd name="T14" fmla="*/ 2147483647 w 495"/>
              <a:gd name="T15" fmla="*/ 2147483647 h 443"/>
              <a:gd name="T16" fmla="*/ 2147483647 w 495"/>
              <a:gd name="T17" fmla="*/ 2147483647 h 443"/>
              <a:gd name="T18" fmla="*/ 2147483647 w 495"/>
              <a:gd name="T19" fmla="*/ 2147483647 h 443"/>
              <a:gd name="T20" fmla="*/ 2147483647 w 495"/>
              <a:gd name="T21" fmla="*/ 2147483647 h 443"/>
              <a:gd name="T22" fmla="*/ 2147483647 w 495"/>
              <a:gd name="T23" fmla="*/ 2147483647 h 443"/>
              <a:gd name="T24" fmla="*/ 2147483647 w 495"/>
              <a:gd name="T25" fmla="*/ 2147483647 h 443"/>
              <a:gd name="T26" fmla="*/ 2147483647 w 495"/>
              <a:gd name="T27" fmla="*/ 2147483647 h 443"/>
              <a:gd name="T28" fmla="*/ 2147483647 w 495"/>
              <a:gd name="T29" fmla="*/ 2147483647 h 443"/>
              <a:gd name="T30" fmla="*/ 2147483647 w 495"/>
              <a:gd name="T31" fmla="*/ 2147483647 h 443"/>
              <a:gd name="T32" fmla="*/ 2147483647 w 495"/>
              <a:gd name="T33" fmla="*/ 2147483647 h 443"/>
              <a:gd name="T34" fmla="*/ 2147483647 w 495"/>
              <a:gd name="T35" fmla="*/ 2147483647 h 443"/>
              <a:gd name="T36" fmla="*/ 2147483647 w 495"/>
              <a:gd name="T37" fmla="*/ 0 h 443"/>
              <a:gd name="T38" fmla="*/ 0 w 495"/>
              <a:gd name="T39" fmla="*/ 2147483647 h 443"/>
              <a:gd name="T40" fmla="*/ 2147483647 w 495"/>
              <a:gd name="T41" fmla="*/ 2147483647 h 443"/>
              <a:gd name="T42" fmla="*/ 2147483647 w 495"/>
              <a:gd name="T43" fmla="*/ 2147483647 h 4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5"/>
              <a:gd name="T67" fmla="*/ 0 h 443"/>
              <a:gd name="T68" fmla="*/ 495 w 495"/>
              <a:gd name="T69" fmla="*/ 443 h 4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5" h="443">
                <a:moveTo>
                  <a:pt x="19" y="152"/>
                </a:moveTo>
                <a:lnTo>
                  <a:pt x="16" y="366"/>
                </a:lnTo>
                <a:lnTo>
                  <a:pt x="26" y="378"/>
                </a:lnTo>
                <a:lnTo>
                  <a:pt x="62" y="378"/>
                </a:lnTo>
                <a:lnTo>
                  <a:pt x="64" y="443"/>
                </a:lnTo>
                <a:lnTo>
                  <a:pt x="357" y="439"/>
                </a:lnTo>
                <a:lnTo>
                  <a:pt x="352" y="373"/>
                </a:lnTo>
                <a:lnTo>
                  <a:pt x="376" y="299"/>
                </a:lnTo>
                <a:lnTo>
                  <a:pt x="414" y="249"/>
                </a:lnTo>
                <a:lnTo>
                  <a:pt x="410" y="235"/>
                </a:lnTo>
                <a:lnTo>
                  <a:pt x="437" y="187"/>
                </a:lnTo>
                <a:lnTo>
                  <a:pt x="453" y="137"/>
                </a:lnTo>
                <a:lnTo>
                  <a:pt x="448" y="133"/>
                </a:lnTo>
                <a:lnTo>
                  <a:pt x="472" y="114"/>
                </a:lnTo>
                <a:lnTo>
                  <a:pt x="495" y="70"/>
                </a:lnTo>
                <a:lnTo>
                  <a:pt x="487" y="60"/>
                </a:lnTo>
                <a:lnTo>
                  <a:pt x="420" y="63"/>
                </a:lnTo>
                <a:lnTo>
                  <a:pt x="439" y="39"/>
                </a:lnTo>
                <a:lnTo>
                  <a:pt x="434" y="0"/>
                </a:lnTo>
                <a:lnTo>
                  <a:pt x="0" y="14"/>
                </a:lnTo>
                <a:lnTo>
                  <a:pt x="19" y="152"/>
                </a:lnTo>
                <a:close/>
              </a:path>
            </a:pathLst>
          </a:custGeom>
          <a:solidFill>
            <a:schemeClr val="tx1"/>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34" name="Freeform 82"/>
          <p:cNvSpPr>
            <a:spLocks/>
          </p:cNvSpPr>
          <p:nvPr/>
        </p:nvSpPr>
        <p:spPr bwMode="auto">
          <a:xfrm>
            <a:off x="5072063" y="4518025"/>
            <a:ext cx="889000" cy="773113"/>
          </a:xfrm>
          <a:custGeom>
            <a:avLst/>
            <a:gdLst>
              <a:gd name="T0" fmla="*/ 0 w 560"/>
              <a:gd name="T1" fmla="*/ 2147483647 h 487"/>
              <a:gd name="T2" fmla="*/ 2147483647 w 560"/>
              <a:gd name="T3" fmla="*/ 2147483647 h 487"/>
              <a:gd name="T4" fmla="*/ 2147483647 w 560"/>
              <a:gd name="T5" fmla="*/ 2147483647 h 487"/>
              <a:gd name="T6" fmla="*/ 2147483647 w 560"/>
              <a:gd name="T7" fmla="*/ 2147483647 h 487"/>
              <a:gd name="T8" fmla="*/ 2147483647 w 560"/>
              <a:gd name="T9" fmla="*/ 2147483647 h 487"/>
              <a:gd name="T10" fmla="*/ 2147483647 w 560"/>
              <a:gd name="T11" fmla="*/ 2147483647 h 487"/>
              <a:gd name="T12" fmla="*/ 2147483647 w 560"/>
              <a:gd name="T13" fmla="*/ 2147483647 h 487"/>
              <a:gd name="T14" fmla="*/ 2147483647 w 560"/>
              <a:gd name="T15" fmla="*/ 2147483647 h 487"/>
              <a:gd name="T16" fmla="*/ 2147483647 w 560"/>
              <a:gd name="T17" fmla="*/ 2147483647 h 487"/>
              <a:gd name="T18" fmla="*/ 2147483647 w 560"/>
              <a:gd name="T19" fmla="*/ 2147483647 h 487"/>
              <a:gd name="T20" fmla="*/ 2147483647 w 560"/>
              <a:gd name="T21" fmla="*/ 2147483647 h 487"/>
              <a:gd name="T22" fmla="*/ 2147483647 w 560"/>
              <a:gd name="T23" fmla="*/ 2147483647 h 487"/>
              <a:gd name="T24" fmla="*/ 2147483647 w 560"/>
              <a:gd name="T25" fmla="*/ 2147483647 h 487"/>
              <a:gd name="T26" fmla="*/ 2147483647 w 560"/>
              <a:gd name="T27" fmla="*/ 2147483647 h 487"/>
              <a:gd name="T28" fmla="*/ 2147483647 w 560"/>
              <a:gd name="T29" fmla="*/ 2147483647 h 487"/>
              <a:gd name="T30" fmla="*/ 2147483647 w 560"/>
              <a:gd name="T31" fmla="*/ 2147483647 h 487"/>
              <a:gd name="T32" fmla="*/ 2147483647 w 560"/>
              <a:gd name="T33" fmla="*/ 2147483647 h 487"/>
              <a:gd name="T34" fmla="*/ 2147483647 w 560"/>
              <a:gd name="T35" fmla="*/ 2147483647 h 487"/>
              <a:gd name="T36" fmla="*/ 2147483647 w 560"/>
              <a:gd name="T37" fmla="*/ 2147483647 h 487"/>
              <a:gd name="T38" fmla="*/ 2147483647 w 560"/>
              <a:gd name="T39" fmla="*/ 2147483647 h 487"/>
              <a:gd name="T40" fmla="*/ 2147483647 w 560"/>
              <a:gd name="T41" fmla="*/ 2147483647 h 487"/>
              <a:gd name="T42" fmla="*/ 2147483647 w 560"/>
              <a:gd name="T43" fmla="*/ 2147483647 h 487"/>
              <a:gd name="T44" fmla="*/ 2147483647 w 560"/>
              <a:gd name="T45" fmla="*/ 2147483647 h 487"/>
              <a:gd name="T46" fmla="*/ 2147483647 w 560"/>
              <a:gd name="T47" fmla="*/ 2147483647 h 487"/>
              <a:gd name="T48" fmla="*/ 2147483647 w 560"/>
              <a:gd name="T49" fmla="*/ 2147483647 h 487"/>
              <a:gd name="T50" fmla="*/ 2147483647 w 560"/>
              <a:gd name="T51" fmla="*/ 2147483647 h 487"/>
              <a:gd name="T52" fmla="*/ 2147483647 w 560"/>
              <a:gd name="T53" fmla="*/ 2147483647 h 487"/>
              <a:gd name="T54" fmla="*/ 2147483647 w 560"/>
              <a:gd name="T55" fmla="*/ 2147483647 h 487"/>
              <a:gd name="T56" fmla="*/ 2147483647 w 560"/>
              <a:gd name="T57" fmla="*/ 2147483647 h 487"/>
              <a:gd name="T58" fmla="*/ 2147483647 w 560"/>
              <a:gd name="T59" fmla="*/ 2147483647 h 487"/>
              <a:gd name="T60" fmla="*/ 2147483647 w 560"/>
              <a:gd name="T61" fmla="*/ 2147483647 h 487"/>
              <a:gd name="T62" fmla="*/ 2147483647 w 560"/>
              <a:gd name="T63" fmla="*/ 2147483647 h 487"/>
              <a:gd name="T64" fmla="*/ 2147483647 w 560"/>
              <a:gd name="T65" fmla="*/ 2147483647 h 487"/>
              <a:gd name="T66" fmla="*/ 2147483647 w 560"/>
              <a:gd name="T67" fmla="*/ 2147483647 h 487"/>
              <a:gd name="T68" fmla="*/ 2147483647 w 560"/>
              <a:gd name="T69" fmla="*/ 2147483647 h 487"/>
              <a:gd name="T70" fmla="*/ 2147483647 w 560"/>
              <a:gd name="T71" fmla="*/ 2147483647 h 487"/>
              <a:gd name="T72" fmla="*/ 2147483647 w 560"/>
              <a:gd name="T73" fmla="*/ 2147483647 h 487"/>
              <a:gd name="T74" fmla="*/ 2147483647 w 560"/>
              <a:gd name="T75" fmla="*/ 0 h 487"/>
              <a:gd name="T76" fmla="*/ 0 w 560"/>
              <a:gd name="T77" fmla="*/ 2147483647 h 487"/>
              <a:gd name="T78" fmla="*/ 0 w 560"/>
              <a:gd name="T79" fmla="*/ 2147483647 h 487"/>
              <a:gd name="T80" fmla="*/ 0 w 560"/>
              <a:gd name="T81" fmla="*/ 2147483647 h 4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0"/>
              <a:gd name="T124" fmla="*/ 0 h 487"/>
              <a:gd name="T125" fmla="*/ 560 w 560"/>
              <a:gd name="T126" fmla="*/ 487 h 4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0" h="487">
                <a:moveTo>
                  <a:pt x="0" y="4"/>
                </a:moveTo>
                <a:lnTo>
                  <a:pt x="5" y="135"/>
                </a:lnTo>
                <a:lnTo>
                  <a:pt x="56" y="231"/>
                </a:lnTo>
                <a:lnTo>
                  <a:pt x="37" y="306"/>
                </a:lnTo>
                <a:lnTo>
                  <a:pt x="41" y="369"/>
                </a:lnTo>
                <a:lnTo>
                  <a:pt x="18" y="401"/>
                </a:lnTo>
                <a:lnTo>
                  <a:pt x="27" y="411"/>
                </a:lnTo>
                <a:lnTo>
                  <a:pt x="102" y="403"/>
                </a:lnTo>
                <a:lnTo>
                  <a:pt x="194" y="427"/>
                </a:lnTo>
                <a:lnTo>
                  <a:pt x="225" y="403"/>
                </a:lnTo>
                <a:lnTo>
                  <a:pt x="315" y="441"/>
                </a:lnTo>
                <a:lnTo>
                  <a:pt x="322" y="462"/>
                </a:lnTo>
                <a:lnTo>
                  <a:pt x="356" y="478"/>
                </a:lnTo>
                <a:lnTo>
                  <a:pt x="375" y="459"/>
                </a:lnTo>
                <a:lnTo>
                  <a:pt x="418" y="476"/>
                </a:lnTo>
                <a:lnTo>
                  <a:pt x="445" y="462"/>
                </a:lnTo>
                <a:lnTo>
                  <a:pt x="440" y="434"/>
                </a:lnTo>
                <a:lnTo>
                  <a:pt x="513" y="459"/>
                </a:lnTo>
                <a:lnTo>
                  <a:pt x="510" y="487"/>
                </a:lnTo>
                <a:lnTo>
                  <a:pt x="560" y="452"/>
                </a:lnTo>
                <a:lnTo>
                  <a:pt x="515" y="446"/>
                </a:lnTo>
                <a:lnTo>
                  <a:pt x="483" y="410"/>
                </a:lnTo>
                <a:lnTo>
                  <a:pt x="524" y="364"/>
                </a:lnTo>
                <a:lnTo>
                  <a:pt x="524" y="338"/>
                </a:lnTo>
                <a:lnTo>
                  <a:pt x="478" y="376"/>
                </a:lnTo>
                <a:lnTo>
                  <a:pt x="455" y="364"/>
                </a:lnTo>
                <a:lnTo>
                  <a:pt x="474" y="343"/>
                </a:lnTo>
                <a:lnTo>
                  <a:pt x="423" y="359"/>
                </a:lnTo>
                <a:lnTo>
                  <a:pt x="391" y="345"/>
                </a:lnTo>
                <a:lnTo>
                  <a:pt x="399" y="322"/>
                </a:lnTo>
                <a:lnTo>
                  <a:pt x="486" y="338"/>
                </a:lnTo>
                <a:lnTo>
                  <a:pt x="452" y="280"/>
                </a:lnTo>
                <a:lnTo>
                  <a:pt x="457" y="238"/>
                </a:lnTo>
                <a:lnTo>
                  <a:pt x="259" y="247"/>
                </a:lnTo>
                <a:lnTo>
                  <a:pt x="283" y="156"/>
                </a:lnTo>
                <a:lnTo>
                  <a:pt x="317" y="110"/>
                </a:lnTo>
                <a:lnTo>
                  <a:pt x="307" y="98"/>
                </a:lnTo>
                <a:lnTo>
                  <a:pt x="293" y="0"/>
                </a:lnTo>
                <a:lnTo>
                  <a:pt x="0" y="4"/>
                </a:lnTo>
                <a:close/>
              </a:path>
            </a:pathLst>
          </a:custGeom>
          <a:solidFill>
            <a:srgbClr val="D60093"/>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35" name="Freeform 83"/>
          <p:cNvSpPr>
            <a:spLocks/>
          </p:cNvSpPr>
          <p:nvPr/>
        </p:nvSpPr>
        <p:spPr bwMode="auto">
          <a:xfrm>
            <a:off x="6094413" y="1935163"/>
            <a:ext cx="603250" cy="815975"/>
          </a:xfrm>
          <a:custGeom>
            <a:avLst/>
            <a:gdLst>
              <a:gd name="T0" fmla="*/ 2147483647 w 379"/>
              <a:gd name="T1" fmla="*/ 2147483647 h 514"/>
              <a:gd name="T2" fmla="*/ 2147483647 w 379"/>
              <a:gd name="T3" fmla="*/ 2147483647 h 514"/>
              <a:gd name="T4" fmla="*/ 2147483647 w 379"/>
              <a:gd name="T5" fmla="*/ 2147483647 h 514"/>
              <a:gd name="T6" fmla="*/ 2147483647 w 379"/>
              <a:gd name="T7" fmla="*/ 2147483647 h 514"/>
              <a:gd name="T8" fmla="*/ 2147483647 w 379"/>
              <a:gd name="T9" fmla="*/ 2147483647 h 514"/>
              <a:gd name="T10" fmla="*/ 2147483647 w 379"/>
              <a:gd name="T11" fmla="*/ 2147483647 h 514"/>
              <a:gd name="T12" fmla="*/ 2147483647 w 379"/>
              <a:gd name="T13" fmla="*/ 2147483647 h 514"/>
              <a:gd name="T14" fmla="*/ 2147483647 w 379"/>
              <a:gd name="T15" fmla="*/ 2147483647 h 514"/>
              <a:gd name="T16" fmla="*/ 2147483647 w 379"/>
              <a:gd name="T17" fmla="*/ 2147483647 h 514"/>
              <a:gd name="T18" fmla="*/ 2147483647 w 379"/>
              <a:gd name="T19" fmla="*/ 2147483647 h 514"/>
              <a:gd name="T20" fmla="*/ 2147483647 w 379"/>
              <a:gd name="T21" fmla="*/ 0 h 514"/>
              <a:gd name="T22" fmla="*/ 2147483647 w 379"/>
              <a:gd name="T23" fmla="*/ 2147483647 h 514"/>
              <a:gd name="T24" fmla="*/ 2147483647 w 379"/>
              <a:gd name="T25" fmla="*/ 2147483647 h 514"/>
              <a:gd name="T26" fmla="*/ 2147483647 w 379"/>
              <a:gd name="T27" fmla="*/ 2147483647 h 514"/>
              <a:gd name="T28" fmla="*/ 2147483647 w 379"/>
              <a:gd name="T29" fmla="*/ 2147483647 h 514"/>
              <a:gd name="T30" fmla="*/ 2147483647 w 379"/>
              <a:gd name="T31" fmla="*/ 2147483647 h 514"/>
              <a:gd name="T32" fmla="*/ 2147483647 w 379"/>
              <a:gd name="T33" fmla="*/ 2147483647 h 514"/>
              <a:gd name="T34" fmla="*/ 2147483647 w 379"/>
              <a:gd name="T35" fmla="*/ 2147483647 h 514"/>
              <a:gd name="T36" fmla="*/ 2147483647 w 379"/>
              <a:gd name="T37" fmla="*/ 2147483647 h 514"/>
              <a:gd name="T38" fmla="*/ 2147483647 w 379"/>
              <a:gd name="T39" fmla="*/ 2147483647 h 514"/>
              <a:gd name="T40" fmla="*/ 2147483647 w 379"/>
              <a:gd name="T41" fmla="*/ 2147483647 h 514"/>
              <a:gd name="T42" fmla="*/ 2147483647 w 379"/>
              <a:gd name="T43" fmla="*/ 2147483647 h 514"/>
              <a:gd name="T44" fmla="*/ 2147483647 w 379"/>
              <a:gd name="T45" fmla="*/ 2147483647 h 514"/>
              <a:gd name="T46" fmla="*/ 2147483647 w 379"/>
              <a:gd name="T47" fmla="*/ 2147483647 h 514"/>
              <a:gd name="T48" fmla="*/ 2147483647 w 379"/>
              <a:gd name="T49" fmla="*/ 2147483647 h 514"/>
              <a:gd name="T50" fmla="*/ 2147483647 w 379"/>
              <a:gd name="T51" fmla="*/ 2147483647 h 514"/>
              <a:gd name="T52" fmla="*/ 2147483647 w 379"/>
              <a:gd name="T53" fmla="*/ 2147483647 h 514"/>
              <a:gd name="T54" fmla="*/ 2147483647 w 379"/>
              <a:gd name="T55" fmla="*/ 2147483647 h 514"/>
              <a:gd name="T56" fmla="*/ 2147483647 w 379"/>
              <a:gd name="T57" fmla="*/ 2147483647 h 514"/>
              <a:gd name="T58" fmla="*/ 0 w 379"/>
              <a:gd name="T59" fmla="*/ 2147483647 h 514"/>
              <a:gd name="T60" fmla="*/ 2147483647 w 379"/>
              <a:gd name="T61" fmla="*/ 2147483647 h 514"/>
              <a:gd name="T62" fmla="*/ 2147483647 w 379"/>
              <a:gd name="T63" fmla="*/ 2147483647 h 5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14"/>
              <a:gd name="T98" fmla="*/ 379 w 379"/>
              <a:gd name="T99" fmla="*/ 514 h 5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14">
                <a:moveTo>
                  <a:pt x="43" y="427"/>
                </a:moveTo>
                <a:lnTo>
                  <a:pt x="37" y="341"/>
                </a:lnTo>
                <a:lnTo>
                  <a:pt x="5" y="278"/>
                </a:lnTo>
                <a:lnTo>
                  <a:pt x="19" y="147"/>
                </a:lnTo>
                <a:lnTo>
                  <a:pt x="73" y="79"/>
                </a:lnTo>
                <a:lnTo>
                  <a:pt x="70" y="130"/>
                </a:lnTo>
                <a:lnTo>
                  <a:pt x="87" y="119"/>
                </a:lnTo>
                <a:lnTo>
                  <a:pt x="87" y="77"/>
                </a:lnTo>
                <a:lnTo>
                  <a:pt x="107" y="53"/>
                </a:lnTo>
                <a:lnTo>
                  <a:pt x="114" y="7"/>
                </a:lnTo>
                <a:lnTo>
                  <a:pt x="133" y="0"/>
                </a:lnTo>
                <a:lnTo>
                  <a:pt x="247" y="40"/>
                </a:lnTo>
                <a:lnTo>
                  <a:pt x="258" y="74"/>
                </a:lnTo>
                <a:lnTo>
                  <a:pt x="273" y="105"/>
                </a:lnTo>
                <a:lnTo>
                  <a:pt x="276" y="161"/>
                </a:lnTo>
                <a:lnTo>
                  <a:pt x="237" y="210"/>
                </a:lnTo>
                <a:lnTo>
                  <a:pt x="235" y="247"/>
                </a:lnTo>
                <a:lnTo>
                  <a:pt x="258" y="259"/>
                </a:lnTo>
                <a:lnTo>
                  <a:pt x="288" y="208"/>
                </a:lnTo>
                <a:lnTo>
                  <a:pt x="319" y="191"/>
                </a:lnTo>
                <a:lnTo>
                  <a:pt x="340" y="201"/>
                </a:lnTo>
                <a:lnTo>
                  <a:pt x="379" y="315"/>
                </a:lnTo>
                <a:lnTo>
                  <a:pt x="351" y="364"/>
                </a:lnTo>
                <a:lnTo>
                  <a:pt x="345" y="399"/>
                </a:lnTo>
                <a:lnTo>
                  <a:pt x="329" y="410"/>
                </a:lnTo>
                <a:lnTo>
                  <a:pt x="329" y="441"/>
                </a:lnTo>
                <a:lnTo>
                  <a:pt x="309" y="483"/>
                </a:lnTo>
                <a:lnTo>
                  <a:pt x="184" y="500"/>
                </a:lnTo>
                <a:lnTo>
                  <a:pt x="181" y="493"/>
                </a:lnTo>
                <a:lnTo>
                  <a:pt x="0" y="514"/>
                </a:lnTo>
                <a:lnTo>
                  <a:pt x="43" y="427"/>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36" name="Freeform 84"/>
          <p:cNvSpPr>
            <a:spLocks/>
          </p:cNvSpPr>
          <p:nvPr/>
        </p:nvSpPr>
        <p:spPr bwMode="auto">
          <a:xfrm>
            <a:off x="5189538" y="1779588"/>
            <a:ext cx="823912" cy="863600"/>
          </a:xfrm>
          <a:custGeom>
            <a:avLst/>
            <a:gdLst>
              <a:gd name="T0" fmla="*/ 2147483647 w 519"/>
              <a:gd name="T1" fmla="*/ 2147483647 h 544"/>
              <a:gd name="T2" fmla="*/ 2147483647 w 519"/>
              <a:gd name="T3" fmla="*/ 2147483647 h 544"/>
              <a:gd name="T4" fmla="*/ 2147483647 w 519"/>
              <a:gd name="T5" fmla="*/ 2147483647 h 544"/>
              <a:gd name="T6" fmla="*/ 2147483647 w 519"/>
              <a:gd name="T7" fmla="*/ 2147483647 h 544"/>
              <a:gd name="T8" fmla="*/ 2147483647 w 519"/>
              <a:gd name="T9" fmla="*/ 2147483647 h 544"/>
              <a:gd name="T10" fmla="*/ 2147483647 w 519"/>
              <a:gd name="T11" fmla="*/ 2147483647 h 544"/>
              <a:gd name="T12" fmla="*/ 2147483647 w 519"/>
              <a:gd name="T13" fmla="*/ 2147483647 h 544"/>
              <a:gd name="T14" fmla="*/ 2147483647 w 519"/>
              <a:gd name="T15" fmla="*/ 2147483647 h 544"/>
              <a:gd name="T16" fmla="*/ 2147483647 w 519"/>
              <a:gd name="T17" fmla="*/ 2147483647 h 544"/>
              <a:gd name="T18" fmla="*/ 2147483647 w 519"/>
              <a:gd name="T19" fmla="*/ 2147483647 h 544"/>
              <a:gd name="T20" fmla="*/ 2147483647 w 519"/>
              <a:gd name="T21" fmla="*/ 2147483647 h 544"/>
              <a:gd name="T22" fmla="*/ 2147483647 w 519"/>
              <a:gd name="T23" fmla="*/ 2147483647 h 544"/>
              <a:gd name="T24" fmla="*/ 2147483647 w 519"/>
              <a:gd name="T25" fmla="*/ 2147483647 h 544"/>
              <a:gd name="T26" fmla="*/ 2147483647 w 519"/>
              <a:gd name="T27" fmla="*/ 2147483647 h 544"/>
              <a:gd name="T28" fmla="*/ 2147483647 w 519"/>
              <a:gd name="T29" fmla="*/ 2147483647 h 544"/>
              <a:gd name="T30" fmla="*/ 2147483647 w 519"/>
              <a:gd name="T31" fmla="*/ 2147483647 h 544"/>
              <a:gd name="T32" fmla="*/ 2147483647 w 519"/>
              <a:gd name="T33" fmla="*/ 2147483647 h 544"/>
              <a:gd name="T34" fmla="*/ 2147483647 w 519"/>
              <a:gd name="T35" fmla="*/ 2147483647 h 544"/>
              <a:gd name="T36" fmla="*/ 2147483647 w 519"/>
              <a:gd name="T37" fmla="*/ 2147483647 h 544"/>
              <a:gd name="T38" fmla="*/ 2147483647 w 519"/>
              <a:gd name="T39" fmla="*/ 2147483647 h 544"/>
              <a:gd name="T40" fmla="*/ 2147483647 w 519"/>
              <a:gd name="T41" fmla="*/ 2147483647 h 544"/>
              <a:gd name="T42" fmla="*/ 2147483647 w 519"/>
              <a:gd name="T43" fmla="*/ 2147483647 h 544"/>
              <a:gd name="T44" fmla="*/ 2147483647 w 519"/>
              <a:gd name="T45" fmla="*/ 2147483647 h 544"/>
              <a:gd name="T46" fmla="*/ 2147483647 w 519"/>
              <a:gd name="T47" fmla="*/ 2147483647 h 544"/>
              <a:gd name="T48" fmla="*/ 2147483647 w 519"/>
              <a:gd name="T49" fmla="*/ 2147483647 h 544"/>
              <a:gd name="T50" fmla="*/ 2147483647 w 519"/>
              <a:gd name="T51" fmla="*/ 2147483647 h 544"/>
              <a:gd name="T52" fmla="*/ 2147483647 w 519"/>
              <a:gd name="T53" fmla="*/ 2147483647 h 544"/>
              <a:gd name="T54" fmla="*/ 2147483647 w 519"/>
              <a:gd name="T55" fmla="*/ 2147483647 h 544"/>
              <a:gd name="T56" fmla="*/ 2147483647 w 519"/>
              <a:gd name="T57" fmla="*/ 2147483647 h 544"/>
              <a:gd name="T58" fmla="*/ 2147483647 w 519"/>
              <a:gd name="T59" fmla="*/ 0 h 544"/>
              <a:gd name="T60" fmla="*/ 2147483647 w 519"/>
              <a:gd name="T61" fmla="*/ 2147483647 h 544"/>
              <a:gd name="T62" fmla="*/ 2147483647 w 519"/>
              <a:gd name="T63" fmla="*/ 2147483647 h 544"/>
              <a:gd name="T64" fmla="*/ 2147483647 w 519"/>
              <a:gd name="T65" fmla="*/ 2147483647 h 544"/>
              <a:gd name="T66" fmla="*/ 2147483647 w 519"/>
              <a:gd name="T67" fmla="*/ 2147483647 h 544"/>
              <a:gd name="T68" fmla="*/ 2147483647 w 519"/>
              <a:gd name="T69" fmla="*/ 2147483647 h 544"/>
              <a:gd name="T70" fmla="*/ 0 w 519"/>
              <a:gd name="T71" fmla="*/ 2147483647 h 544"/>
              <a:gd name="T72" fmla="*/ 2147483647 w 519"/>
              <a:gd name="T73" fmla="*/ 2147483647 h 544"/>
              <a:gd name="T74" fmla="*/ 2147483647 w 519"/>
              <a:gd name="T75" fmla="*/ 2147483647 h 5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9"/>
              <a:gd name="T115" fmla="*/ 0 h 544"/>
              <a:gd name="T116" fmla="*/ 519 w 519"/>
              <a:gd name="T117" fmla="*/ 544 h 5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9" h="544">
                <a:moveTo>
                  <a:pt x="13" y="208"/>
                </a:moveTo>
                <a:lnTo>
                  <a:pt x="12" y="273"/>
                </a:lnTo>
                <a:lnTo>
                  <a:pt x="75" y="313"/>
                </a:lnTo>
                <a:lnTo>
                  <a:pt x="99" y="341"/>
                </a:lnTo>
                <a:lnTo>
                  <a:pt x="150" y="380"/>
                </a:lnTo>
                <a:lnTo>
                  <a:pt x="157" y="425"/>
                </a:lnTo>
                <a:lnTo>
                  <a:pt x="167" y="487"/>
                </a:lnTo>
                <a:lnTo>
                  <a:pt x="215" y="544"/>
                </a:lnTo>
                <a:lnTo>
                  <a:pt x="473" y="528"/>
                </a:lnTo>
                <a:lnTo>
                  <a:pt x="459" y="445"/>
                </a:lnTo>
                <a:lnTo>
                  <a:pt x="481" y="317"/>
                </a:lnTo>
                <a:lnTo>
                  <a:pt x="481" y="282"/>
                </a:lnTo>
                <a:lnTo>
                  <a:pt x="519" y="182"/>
                </a:lnTo>
                <a:lnTo>
                  <a:pt x="508" y="179"/>
                </a:lnTo>
                <a:lnTo>
                  <a:pt x="485" y="236"/>
                </a:lnTo>
                <a:lnTo>
                  <a:pt x="464" y="240"/>
                </a:lnTo>
                <a:lnTo>
                  <a:pt x="455" y="264"/>
                </a:lnTo>
                <a:lnTo>
                  <a:pt x="433" y="280"/>
                </a:lnTo>
                <a:lnTo>
                  <a:pt x="449" y="228"/>
                </a:lnTo>
                <a:lnTo>
                  <a:pt x="464" y="207"/>
                </a:lnTo>
                <a:lnTo>
                  <a:pt x="437" y="131"/>
                </a:lnTo>
                <a:lnTo>
                  <a:pt x="418" y="126"/>
                </a:lnTo>
                <a:lnTo>
                  <a:pt x="411" y="109"/>
                </a:lnTo>
                <a:lnTo>
                  <a:pt x="210" y="44"/>
                </a:lnTo>
                <a:lnTo>
                  <a:pt x="184" y="32"/>
                </a:lnTo>
                <a:lnTo>
                  <a:pt x="170" y="44"/>
                </a:lnTo>
                <a:lnTo>
                  <a:pt x="165" y="40"/>
                </a:lnTo>
                <a:lnTo>
                  <a:pt x="172" y="18"/>
                </a:lnTo>
                <a:lnTo>
                  <a:pt x="177" y="4"/>
                </a:lnTo>
                <a:lnTo>
                  <a:pt x="170" y="0"/>
                </a:lnTo>
                <a:lnTo>
                  <a:pt x="89" y="35"/>
                </a:lnTo>
                <a:lnTo>
                  <a:pt x="80" y="37"/>
                </a:lnTo>
                <a:lnTo>
                  <a:pt x="63" y="28"/>
                </a:lnTo>
                <a:lnTo>
                  <a:pt x="48" y="39"/>
                </a:lnTo>
                <a:lnTo>
                  <a:pt x="51" y="102"/>
                </a:lnTo>
                <a:lnTo>
                  <a:pt x="0" y="165"/>
                </a:lnTo>
                <a:lnTo>
                  <a:pt x="13" y="208"/>
                </a:lnTo>
                <a:close/>
              </a:path>
            </a:pathLst>
          </a:custGeom>
          <a:solidFill>
            <a:srgbClr val="D60093"/>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37" name="Freeform 86"/>
          <p:cNvSpPr>
            <a:spLocks/>
          </p:cNvSpPr>
          <p:nvPr/>
        </p:nvSpPr>
        <p:spPr bwMode="auto">
          <a:xfrm>
            <a:off x="5967413" y="2717800"/>
            <a:ext cx="482600" cy="828675"/>
          </a:xfrm>
          <a:custGeom>
            <a:avLst/>
            <a:gdLst>
              <a:gd name="T0" fmla="*/ 2147483647 w 303"/>
              <a:gd name="T1" fmla="*/ 2147483647 h 522"/>
              <a:gd name="T2" fmla="*/ 2147483647 w 303"/>
              <a:gd name="T3" fmla="*/ 2147483647 h 522"/>
              <a:gd name="T4" fmla="*/ 2147483647 w 303"/>
              <a:gd name="T5" fmla="*/ 2147483647 h 522"/>
              <a:gd name="T6" fmla="*/ 2147483647 w 303"/>
              <a:gd name="T7" fmla="*/ 2147483647 h 522"/>
              <a:gd name="T8" fmla="*/ 2147483647 w 303"/>
              <a:gd name="T9" fmla="*/ 2147483647 h 522"/>
              <a:gd name="T10" fmla="*/ 2147483647 w 303"/>
              <a:gd name="T11" fmla="*/ 2147483647 h 522"/>
              <a:gd name="T12" fmla="*/ 2147483647 w 303"/>
              <a:gd name="T13" fmla="*/ 2147483647 h 522"/>
              <a:gd name="T14" fmla="*/ 2147483647 w 303"/>
              <a:gd name="T15" fmla="*/ 2147483647 h 522"/>
              <a:gd name="T16" fmla="*/ 2147483647 w 303"/>
              <a:gd name="T17" fmla="*/ 2147483647 h 522"/>
              <a:gd name="T18" fmla="*/ 2147483647 w 303"/>
              <a:gd name="T19" fmla="*/ 2147483647 h 522"/>
              <a:gd name="T20" fmla="*/ 2147483647 w 303"/>
              <a:gd name="T21" fmla="*/ 2147483647 h 522"/>
              <a:gd name="T22" fmla="*/ 2147483647 w 303"/>
              <a:gd name="T23" fmla="*/ 2147483647 h 522"/>
              <a:gd name="T24" fmla="*/ 2147483647 w 303"/>
              <a:gd name="T25" fmla="*/ 0 h 522"/>
              <a:gd name="T26" fmla="*/ 2147483647 w 303"/>
              <a:gd name="T27" fmla="*/ 2147483647 h 522"/>
              <a:gd name="T28" fmla="*/ 2147483647 w 303"/>
              <a:gd name="T29" fmla="*/ 2147483647 h 522"/>
              <a:gd name="T30" fmla="*/ 2147483647 w 303"/>
              <a:gd name="T31" fmla="*/ 2147483647 h 522"/>
              <a:gd name="T32" fmla="*/ 2147483647 w 303"/>
              <a:gd name="T33" fmla="*/ 2147483647 h 522"/>
              <a:gd name="T34" fmla="*/ 2147483647 w 303"/>
              <a:gd name="T35" fmla="*/ 2147483647 h 522"/>
              <a:gd name="T36" fmla="*/ 2147483647 w 303"/>
              <a:gd name="T37" fmla="*/ 2147483647 h 522"/>
              <a:gd name="T38" fmla="*/ 2147483647 w 303"/>
              <a:gd name="T39" fmla="*/ 2147483647 h 522"/>
              <a:gd name="T40" fmla="*/ 2147483647 w 303"/>
              <a:gd name="T41" fmla="*/ 2147483647 h 522"/>
              <a:gd name="T42" fmla="*/ 0 w 303"/>
              <a:gd name="T43" fmla="*/ 2147483647 h 522"/>
              <a:gd name="T44" fmla="*/ 2147483647 w 303"/>
              <a:gd name="T45" fmla="*/ 2147483647 h 522"/>
              <a:gd name="T46" fmla="*/ 2147483647 w 303"/>
              <a:gd name="T47" fmla="*/ 2147483647 h 5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3"/>
              <a:gd name="T73" fmla="*/ 0 h 522"/>
              <a:gd name="T74" fmla="*/ 303 w 303"/>
              <a:gd name="T75" fmla="*/ 522 h 5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3" h="522">
                <a:moveTo>
                  <a:pt x="10" y="522"/>
                </a:moveTo>
                <a:lnTo>
                  <a:pt x="18" y="506"/>
                </a:lnTo>
                <a:lnTo>
                  <a:pt x="76" y="503"/>
                </a:lnTo>
                <a:lnTo>
                  <a:pt x="124" y="487"/>
                </a:lnTo>
                <a:lnTo>
                  <a:pt x="172" y="457"/>
                </a:lnTo>
                <a:lnTo>
                  <a:pt x="211" y="455"/>
                </a:lnTo>
                <a:lnTo>
                  <a:pt x="256" y="380"/>
                </a:lnTo>
                <a:lnTo>
                  <a:pt x="269" y="385"/>
                </a:lnTo>
                <a:lnTo>
                  <a:pt x="303" y="359"/>
                </a:lnTo>
                <a:lnTo>
                  <a:pt x="295" y="340"/>
                </a:lnTo>
                <a:lnTo>
                  <a:pt x="298" y="329"/>
                </a:lnTo>
                <a:lnTo>
                  <a:pt x="264" y="7"/>
                </a:lnTo>
                <a:lnTo>
                  <a:pt x="261" y="0"/>
                </a:lnTo>
                <a:lnTo>
                  <a:pt x="80" y="21"/>
                </a:lnTo>
                <a:lnTo>
                  <a:pt x="46" y="39"/>
                </a:lnTo>
                <a:lnTo>
                  <a:pt x="15" y="30"/>
                </a:lnTo>
                <a:lnTo>
                  <a:pt x="37" y="294"/>
                </a:lnTo>
                <a:lnTo>
                  <a:pt x="32" y="349"/>
                </a:lnTo>
                <a:lnTo>
                  <a:pt x="46" y="380"/>
                </a:lnTo>
                <a:lnTo>
                  <a:pt x="30" y="440"/>
                </a:lnTo>
                <a:lnTo>
                  <a:pt x="10" y="466"/>
                </a:lnTo>
                <a:lnTo>
                  <a:pt x="0" y="510"/>
                </a:lnTo>
                <a:lnTo>
                  <a:pt x="10" y="522"/>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38" name="Freeform 87"/>
          <p:cNvSpPr>
            <a:spLocks/>
          </p:cNvSpPr>
          <p:nvPr/>
        </p:nvSpPr>
        <p:spPr bwMode="auto">
          <a:xfrm>
            <a:off x="5789613" y="3238500"/>
            <a:ext cx="1125537" cy="577850"/>
          </a:xfrm>
          <a:custGeom>
            <a:avLst/>
            <a:gdLst>
              <a:gd name="T0" fmla="*/ 2147483647 w 710"/>
              <a:gd name="T1" fmla="*/ 2147483647 h 364"/>
              <a:gd name="T2" fmla="*/ 2147483647 w 710"/>
              <a:gd name="T3" fmla="*/ 2147483647 h 364"/>
              <a:gd name="T4" fmla="*/ 2147483647 w 710"/>
              <a:gd name="T5" fmla="*/ 2147483647 h 364"/>
              <a:gd name="T6" fmla="*/ 2147483647 w 710"/>
              <a:gd name="T7" fmla="*/ 2147483647 h 364"/>
              <a:gd name="T8" fmla="*/ 2147483647 w 710"/>
              <a:gd name="T9" fmla="*/ 2147483647 h 364"/>
              <a:gd name="T10" fmla="*/ 2147483647 w 710"/>
              <a:gd name="T11" fmla="*/ 2147483647 h 364"/>
              <a:gd name="T12" fmla="*/ 2147483647 w 710"/>
              <a:gd name="T13" fmla="*/ 2147483647 h 364"/>
              <a:gd name="T14" fmla="*/ 2147483647 w 710"/>
              <a:gd name="T15" fmla="*/ 2147483647 h 364"/>
              <a:gd name="T16" fmla="*/ 2147483647 w 710"/>
              <a:gd name="T17" fmla="*/ 2147483647 h 364"/>
              <a:gd name="T18" fmla="*/ 2147483647 w 710"/>
              <a:gd name="T19" fmla="*/ 2147483647 h 364"/>
              <a:gd name="T20" fmla="*/ 2147483647 w 710"/>
              <a:gd name="T21" fmla="*/ 2147483647 h 364"/>
              <a:gd name="T22" fmla="*/ 2147483647 w 710"/>
              <a:gd name="T23" fmla="*/ 2147483647 h 364"/>
              <a:gd name="T24" fmla="*/ 2147483647 w 710"/>
              <a:gd name="T25" fmla="*/ 2147483647 h 364"/>
              <a:gd name="T26" fmla="*/ 2147483647 w 710"/>
              <a:gd name="T27" fmla="*/ 2147483647 h 364"/>
              <a:gd name="T28" fmla="*/ 2147483647 w 710"/>
              <a:gd name="T29" fmla="*/ 2147483647 h 364"/>
              <a:gd name="T30" fmla="*/ 2147483647 w 710"/>
              <a:gd name="T31" fmla="*/ 2147483647 h 364"/>
              <a:gd name="T32" fmla="*/ 2147483647 w 710"/>
              <a:gd name="T33" fmla="*/ 2147483647 h 364"/>
              <a:gd name="T34" fmla="*/ 2147483647 w 710"/>
              <a:gd name="T35" fmla="*/ 2147483647 h 364"/>
              <a:gd name="T36" fmla="*/ 2147483647 w 710"/>
              <a:gd name="T37" fmla="*/ 2147483647 h 364"/>
              <a:gd name="T38" fmla="*/ 2147483647 w 710"/>
              <a:gd name="T39" fmla="*/ 2147483647 h 364"/>
              <a:gd name="T40" fmla="*/ 2147483647 w 710"/>
              <a:gd name="T41" fmla="*/ 0 h 364"/>
              <a:gd name="T42" fmla="*/ 2147483647 w 710"/>
              <a:gd name="T43" fmla="*/ 2147483647 h 364"/>
              <a:gd name="T44" fmla="*/ 2147483647 w 710"/>
              <a:gd name="T45" fmla="*/ 2147483647 h 364"/>
              <a:gd name="T46" fmla="*/ 2147483647 w 710"/>
              <a:gd name="T47" fmla="*/ 2147483647 h 364"/>
              <a:gd name="T48" fmla="*/ 2147483647 w 710"/>
              <a:gd name="T49" fmla="*/ 2147483647 h 364"/>
              <a:gd name="T50" fmla="*/ 2147483647 w 710"/>
              <a:gd name="T51" fmla="*/ 2147483647 h 364"/>
              <a:gd name="T52" fmla="*/ 2147483647 w 710"/>
              <a:gd name="T53" fmla="*/ 2147483647 h 364"/>
              <a:gd name="T54" fmla="*/ 2147483647 w 710"/>
              <a:gd name="T55" fmla="*/ 2147483647 h 364"/>
              <a:gd name="T56" fmla="*/ 2147483647 w 710"/>
              <a:gd name="T57" fmla="*/ 2147483647 h 364"/>
              <a:gd name="T58" fmla="*/ 2147483647 w 710"/>
              <a:gd name="T59" fmla="*/ 2147483647 h 364"/>
              <a:gd name="T60" fmla="*/ 2147483647 w 710"/>
              <a:gd name="T61" fmla="*/ 2147483647 h 364"/>
              <a:gd name="T62" fmla="*/ 2147483647 w 710"/>
              <a:gd name="T63" fmla="*/ 2147483647 h 364"/>
              <a:gd name="T64" fmla="*/ 2147483647 w 710"/>
              <a:gd name="T65" fmla="*/ 2147483647 h 364"/>
              <a:gd name="T66" fmla="*/ 2147483647 w 710"/>
              <a:gd name="T67" fmla="*/ 2147483647 h 364"/>
              <a:gd name="T68" fmla="*/ 2147483647 w 710"/>
              <a:gd name="T69" fmla="*/ 2147483647 h 364"/>
              <a:gd name="T70" fmla="*/ 0 w 710"/>
              <a:gd name="T71" fmla="*/ 2147483647 h 364"/>
              <a:gd name="T72" fmla="*/ 2147483647 w 710"/>
              <a:gd name="T73" fmla="*/ 2147483647 h 364"/>
              <a:gd name="T74" fmla="*/ 2147483647 w 710"/>
              <a:gd name="T75" fmla="*/ 2147483647 h 3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0"/>
              <a:gd name="T115" fmla="*/ 0 h 364"/>
              <a:gd name="T116" fmla="*/ 710 w 710"/>
              <a:gd name="T117" fmla="*/ 364 h 3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0" h="364">
                <a:moveTo>
                  <a:pt x="3" y="344"/>
                </a:moveTo>
                <a:lnTo>
                  <a:pt x="20" y="343"/>
                </a:lnTo>
                <a:lnTo>
                  <a:pt x="26" y="304"/>
                </a:lnTo>
                <a:lnTo>
                  <a:pt x="15" y="302"/>
                </a:lnTo>
                <a:lnTo>
                  <a:pt x="38" y="271"/>
                </a:lnTo>
                <a:lnTo>
                  <a:pt x="82" y="285"/>
                </a:lnTo>
                <a:lnTo>
                  <a:pt x="89" y="241"/>
                </a:lnTo>
                <a:lnTo>
                  <a:pt x="119" y="229"/>
                </a:lnTo>
                <a:lnTo>
                  <a:pt x="114" y="220"/>
                </a:lnTo>
                <a:lnTo>
                  <a:pt x="131" y="178"/>
                </a:lnTo>
                <a:lnTo>
                  <a:pt x="189" y="175"/>
                </a:lnTo>
                <a:lnTo>
                  <a:pt x="237" y="159"/>
                </a:lnTo>
                <a:lnTo>
                  <a:pt x="268" y="138"/>
                </a:lnTo>
                <a:lnTo>
                  <a:pt x="285" y="129"/>
                </a:lnTo>
                <a:lnTo>
                  <a:pt x="324" y="127"/>
                </a:lnTo>
                <a:lnTo>
                  <a:pt x="369" y="52"/>
                </a:lnTo>
                <a:lnTo>
                  <a:pt x="382" y="57"/>
                </a:lnTo>
                <a:lnTo>
                  <a:pt x="416" y="31"/>
                </a:lnTo>
                <a:lnTo>
                  <a:pt x="408" y="12"/>
                </a:lnTo>
                <a:lnTo>
                  <a:pt x="411" y="1"/>
                </a:lnTo>
                <a:lnTo>
                  <a:pt x="442" y="0"/>
                </a:lnTo>
                <a:lnTo>
                  <a:pt x="463" y="7"/>
                </a:lnTo>
                <a:lnTo>
                  <a:pt x="524" y="43"/>
                </a:lnTo>
                <a:lnTo>
                  <a:pt x="568" y="42"/>
                </a:lnTo>
                <a:lnTo>
                  <a:pt x="589" y="28"/>
                </a:lnTo>
                <a:lnTo>
                  <a:pt x="638" y="59"/>
                </a:lnTo>
                <a:lnTo>
                  <a:pt x="654" y="119"/>
                </a:lnTo>
                <a:lnTo>
                  <a:pt x="710" y="161"/>
                </a:lnTo>
                <a:lnTo>
                  <a:pt x="683" y="194"/>
                </a:lnTo>
                <a:lnTo>
                  <a:pt x="635" y="241"/>
                </a:lnTo>
                <a:lnTo>
                  <a:pt x="633" y="252"/>
                </a:lnTo>
                <a:lnTo>
                  <a:pt x="563" y="297"/>
                </a:lnTo>
                <a:lnTo>
                  <a:pt x="171" y="336"/>
                </a:lnTo>
                <a:lnTo>
                  <a:pt x="128" y="332"/>
                </a:lnTo>
                <a:lnTo>
                  <a:pt x="130" y="353"/>
                </a:lnTo>
                <a:lnTo>
                  <a:pt x="0" y="364"/>
                </a:lnTo>
                <a:lnTo>
                  <a:pt x="3" y="344"/>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39" name="Freeform 88"/>
          <p:cNvSpPr>
            <a:spLocks/>
          </p:cNvSpPr>
          <p:nvPr/>
        </p:nvSpPr>
        <p:spPr bwMode="auto">
          <a:xfrm>
            <a:off x="5662613" y="3668713"/>
            <a:ext cx="1328737" cy="449262"/>
          </a:xfrm>
          <a:custGeom>
            <a:avLst/>
            <a:gdLst>
              <a:gd name="T0" fmla="*/ 2147483647 w 837"/>
              <a:gd name="T1" fmla="*/ 2147483647 h 283"/>
              <a:gd name="T2" fmla="*/ 2147483647 w 837"/>
              <a:gd name="T3" fmla="*/ 2147483647 h 283"/>
              <a:gd name="T4" fmla="*/ 2147483647 w 837"/>
              <a:gd name="T5" fmla="*/ 2147483647 h 283"/>
              <a:gd name="T6" fmla="*/ 2147483647 w 837"/>
              <a:gd name="T7" fmla="*/ 2147483647 h 283"/>
              <a:gd name="T8" fmla="*/ 2147483647 w 837"/>
              <a:gd name="T9" fmla="*/ 2147483647 h 283"/>
              <a:gd name="T10" fmla="*/ 2147483647 w 837"/>
              <a:gd name="T11" fmla="*/ 2147483647 h 283"/>
              <a:gd name="T12" fmla="*/ 2147483647 w 837"/>
              <a:gd name="T13" fmla="*/ 2147483647 h 283"/>
              <a:gd name="T14" fmla="*/ 2147483647 w 837"/>
              <a:gd name="T15" fmla="*/ 2147483647 h 283"/>
              <a:gd name="T16" fmla="*/ 2147483647 w 837"/>
              <a:gd name="T17" fmla="*/ 2147483647 h 283"/>
              <a:gd name="T18" fmla="*/ 2147483647 w 837"/>
              <a:gd name="T19" fmla="*/ 2147483647 h 283"/>
              <a:gd name="T20" fmla="*/ 2147483647 w 837"/>
              <a:gd name="T21" fmla="*/ 2147483647 h 283"/>
              <a:gd name="T22" fmla="*/ 2147483647 w 837"/>
              <a:gd name="T23" fmla="*/ 2147483647 h 283"/>
              <a:gd name="T24" fmla="*/ 2147483647 w 837"/>
              <a:gd name="T25" fmla="*/ 0 h 283"/>
              <a:gd name="T26" fmla="*/ 2147483647 w 837"/>
              <a:gd name="T27" fmla="*/ 2147483647 h 283"/>
              <a:gd name="T28" fmla="*/ 2147483647 w 837"/>
              <a:gd name="T29" fmla="*/ 2147483647 h 283"/>
              <a:gd name="T30" fmla="*/ 2147483647 w 837"/>
              <a:gd name="T31" fmla="*/ 2147483647 h 283"/>
              <a:gd name="T32" fmla="*/ 2147483647 w 837"/>
              <a:gd name="T33" fmla="*/ 2147483647 h 283"/>
              <a:gd name="T34" fmla="*/ 2147483647 w 837"/>
              <a:gd name="T35" fmla="*/ 2147483647 h 283"/>
              <a:gd name="T36" fmla="*/ 2147483647 w 837"/>
              <a:gd name="T37" fmla="*/ 2147483647 h 283"/>
              <a:gd name="T38" fmla="*/ 2147483647 w 837"/>
              <a:gd name="T39" fmla="*/ 2147483647 h 283"/>
              <a:gd name="T40" fmla="*/ 2147483647 w 837"/>
              <a:gd name="T41" fmla="*/ 2147483647 h 283"/>
              <a:gd name="T42" fmla="*/ 2147483647 w 837"/>
              <a:gd name="T43" fmla="*/ 2147483647 h 283"/>
              <a:gd name="T44" fmla="*/ 0 w 837"/>
              <a:gd name="T45" fmla="*/ 2147483647 h 283"/>
              <a:gd name="T46" fmla="*/ 2147483647 w 837"/>
              <a:gd name="T47" fmla="*/ 2147483647 h 283"/>
              <a:gd name="T48" fmla="*/ 2147483647 w 837"/>
              <a:gd name="T49" fmla="*/ 2147483647 h 2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7"/>
              <a:gd name="T76" fmla="*/ 0 h 283"/>
              <a:gd name="T77" fmla="*/ 837 w 837"/>
              <a:gd name="T78" fmla="*/ 283 h 2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7" h="283">
                <a:moveTo>
                  <a:pt x="16" y="233"/>
                </a:moveTo>
                <a:lnTo>
                  <a:pt x="11" y="229"/>
                </a:lnTo>
                <a:lnTo>
                  <a:pt x="35" y="210"/>
                </a:lnTo>
                <a:lnTo>
                  <a:pt x="58" y="166"/>
                </a:lnTo>
                <a:lnTo>
                  <a:pt x="50" y="156"/>
                </a:lnTo>
                <a:lnTo>
                  <a:pt x="62" y="135"/>
                </a:lnTo>
                <a:lnTo>
                  <a:pt x="62" y="110"/>
                </a:lnTo>
                <a:lnTo>
                  <a:pt x="79" y="93"/>
                </a:lnTo>
                <a:lnTo>
                  <a:pt x="209" y="82"/>
                </a:lnTo>
                <a:lnTo>
                  <a:pt x="207" y="61"/>
                </a:lnTo>
                <a:lnTo>
                  <a:pt x="250" y="65"/>
                </a:lnTo>
                <a:lnTo>
                  <a:pt x="642" y="26"/>
                </a:lnTo>
                <a:lnTo>
                  <a:pt x="837" y="0"/>
                </a:lnTo>
                <a:lnTo>
                  <a:pt x="803" y="68"/>
                </a:lnTo>
                <a:lnTo>
                  <a:pt x="750" y="80"/>
                </a:lnTo>
                <a:lnTo>
                  <a:pt x="724" y="115"/>
                </a:lnTo>
                <a:lnTo>
                  <a:pt x="629" y="171"/>
                </a:lnTo>
                <a:lnTo>
                  <a:pt x="623" y="192"/>
                </a:lnTo>
                <a:lnTo>
                  <a:pt x="600" y="205"/>
                </a:lnTo>
                <a:lnTo>
                  <a:pt x="600" y="233"/>
                </a:lnTo>
                <a:lnTo>
                  <a:pt x="470" y="248"/>
                </a:lnTo>
                <a:lnTo>
                  <a:pt x="210" y="271"/>
                </a:lnTo>
                <a:lnTo>
                  <a:pt x="0" y="283"/>
                </a:lnTo>
                <a:lnTo>
                  <a:pt x="16" y="233"/>
                </a:lnTo>
                <a:close/>
              </a:path>
            </a:pathLst>
          </a:custGeom>
          <a:solidFill>
            <a:srgbClr val="D60093"/>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40" name="Freeform 89"/>
          <p:cNvSpPr>
            <a:spLocks/>
          </p:cNvSpPr>
          <p:nvPr/>
        </p:nvSpPr>
        <p:spPr bwMode="auto">
          <a:xfrm>
            <a:off x="5481638" y="4098925"/>
            <a:ext cx="552450" cy="955675"/>
          </a:xfrm>
          <a:custGeom>
            <a:avLst/>
            <a:gdLst>
              <a:gd name="T0" fmla="*/ 2147483647 w 348"/>
              <a:gd name="T1" fmla="*/ 2147483647 h 602"/>
              <a:gd name="T2" fmla="*/ 2147483647 w 348"/>
              <a:gd name="T3" fmla="*/ 2147483647 h 602"/>
              <a:gd name="T4" fmla="*/ 2147483647 w 348"/>
              <a:gd name="T5" fmla="*/ 2147483647 h 602"/>
              <a:gd name="T6" fmla="*/ 2147483647 w 348"/>
              <a:gd name="T7" fmla="*/ 2147483647 h 602"/>
              <a:gd name="T8" fmla="*/ 2147483647 w 348"/>
              <a:gd name="T9" fmla="*/ 2147483647 h 602"/>
              <a:gd name="T10" fmla="*/ 2147483647 w 348"/>
              <a:gd name="T11" fmla="*/ 2147483647 h 602"/>
              <a:gd name="T12" fmla="*/ 2147483647 w 348"/>
              <a:gd name="T13" fmla="*/ 2147483647 h 602"/>
              <a:gd name="T14" fmla="*/ 2147483647 w 348"/>
              <a:gd name="T15" fmla="*/ 2147483647 h 602"/>
              <a:gd name="T16" fmla="*/ 2147483647 w 348"/>
              <a:gd name="T17" fmla="*/ 2147483647 h 602"/>
              <a:gd name="T18" fmla="*/ 2147483647 w 348"/>
              <a:gd name="T19" fmla="*/ 0 h 602"/>
              <a:gd name="T20" fmla="*/ 2147483647 w 348"/>
              <a:gd name="T21" fmla="*/ 2147483647 h 602"/>
              <a:gd name="T22" fmla="*/ 2147483647 w 348"/>
              <a:gd name="T23" fmla="*/ 2147483647 h 602"/>
              <a:gd name="T24" fmla="*/ 2147483647 w 348"/>
              <a:gd name="T25" fmla="*/ 2147483647 h 602"/>
              <a:gd name="T26" fmla="*/ 2147483647 w 348"/>
              <a:gd name="T27" fmla="*/ 2147483647 h 602"/>
              <a:gd name="T28" fmla="*/ 2147483647 w 348"/>
              <a:gd name="T29" fmla="*/ 2147483647 h 602"/>
              <a:gd name="T30" fmla="*/ 2147483647 w 348"/>
              <a:gd name="T31" fmla="*/ 2147483647 h 602"/>
              <a:gd name="T32" fmla="*/ 2147483647 w 348"/>
              <a:gd name="T33" fmla="*/ 2147483647 h 602"/>
              <a:gd name="T34" fmla="*/ 2147483647 w 348"/>
              <a:gd name="T35" fmla="*/ 2147483647 h 602"/>
              <a:gd name="T36" fmla="*/ 0 w 348"/>
              <a:gd name="T37" fmla="*/ 2147483647 h 602"/>
              <a:gd name="T38" fmla="*/ 2147483647 w 348"/>
              <a:gd name="T39" fmla="*/ 2147483647 h 602"/>
              <a:gd name="T40" fmla="*/ 2147483647 w 348"/>
              <a:gd name="T41" fmla="*/ 2147483647 h 6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8"/>
              <a:gd name="T64" fmla="*/ 0 h 602"/>
              <a:gd name="T65" fmla="*/ 348 w 348"/>
              <a:gd name="T66" fmla="*/ 602 h 6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8" h="602">
                <a:moveTo>
                  <a:pt x="24" y="420"/>
                </a:moveTo>
                <a:lnTo>
                  <a:pt x="58" y="374"/>
                </a:lnTo>
                <a:lnTo>
                  <a:pt x="48" y="362"/>
                </a:lnTo>
                <a:lnTo>
                  <a:pt x="34" y="264"/>
                </a:lnTo>
                <a:lnTo>
                  <a:pt x="29" y="198"/>
                </a:lnTo>
                <a:lnTo>
                  <a:pt x="53" y="124"/>
                </a:lnTo>
                <a:lnTo>
                  <a:pt x="91" y="74"/>
                </a:lnTo>
                <a:lnTo>
                  <a:pt x="87" y="60"/>
                </a:lnTo>
                <a:lnTo>
                  <a:pt x="114" y="12"/>
                </a:lnTo>
                <a:lnTo>
                  <a:pt x="324" y="0"/>
                </a:lnTo>
                <a:lnTo>
                  <a:pt x="335" y="11"/>
                </a:lnTo>
                <a:lnTo>
                  <a:pt x="324" y="385"/>
                </a:lnTo>
                <a:lnTo>
                  <a:pt x="348" y="565"/>
                </a:lnTo>
                <a:lnTo>
                  <a:pt x="340" y="574"/>
                </a:lnTo>
                <a:lnTo>
                  <a:pt x="295" y="563"/>
                </a:lnTo>
                <a:lnTo>
                  <a:pt x="227" y="602"/>
                </a:lnTo>
                <a:lnTo>
                  <a:pt x="193" y="544"/>
                </a:lnTo>
                <a:lnTo>
                  <a:pt x="198" y="502"/>
                </a:lnTo>
                <a:lnTo>
                  <a:pt x="0" y="511"/>
                </a:lnTo>
                <a:lnTo>
                  <a:pt x="24" y="420"/>
                </a:lnTo>
                <a:close/>
              </a:path>
            </a:pathLst>
          </a:custGeom>
          <a:solidFill>
            <a:schemeClr val="tx1"/>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41" name="Freeform 90"/>
          <p:cNvSpPr>
            <a:spLocks/>
          </p:cNvSpPr>
          <p:nvPr/>
        </p:nvSpPr>
        <p:spPr bwMode="auto">
          <a:xfrm>
            <a:off x="5995988" y="4062413"/>
            <a:ext cx="593725" cy="963612"/>
          </a:xfrm>
          <a:custGeom>
            <a:avLst/>
            <a:gdLst>
              <a:gd name="T0" fmla="*/ 2147483647 w 374"/>
              <a:gd name="T1" fmla="*/ 2147483647 h 607"/>
              <a:gd name="T2" fmla="*/ 0 w 374"/>
              <a:gd name="T3" fmla="*/ 2147483647 h 607"/>
              <a:gd name="T4" fmla="*/ 2147483647 w 374"/>
              <a:gd name="T5" fmla="*/ 2147483647 h 607"/>
              <a:gd name="T6" fmla="*/ 2147483647 w 374"/>
              <a:gd name="T7" fmla="*/ 2147483647 h 607"/>
              <a:gd name="T8" fmla="*/ 2147483647 w 374"/>
              <a:gd name="T9" fmla="*/ 2147483647 h 607"/>
              <a:gd name="T10" fmla="*/ 2147483647 w 374"/>
              <a:gd name="T11" fmla="*/ 2147483647 h 607"/>
              <a:gd name="T12" fmla="*/ 2147483647 w 374"/>
              <a:gd name="T13" fmla="*/ 2147483647 h 607"/>
              <a:gd name="T14" fmla="*/ 2147483647 w 374"/>
              <a:gd name="T15" fmla="*/ 2147483647 h 607"/>
              <a:gd name="T16" fmla="*/ 2147483647 w 374"/>
              <a:gd name="T17" fmla="*/ 2147483647 h 607"/>
              <a:gd name="T18" fmla="*/ 2147483647 w 374"/>
              <a:gd name="T19" fmla="*/ 2147483647 h 607"/>
              <a:gd name="T20" fmla="*/ 2147483647 w 374"/>
              <a:gd name="T21" fmla="*/ 2147483647 h 607"/>
              <a:gd name="T22" fmla="*/ 2147483647 w 374"/>
              <a:gd name="T23" fmla="*/ 2147483647 h 607"/>
              <a:gd name="T24" fmla="*/ 2147483647 w 374"/>
              <a:gd name="T25" fmla="*/ 2147483647 h 607"/>
              <a:gd name="T26" fmla="*/ 2147483647 w 374"/>
              <a:gd name="T27" fmla="*/ 2147483647 h 607"/>
              <a:gd name="T28" fmla="*/ 2147483647 w 374"/>
              <a:gd name="T29" fmla="*/ 2147483647 h 607"/>
              <a:gd name="T30" fmla="*/ 2147483647 w 374"/>
              <a:gd name="T31" fmla="*/ 2147483647 h 607"/>
              <a:gd name="T32" fmla="*/ 2147483647 w 374"/>
              <a:gd name="T33" fmla="*/ 2147483647 h 607"/>
              <a:gd name="T34" fmla="*/ 2147483647 w 374"/>
              <a:gd name="T35" fmla="*/ 0 h 607"/>
              <a:gd name="T36" fmla="*/ 0 w 374"/>
              <a:gd name="T37" fmla="*/ 2147483647 h 607"/>
              <a:gd name="T38" fmla="*/ 2147483647 w 374"/>
              <a:gd name="T39" fmla="*/ 2147483647 h 607"/>
              <a:gd name="T40" fmla="*/ 2147483647 w 374"/>
              <a:gd name="T41" fmla="*/ 2147483647 h 6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4"/>
              <a:gd name="T64" fmla="*/ 0 h 607"/>
              <a:gd name="T65" fmla="*/ 374 w 374"/>
              <a:gd name="T66" fmla="*/ 607 h 6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4" h="607">
                <a:moveTo>
                  <a:pt x="11" y="34"/>
                </a:moveTo>
                <a:lnTo>
                  <a:pt x="0" y="408"/>
                </a:lnTo>
                <a:lnTo>
                  <a:pt x="24" y="588"/>
                </a:lnTo>
                <a:lnTo>
                  <a:pt x="50" y="595"/>
                </a:lnTo>
                <a:lnTo>
                  <a:pt x="74" y="581"/>
                </a:lnTo>
                <a:lnTo>
                  <a:pt x="87" y="595"/>
                </a:lnTo>
                <a:lnTo>
                  <a:pt x="67" y="607"/>
                </a:lnTo>
                <a:lnTo>
                  <a:pt x="118" y="593"/>
                </a:lnTo>
                <a:lnTo>
                  <a:pt x="128" y="578"/>
                </a:lnTo>
                <a:lnTo>
                  <a:pt x="122" y="567"/>
                </a:lnTo>
                <a:lnTo>
                  <a:pt x="125" y="551"/>
                </a:lnTo>
                <a:lnTo>
                  <a:pt x="101" y="529"/>
                </a:lnTo>
                <a:lnTo>
                  <a:pt x="101" y="509"/>
                </a:lnTo>
                <a:lnTo>
                  <a:pt x="374" y="485"/>
                </a:lnTo>
                <a:lnTo>
                  <a:pt x="352" y="389"/>
                </a:lnTo>
                <a:lnTo>
                  <a:pt x="366" y="331"/>
                </a:lnTo>
                <a:lnTo>
                  <a:pt x="332" y="256"/>
                </a:lnTo>
                <a:lnTo>
                  <a:pt x="260" y="0"/>
                </a:lnTo>
                <a:lnTo>
                  <a:pt x="0" y="23"/>
                </a:lnTo>
                <a:lnTo>
                  <a:pt x="11" y="34"/>
                </a:lnTo>
                <a:close/>
              </a:path>
            </a:pathLst>
          </a:custGeom>
          <a:solidFill>
            <a:schemeClr val="tx1"/>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42" name="Freeform 91"/>
          <p:cNvSpPr>
            <a:spLocks/>
          </p:cNvSpPr>
          <p:nvPr/>
        </p:nvSpPr>
        <p:spPr bwMode="auto">
          <a:xfrm>
            <a:off x="6408738" y="4013200"/>
            <a:ext cx="836612" cy="879475"/>
          </a:xfrm>
          <a:custGeom>
            <a:avLst/>
            <a:gdLst>
              <a:gd name="T0" fmla="*/ 2147483647 w 527"/>
              <a:gd name="T1" fmla="*/ 2147483647 h 554"/>
              <a:gd name="T2" fmla="*/ 2147483647 w 527"/>
              <a:gd name="T3" fmla="*/ 2147483647 h 554"/>
              <a:gd name="T4" fmla="*/ 2147483647 w 527"/>
              <a:gd name="T5" fmla="*/ 2147483647 h 554"/>
              <a:gd name="T6" fmla="*/ 2147483647 w 527"/>
              <a:gd name="T7" fmla="*/ 2147483647 h 554"/>
              <a:gd name="T8" fmla="*/ 2147483647 w 527"/>
              <a:gd name="T9" fmla="*/ 2147483647 h 554"/>
              <a:gd name="T10" fmla="*/ 2147483647 w 527"/>
              <a:gd name="T11" fmla="*/ 2147483647 h 554"/>
              <a:gd name="T12" fmla="*/ 2147483647 w 527"/>
              <a:gd name="T13" fmla="*/ 2147483647 h 554"/>
              <a:gd name="T14" fmla="*/ 2147483647 w 527"/>
              <a:gd name="T15" fmla="*/ 2147483647 h 554"/>
              <a:gd name="T16" fmla="*/ 2147483647 w 527"/>
              <a:gd name="T17" fmla="*/ 2147483647 h 554"/>
              <a:gd name="T18" fmla="*/ 2147483647 w 527"/>
              <a:gd name="T19" fmla="*/ 2147483647 h 554"/>
              <a:gd name="T20" fmla="*/ 2147483647 w 527"/>
              <a:gd name="T21" fmla="*/ 2147483647 h 554"/>
              <a:gd name="T22" fmla="*/ 2147483647 w 527"/>
              <a:gd name="T23" fmla="*/ 2147483647 h 554"/>
              <a:gd name="T24" fmla="*/ 2147483647 w 527"/>
              <a:gd name="T25" fmla="*/ 2147483647 h 554"/>
              <a:gd name="T26" fmla="*/ 2147483647 w 527"/>
              <a:gd name="T27" fmla="*/ 2147483647 h 554"/>
              <a:gd name="T28" fmla="*/ 2147483647 w 527"/>
              <a:gd name="T29" fmla="*/ 2147483647 h 554"/>
              <a:gd name="T30" fmla="*/ 2147483647 w 527"/>
              <a:gd name="T31" fmla="*/ 2147483647 h 554"/>
              <a:gd name="T32" fmla="*/ 2147483647 w 527"/>
              <a:gd name="T33" fmla="*/ 2147483647 h 554"/>
              <a:gd name="T34" fmla="*/ 2147483647 w 527"/>
              <a:gd name="T35" fmla="*/ 2147483647 h 554"/>
              <a:gd name="T36" fmla="*/ 2147483647 w 527"/>
              <a:gd name="T37" fmla="*/ 2147483647 h 554"/>
              <a:gd name="T38" fmla="*/ 2147483647 w 527"/>
              <a:gd name="T39" fmla="*/ 0 h 554"/>
              <a:gd name="T40" fmla="*/ 2147483647 w 527"/>
              <a:gd name="T41" fmla="*/ 2147483647 h 554"/>
              <a:gd name="T42" fmla="*/ 0 w 527"/>
              <a:gd name="T43" fmla="*/ 2147483647 h 554"/>
              <a:gd name="T44" fmla="*/ 2147483647 w 527"/>
              <a:gd name="T45" fmla="*/ 2147483647 h 554"/>
              <a:gd name="T46" fmla="*/ 2147483647 w 527"/>
              <a:gd name="T47" fmla="*/ 2147483647 h 5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7"/>
              <a:gd name="T73" fmla="*/ 0 h 554"/>
              <a:gd name="T74" fmla="*/ 527 w 527"/>
              <a:gd name="T75" fmla="*/ 554 h 5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7" h="554">
                <a:moveTo>
                  <a:pt x="72" y="287"/>
                </a:moveTo>
                <a:lnTo>
                  <a:pt x="106" y="362"/>
                </a:lnTo>
                <a:lnTo>
                  <a:pt x="92" y="420"/>
                </a:lnTo>
                <a:lnTo>
                  <a:pt x="114" y="516"/>
                </a:lnTo>
                <a:lnTo>
                  <a:pt x="135" y="547"/>
                </a:lnTo>
                <a:lnTo>
                  <a:pt x="416" y="532"/>
                </a:lnTo>
                <a:lnTo>
                  <a:pt x="420" y="551"/>
                </a:lnTo>
                <a:lnTo>
                  <a:pt x="437" y="554"/>
                </a:lnTo>
                <a:lnTo>
                  <a:pt x="430" y="507"/>
                </a:lnTo>
                <a:lnTo>
                  <a:pt x="442" y="495"/>
                </a:lnTo>
                <a:lnTo>
                  <a:pt x="483" y="504"/>
                </a:lnTo>
                <a:lnTo>
                  <a:pt x="490" y="470"/>
                </a:lnTo>
                <a:lnTo>
                  <a:pt x="485" y="427"/>
                </a:lnTo>
                <a:lnTo>
                  <a:pt x="502" y="414"/>
                </a:lnTo>
                <a:lnTo>
                  <a:pt x="527" y="330"/>
                </a:lnTo>
                <a:lnTo>
                  <a:pt x="510" y="327"/>
                </a:lnTo>
                <a:lnTo>
                  <a:pt x="442" y="218"/>
                </a:lnTo>
                <a:lnTo>
                  <a:pt x="293" y="82"/>
                </a:lnTo>
                <a:lnTo>
                  <a:pt x="229" y="40"/>
                </a:lnTo>
                <a:lnTo>
                  <a:pt x="251" y="0"/>
                </a:lnTo>
                <a:lnTo>
                  <a:pt x="130" y="16"/>
                </a:lnTo>
                <a:lnTo>
                  <a:pt x="0" y="31"/>
                </a:lnTo>
                <a:lnTo>
                  <a:pt x="72" y="287"/>
                </a:lnTo>
                <a:close/>
              </a:path>
            </a:pathLst>
          </a:custGeom>
          <a:solidFill>
            <a:srgbClr val="D60093"/>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43" name="Freeform 92"/>
          <p:cNvSpPr>
            <a:spLocks/>
          </p:cNvSpPr>
          <p:nvPr/>
        </p:nvSpPr>
        <p:spPr bwMode="auto">
          <a:xfrm>
            <a:off x="6157913" y="4799013"/>
            <a:ext cx="1409700" cy="1069975"/>
          </a:xfrm>
          <a:custGeom>
            <a:avLst/>
            <a:gdLst>
              <a:gd name="T0" fmla="*/ 0 w 889"/>
              <a:gd name="T1" fmla="*/ 2147483647 h 674"/>
              <a:gd name="T2" fmla="*/ 2147483647 w 889"/>
              <a:gd name="T3" fmla="*/ 2147483647 h 674"/>
              <a:gd name="T4" fmla="*/ 2147483647 w 889"/>
              <a:gd name="T5" fmla="*/ 2147483647 h 674"/>
              <a:gd name="T6" fmla="*/ 2147483647 w 889"/>
              <a:gd name="T7" fmla="*/ 2147483647 h 674"/>
              <a:gd name="T8" fmla="*/ 2147483647 w 889"/>
              <a:gd name="T9" fmla="*/ 2147483647 h 674"/>
              <a:gd name="T10" fmla="*/ 2147483647 w 889"/>
              <a:gd name="T11" fmla="*/ 2147483647 h 674"/>
              <a:gd name="T12" fmla="*/ 2147483647 w 889"/>
              <a:gd name="T13" fmla="*/ 2147483647 h 674"/>
              <a:gd name="T14" fmla="*/ 2147483647 w 889"/>
              <a:gd name="T15" fmla="*/ 2147483647 h 674"/>
              <a:gd name="T16" fmla="*/ 2147483647 w 889"/>
              <a:gd name="T17" fmla="*/ 2147483647 h 674"/>
              <a:gd name="T18" fmla="*/ 2147483647 w 889"/>
              <a:gd name="T19" fmla="*/ 2147483647 h 674"/>
              <a:gd name="T20" fmla="*/ 2147483647 w 889"/>
              <a:gd name="T21" fmla="*/ 2147483647 h 674"/>
              <a:gd name="T22" fmla="*/ 2147483647 w 889"/>
              <a:gd name="T23" fmla="*/ 2147483647 h 674"/>
              <a:gd name="T24" fmla="*/ 2147483647 w 889"/>
              <a:gd name="T25" fmla="*/ 2147483647 h 674"/>
              <a:gd name="T26" fmla="*/ 2147483647 w 889"/>
              <a:gd name="T27" fmla="*/ 2147483647 h 674"/>
              <a:gd name="T28" fmla="*/ 2147483647 w 889"/>
              <a:gd name="T29" fmla="*/ 2147483647 h 674"/>
              <a:gd name="T30" fmla="*/ 2147483647 w 889"/>
              <a:gd name="T31" fmla="*/ 2147483647 h 674"/>
              <a:gd name="T32" fmla="*/ 2147483647 w 889"/>
              <a:gd name="T33" fmla="*/ 2147483647 h 674"/>
              <a:gd name="T34" fmla="*/ 2147483647 w 889"/>
              <a:gd name="T35" fmla="*/ 2147483647 h 674"/>
              <a:gd name="T36" fmla="*/ 2147483647 w 889"/>
              <a:gd name="T37" fmla="*/ 2147483647 h 674"/>
              <a:gd name="T38" fmla="*/ 2147483647 w 889"/>
              <a:gd name="T39" fmla="*/ 2147483647 h 674"/>
              <a:gd name="T40" fmla="*/ 2147483647 w 889"/>
              <a:gd name="T41" fmla="*/ 2147483647 h 674"/>
              <a:gd name="T42" fmla="*/ 2147483647 w 889"/>
              <a:gd name="T43" fmla="*/ 2147483647 h 674"/>
              <a:gd name="T44" fmla="*/ 2147483647 w 889"/>
              <a:gd name="T45" fmla="*/ 2147483647 h 674"/>
              <a:gd name="T46" fmla="*/ 2147483647 w 889"/>
              <a:gd name="T47" fmla="*/ 2147483647 h 674"/>
              <a:gd name="T48" fmla="*/ 2147483647 w 889"/>
              <a:gd name="T49" fmla="*/ 2147483647 h 674"/>
              <a:gd name="T50" fmla="*/ 2147483647 w 889"/>
              <a:gd name="T51" fmla="*/ 2147483647 h 674"/>
              <a:gd name="T52" fmla="*/ 2147483647 w 889"/>
              <a:gd name="T53" fmla="*/ 2147483647 h 674"/>
              <a:gd name="T54" fmla="*/ 2147483647 w 889"/>
              <a:gd name="T55" fmla="*/ 2147483647 h 674"/>
              <a:gd name="T56" fmla="*/ 2147483647 w 889"/>
              <a:gd name="T57" fmla="*/ 2147483647 h 674"/>
              <a:gd name="T58" fmla="*/ 2147483647 w 889"/>
              <a:gd name="T59" fmla="*/ 2147483647 h 674"/>
              <a:gd name="T60" fmla="*/ 2147483647 w 889"/>
              <a:gd name="T61" fmla="*/ 2147483647 h 674"/>
              <a:gd name="T62" fmla="*/ 2147483647 w 889"/>
              <a:gd name="T63" fmla="*/ 2147483647 h 674"/>
              <a:gd name="T64" fmla="*/ 2147483647 w 889"/>
              <a:gd name="T65" fmla="*/ 2147483647 h 674"/>
              <a:gd name="T66" fmla="*/ 2147483647 w 889"/>
              <a:gd name="T67" fmla="*/ 2147483647 h 674"/>
              <a:gd name="T68" fmla="*/ 2147483647 w 889"/>
              <a:gd name="T69" fmla="*/ 2147483647 h 674"/>
              <a:gd name="T70" fmla="*/ 2147483647 w 889"/>
              <a:gd name="T71" fmla="*/ 2147483647 h 674"/>
              <a:gd name="T72" fmla="*/ 2147483647 w 889"/>
              <a:gd name="T73" fmla="*/ 2147483647 h 674"/>
              <a:gd name="T74" fmla="*/ 2147483647 w 889"/>
              <a:gd name="T75" fmla="*/ 0 h 674"/>
              <a:gd name="T76" fmla="*/ 2147483647 w 889"/>
              <a:gd name="T77" fmla="*/ 2147483647 h 674"/>
              <a:gd name="T78" fmla="*/ 2147483647 w 889"/>
              <a:gd name="T79" fmla="*/ 2147483647 h 674"/>
              <a:gd name="T80" fmla="*/ 2147483647 w 889"/>
              <a:gd name="T81" fmla="*/ 2147483647 h 674"/>
              <a:gd name="T82" fmla="*/ 2147483647 w 889"/>
              <a:gd name="T83" fmla="*/ 2147483647 h 674"/>
              <a:gd name="T84" fmla="*/ 2147483647 w 889"/>
              <a:gd name="T85" fmla="*/ 2147483647 h 674"/>
              <a:gd name="T86" fmla="*/ 2147483647 w 889"/>
              <a:gd name="T87" fmla="*/ 2147483647 h 674"/>
              <a:gd name="T88" fmla="*/ 0 w 889"/>
              <a:gd name="T89" fmla="*/ 2147483647 h 674"/>
              <a:gd name="T90" fmla="*/ 0 w 889"/>
              <a:gd name="T91" fmla="*/ 2147483647 h 674"/>
              <a:gd name="T92" fmla="*/ 0 w 889"/>
              <a:gd name="T93" fmla="*/ 2147483647 h 6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9"/>
              <a:gd name="T142" fmla="*/ 0 h 674"/>
              <a:gd name="T143" fmla="*/ 889 w 889"/>
              <a:gd name="T144" fmla="*/ 674 h 6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9" h="674">
                <a:moveTo>
                  <a:pt x="0" y="65"/>
                </a:moveTo>
                <a:lnTo>
                  <a:pt x="24" y="87"/>
                </a:lnTo>
                <a:lnTo>
                  <a:pt x="21" y="103"/>
                </a:lnTo>
                <a:lnTo>
                  <a:pt x="27" y="114"/>
                </a:lnTo>
                <a:lnTo>
                  <a:pt x="17" y="129"/>
                </a:lnTo>
                <a:lnTo>
                  <a:pt x="121" y="93"/>
                </a:lnTo>
                <a:lnTo>
                  <a:pt x="254" y="178"/>
                </a:lnTo>
                <a:lnTo>
                  <a:pt x="364" y="119"/>
                </a:lnTo>
                <a:lnTo>
                  <a:pt x="427" y="133"/>
                </a:lnTo>
                <a:lnTo>
                  <a:pt x="507" y="213"/>
                </a:lnTo>
                <a:lnTo>
                  <a:pt x="536" y="213"/>
                </a:lnTo>
                <a:lnTo>
                  <a:pt x="562" y="269"/>
                </a:lnTo>
                <a:lnTo>
                  <a:pt x="555" y="376"/>
                </a:lnTo>
                <a:lnTo>
                  <a:pt x="574" y="388"/>
                </a:lnTo>
                <a:lnTo>
                  <a:pt x="577" y="369"/>
                </a:lnTo>
                <a:lnTo>
                  <a:pt x="603" y="369"/>
                </a:lnTo>
                <a:lnTo>
                  <a:pt x="577" y="420"/>
                </a:lnTo>
                <a:lnTo>
                  <a:pt x="645" y="490"/>
                </a:lnTo>
                <a:lnTo>
                  <a:pt x="656" y="471"/>
                </a:lnTo>
                <a:lnTo>
                  <a:pt x="661" y="520"/>
                </a:lnTo>
                <a:lnTo>
                  <a:pt x="683" y="530"/>
                </a:lnTo>
                <a:lnTo>
                  <a:pt x="707" y="590"/>
                </a:lnTo>
                <a:lnTo>
                  <a:pt x="731" y="590"/>
                </a:lnTo>
                <a:lnTo>
                  <a:pt x="782" y="646"/>
                </a:lnTo>
                <a:lnTo>
                  <a:pt x="811" y="649"/>
                </a:lnTo>
                <a:lnTo>
                  <a:pt x="811" y="658"/>
                </a:lnTo>
                <a:lnTo>
                  <a:pt x="790" y="674"/>
                </a:lnTo>
                <a:lnTo>
                  <a:pt x="837" y="667"/>
                </a:lnTo>
                <a:lnTo>
                  <a:pt x="866" y="654"/>
                </a:lnTo>
                <a:lnTo>
                  <a:pt x="881" y="576"/>
                </a:lnTo>
                <a:lnTo>
                  <a:pt x="889" y="579"/>
                </a:lnTo>
                <a:lnTo>
                  <a:pt x="883" y="471"/>
                </a:lnTo>
                <a:lnTo>
                  <a:pt x="871" y="439"/>
                </a:lnTo>
                <a:lnTo>
                  <a:pt x="775" y="282"/>
                </a:lnTo>
                <a:lnTo>
                  <a:pt x="700" y="133"/>
                </a:lnTo>
                <a:lnTo>
                  <a:pt x="654" y="10"/>
                </a:lnTo>
                <a:lnTo>
                  <a:pt x="642" y="9"/>
                </a:lnTo>
                <a:lnTo>
                  <a:pt x="601" y="0"/>
                </a:lnTo>
                <a:lnTo>
                  <a:pt x="589" y="12"/>
                </a:lnTo>
                <a:lnTo>
                  <a:pt x="596" y="59"/>
                </a:lnTo>
                <a:lnTo>
                  <a:pt x="579" y="56"/>
                </a:lnTo>
                <a:lnTo>
                  <a:pt x="575" y="37"/>
                </a:lnTo>
                <a:lnTo>
                  <a:pt x="294" y="52"/>
                </a:lnTo>
                <a:lnTo>
                  <a:pt x="273" y="21"/>
                </a:lnTo>
                <a:lnTo>
                  <a:pt x="0" y="45"/>
                </a:lnTo>
                <a:lnTo>
                  <a:pt x="0" y="65"/>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44" name="Freeform 93"/>
          <p:cNvSpPr>
            <a:spLocks/>
          </p:cNvSpPr>
          <p:nvPr/>
        </p:nvSpPr>
        <p:spPr bwMode="auto">
          <a:xfrm>
            <a:off x="6386513" y="2595563"/>
            <a:ext cx="654050" cy="736600"/>
          </a:xfrm>
          <a:custGeom>
            <a:avLst/>
            <a:gdLst>
              <a:gd name="T0" fmla="*/ 0 w 412"/>
              <a:gd name="T1" fmla="*/ 2147483647 h 464"/>
              <a:gd name="T2" fmla="*/ 2147483647 w 412"/>
              <a:gd name="T3" fmla="*/ 2147483647 h 464"/>
              <a:gd name="T4" fmla="*/ 2147483647 w 412"/>
              <a:gd name="T5" fmla="*/ 2147483647 h 464"/>
              <a:gd name="T6" fmla="*/ 2147483647 w 412"/>
              <a:gd name="T7" fmla="*/ 2147483647 h 464"/>
              <a:gd name="T8" fmla="*/ 2147483647 w 412"/>
              <a:gd name="T9" fmla="*/ 2147483647 h 464"/>
              <a:gd name="T10" fmla="*/ 2147483647 w 412"/>
              <a:gd name="T11" fmla="*/ 2147483647 h 464"/>
              <a:gd name="T12" fmla="*/ 2147483647 w 412"/>
              <a:gd name="T13" fmla="*/ 2147483647 h 464"/>
              <a:gd name="T14" fmla="*/ 2147483647 w 412"/>
              <a:gd name="T15" fmla="*/ 2147483647 h 464"/>
              <a:gd name="T16" fmla="*/ 2147483647 w 412"/>
              <a:gd name="T17" fmla="*/ 2147483647 h 464"/>
              <a:gd name="T18" fmla="*/ 2147483647 w 412"/>
              <a:gd name="T19" fmla="*/ 2147483647 h 464"/>
              <a:gd name="T20" fmla="*/ 2147483647 w 412"/>
              <a:gd name="T21" fmla="*/ 2147483647 h 464"/>
              <a:gd name="T22" fmla="*/ 2147483647 w 412"/>
              <a:gd name="T23" fmla="*/ 2147483647 h 464"/>
              <a:gd name="T24" fmla="*/ 2147483647 w 412"/>
              <a:gd name="T25" fmla="*/ 2147483647 h 464"/>
              <a:gd name="T26" fmla="*/ 2147483647 w 412"/>
              <a:gd name="T27" fmla="*/ 2147483647 h 464"/>
              <a:gd name="T28" fmla="*/ 2147483647 w 412"/>
              <a:gd name="T29" fmla="*/ 2147483647 h 464"/>
              <a:gd name="T30" fmla="*/ 2147483647 w 412"/>
              <a:gd name="T31" fmla="*/ 0 h 464"/>
              <a:gd name="T32" fmla="*/ 2147483647 w 412"/>
              <a:gd name="T33" fmla="*/ 2147483647 h 464"/>
              <a:gd name="T34" fmla="*/ 2147483647 w 412"/>
              <a:gd name="T35" fmla="*/ 2147483647 h 464"/>
              <a:gd name="T36" fmla="*/ 2147483647 w 412"/>
              <a:gd name="T37" fmla="*/ 2147483647 h 464"/>
              <a:gd name="T38" fmla="*/ 2147483647 w 412"/>
              <a:gd name="T39" fmla="*/ 2147483647 h 464"/>
              <a:gd name="T40" fmla="*/ 2147483647 w 412"/>
              <a:gd name="T41" fmla="*/ 2147483647 h 464"/>
              <a:gd name="T42" fmla="*/ 0 w 412"/>
              <a:gd name="T43" fmla="*/ 2147483647 h 464"/>
              <a:gd name="T44" fmla="*/ 0 w 412"/>
              <a:gd name="T45" fmla="*/ 2147483647 h 4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2"/>
              <a:gd name="T70" fmla="*/ 0 h 464"/>
              <a:gd name="T71" fmla="*/ 412 w 412"/>
              <a:gd name="T72" fmla="*/ 464 h 4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2" h="464">
                <a:moveTo>
                  <a:pt x="0" y="84"/>
                </a:moveTo>
                <a:lnTo>
                  <a:pt x="34" y="406"/>
                </a:lnTo>
                <a:lnTo>
                  <a:pt x="86" y="412"/>
                </a:lnTo>
                <a:lnTo>
                  <a:pt x="147" y="448"/>
                </a:lnTo>
                <a:lnTo>
                  <a:pt x="191" y="447"/>
                </a:lnTo>
                <a:lnTo>
                  <a:pt x="212" y="433"/>
                </a:lnTo>
                <a:lnTo>
                  <a:pt x="261" y="464"/>
                </a:lnTo>
                <a:lnTo>
                  <a:pt x="290" y="438"/>
                </a:lnTo>
                <a:lnTo>
                  <a:pt x="297" y="387"/>
                </a:lnTo>
                <a:lnTo>
                  <a:pt x="316" y="398"/>
                </a:lnTo>
                <a:lnTo>
                  <a:pt x="326" y="356"/>
                </a:lnTo>
                <a:lnTo>
                  <a:pt x="395" y="294"/>
                </a:lnTo>
                <a:lnTo>
                  <a:pt x="406" y="195"/>
                </a:lnTo>
                <a:lnTo>
                  <a:pt x="398" y="174"/>
                </a:lnTo>
                <a:lnTo>
                  <a:pt x="412" y="163"/>
                </a:lnTo>
                <a:lnTo>
                  <a:pt x="386" y="0"/>
                </a:lnTo>
                <a:lnTo>
                  <a:pt x="316" y="37"/>
                </a:lnTo>
                <a:lnTo>
                  <a:pt x="280" y="76"/>
                </a:lnTo>
                <a:lnTo>
                  <a:pt x="255" y="77"/>
                </a:lnTo>
                <a:lnTo>
                  <a:pt x="215" y="98"/>
                </a:lnTo>
                <a:lnTo>
                  <a:pt x="125" y="67"/>
                </a:lnTo>
                <a:lnTo>
                  <a:pt x="0" y="84"/>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45" name="Freeform 94"/>
          <p:cNvSpPr>
            <a:spLocks/>
          </p:cNvSpPr>
          <p:nvPr/>
        </p:nvSpPr>
        <p:spPr bwMode="auto">
          <a:xfrm>
            <a:off x="6781800" y="2819400"/>
            <a:ext cx="696913" cy="692150"/>
          </a:xfrm>
          <a:custGeom>
            <a:avLst/>
            <a:gdLst>
              <a:gd name="T0" fmla="*/ 0 w 439"/>
              <a:gd name="T1" fmla="*/ 2147483647 h 436"/>
              <a:gd name="T2" fmla="*/ 2147483647 w 439"/>
              <a:gd name="T3" fmla="*/ 2147483647 h 436"/>
              <a:gd name="T4" fmla="*/ 2147483647 w 439"/>
              <a:gd name="T5" fmla="*/ 2147483647 h 436"/>
              <a:gd name="T6" fmla="*/ 2147483647 w 439"/>
              <a:gd name="T7" fmla="*/ 2147483647 h 436"/>
              <a:gd name="T8" fmla="*/ 2147483647 w 439"/>
              <a:gd name="T9" fmla="*/ 2147483647 h 436"/>
              <a:gd name="T10" fmla="*/ 2147483647 w 439"/>
              <a:gd name="T11" fmla="*/ 2147483647 h 436"/>
              <a:gd name="T12" fmla="*/ 2147483647 w 439"/>
              <a:gd name="T13" fmla="*/ 2147483647 h 436"/>
              <a:gd name="T14" fmla="*/ 2147483647 w 439"/>
              <a:gd name="T15" fmla="*/ 2147483647 h 436"/>
              <a:gd name="T16" fmla="*/ 2147483647 w 439"/>
              <a:gd name="T17" fmla="*/ 2147483647 h 436"/>
              <a:gd name="T18" fmla="*/ 2147483647 w 439"/>
              <a:gd name="T19" fmla="*/ 2147483647 h 436"/>
              <a:gd name="T20" fmla="*/ 2147483647 w 439"/>
              <a:gd name="T21" fmla="*/ 2147483647 h 436"/>
              <a:gd name="T22" fmla="*/ 2147483647 w 439"/>
              <a:gd name="T23" fmla="*/ 2147483647 h 436"/>
              <a:gd name="T24" fmla="*/ 2147483647 w 439"/>
              <a:gd name="T25" fmla="*/ 2147483647 h 436"/>
              <a:gd name="T26" fmla="*/ 2147483647 w 439"/>
              <a:gd name="T27" fmla="*/ 2147483647 h 436"/>
              <a:gd name="T28" fmla="*/ 2147483647 w 439"/>
              <a:gd name="T29" fmla="*/ 2147483647 h 436"/>
              <a:gd name="T30" fmla="*/ 2147483647 w 439"/>
              <a:gd name="T31" fmla="*/ 2147483647 h 436"/>
              <a:gd name="T32" fmla="*/ 2147483647 w 439"/>
              <a:gd name="T33" fmla="*/ 2147483647 h 436"/>
              <a:gd name="T34" fmla="*/ 2147483647 w 439"/>
              <a:gd name="T35" fmla="*/ 2147483647 h 436"/>
              <a:gd name="T36" fmla="*/ 2147483647 w 439"/>
              <a:gd name="T37" fmla="*/ 2147483647 h 436"/>
              <a:gd name="T38" fmla="*/ 2147483647 w 439"/>
              <a:gd name="T39" fmla="*/ 0 h 436"/>
              <a:gd name="T40" fmla="*/ 2147483647 w 439"/>
              <a:gd name="T41" fmla="*/ 2147483647 h 436"/>
              <a:gd name="T42" fmla="*/ 2147483647 w 439"/>
              <a:gd name="T43" fmla="*/ 2147483647 h 436"/>
              <a:gd name="T44" fmla="*/ 2147483647 w 439"/>
              <a:gd name="T45" fmla="*/ 2147483647 h 436"/>
              <a:gd name="T46" fmla="*/ 2147483647 w 439"/>
              <a:gd name="T47" fmla="*/ 2147483647 h 436"/>
              <a:gd name="T48" fmla="*/ 2147483647 w 439"/>
              <a:gd name="T49" fmla="*/ 2147483647 h 436"/>
              <a:gd name="T50" fmla="*/ 2147483647 w 439"/>
              <a:gd name="T51" fmla="*/ 2147483647 h 436"/>
              <a:gd name="T52" fmla="*/ 2147483647 w 439"/>
              <a:gd name="T53" fmla="*/ 2147483647 h 436"/>
              <a:gd name="T54" fmla="*/ 0 w 439"/>
              <a:gd name="T55" fmla="*/ 2147483647 h 436"/>
              <a:gd name="T56" fmla="*/ 0 w 439"/>
              <a:gd name="T57" fmla="*/ 2147483647 h 436"/>
              <a:gd name="T58" fmla="*/ 0 w 439"/>
              <a:gd name="T59" fmla="*/ 2147483647 h 4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9"/>
              <a:gd name="T91" fmla="*/ 0 h 436"/>
              <a:gd name="T92" fmla="*/ 439 w 439"/>
              <a:gd name="T93" fmla="*/ 436 h 4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9" h="436">
                <a:moveTo>
                  <a:pt x="0" y="301"/>
                </a:moveTo>
                <a:lnTo>
                  <a:pt x="16" y="361"/>
                </a:lnTo>
                <a:lnTo>
                  <a:pt x="72" y="403"/>
                </a:lnTo>
                <a:lnTo>
                  <a:pt x="99" y="436"/>
                </a:lnTo>
                <a:lnTo>
                  <a:pt x="183" y="401"/>
                </a:lnTo>
                <a:lnTo>
                  <a:pt x="221" y="396"/>
                </a:lnTo>
                <a:lnTo>
                  <a:pt x="241" y="369"/>
                </a:lnTo>
                <a:lnTo>
                  <a:pt x="273" y="238"/>
                </a:lnTo>
                <a:lnTo>
                  <a:pt x="309" y="254"/>
                </a:lnTo>
                <a:lnTo>
                  <a:pt x="378" y="112"/>
                </a:lnTo>
                <a:lnTo>
                  <a:pt x="431" y="142"/>
                </a:lnTo>
                <a:lnTo>
                  <a:pt x="439" y="117"/>
                </a:lnTo>
                <a:lnTo>
                  <a:pt x="402" y="86"/>
                </a:lnTo>
                <a:lnTo>
                  <a:pt x="372" y="89"/>
                </a:lnTo>
                <a:lnTo>
                  <a:pt x="362" y="105"/>
                </a:lnTo>
                <a:lnTo>
                  <a:pt x="309" y="121"/>
                </a:lnTo>
                <a:lnTo>
                  <a:pt x="275" y="159"/>
                </a:lnTo>
                <a:lnTo>
                  <a:pt x="265" y="98"/>
                </a:lnTo>
                <a:lnTo>
                  <a:pt x="169" y="114"/>
                </a:lnTo>
                <a:lnTo>
                  <a:pt x="151" y="0"/>
                </a:lnTo>
                <a:lnTo>
                  <a:pt x="137" y="11"/>
                </a:lnTo>
                <a:lnTo>
                  <a:pt x="145" y="32"/>
                </a:lnTo>
                <a:lnTo>
                  <a:pt x="134" y="131"/>
                </a:lnTo>
                <a:lnTo>
                  <a:pt x="65" y="193"/>
                </a:lnTo>
                <a:lnTo>
                  <a:pt x="55" y="235"/>
                </a:lnTo>
                <a:lnTo>
                  <a:pt x="36" y="224"/>
                </a:lnTo>
                <a:lnTo>
                  <a:pt x="29" y="275"/>
                </a:lnTo>
                <a:lnTo>
                  <a:pt x="0" y="301"/>
                </a:lnTo>
                <a:close/>
              </a:path>
            </a:pathLst>
          </a:custGeom>
          <a:solidFill>
            <a:srgbClr val="993366"/>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2138" name="Freeform 95"/>
          <p:cNvSpPr>
            <a:spLocks/>
          </p:cNvSpPr>
          <p:nvPr/>
        </p:nvSpPr>
        <p:spPr bwMode="auto">
          <a:xfrm>
            <a:off x="7221538" y="2905125"/>
            <a:ext cx="708025" cy="349250"/>
          </a:xfrm>
          <a:custGeom>
            <a:avLst/>
            <a:gdLst>
              <a:gd name="T0" fmla="*/ 0 w 445"/>
              <a:gd name="T1" fmla="*/ 2147483647 h 220"/>
              <a:gd name="T2" fmla="*/ 2147483647 w 445"/>
              <a:gd name="T3" fmla="*/ 2147483647 h 220"/>
              <a:gd name="T4" fmla="*/ 2147483647 w 445"/>
              <a:gd name="T5" fmla="*/ 2147483647 h 220"/>
              <a:gd name="T6" fmla="*/ 2147483647 w 445"/>
              <a:gd name="T7" fmla="*/ 2147483647 h 220"/>
              <a:gd name="T8" fmla="*/ 2147483647 w 445"/>
              <a:gd name="T9" fmla="*/ 2147483647 h 220"/>
              <a:gd name="T10" fmla="*/ 2147483647 w 445"/>
              <a:gd name="T11" fmla="*/ 2147483647 h 220"/>
              <a:gd name="T12" fmla="*/ 2147483647 w 445"/>
              <a:gd name="T13" fmla="*/ 2147483647 h 220"/>
              <a:gd name="T14" fmla="*/ 2147483647 w 445"/>
              <a:gd name="T15" fmla="*/ 2147483647 h 220"/>
              <a:gd name="T16" fmla="*/ 2147483647 w 445"/>
              <a:gd name="T17" fmla="*/ 2147483647 h 220"/>
              <a:gd name="T18" fmla="*/ 2147483647 w 445"/>
              <a:gd name="T19" fmla="*/ 2147483647 h 220"/>
              <a:gd name="T20" fmla="*/ 2147483647 w 445"/>
              <a:gd name="T21" fmla="*/ 2147483647 h 220"/>
              <a:gd name="T22" fmla="*/ 2147483647 w 445"/>
              <a:gd name="T23" fmla="*/ 2147483647 h 220"/>
              <a:gd name="T24" fmla="*/ 2147483647 w 445"/>
              <a:gd name="T25" fmla="*/ 2147483647 h 220"/>
              <a:gd name="T26" fmla="*/ 2147483647 w 445"/>
              <a:gd name="T27" fmla="*/ 2147483647 h 220"/>
              <a:gd name="T28" fmla="*/ 2147483647 w 445"/>
              <a:gd name="T29" fmla="*/ 2147483647 h 220"/>
              <a:gd name="T30" fmla="*/ 2147483647 w 445"/>
              <a:gd name="T31" fmla="*/ 2147483647 h 220"/>
              <a:gd name="T32" fmla="*/ 2147483647 w 445"/>
              <a:gd name="T33" fmla="*/ 2147483647 h 220"/>
              <a:gd name="T34" fmla="*/ 2147483647 w 445"/>
              <a:gd name="T35" fmla="*/ 2147483647 h 220"/>
              <a:gd name="T36" fmla="*/ 2147483647 w 445"/>
              <a:gd name="T37" fmla="*/ 2147483647 h 220"/>
              <a:gd name="T38" fmla="*/ 2147483647 w 445"/>
              <a:gd name="T39" fmla="*/ 2147483647 h 220"/>
              <a:gd name="T40" fmla="*/ 2147483647 w 445"/>
              <a:gd name="T41" fmla="*/ 2147483647 h 220"/>
              <a:gd name="T42" fmla="*/ 2147483647 w 445"/>
              <a:gd name="T43" fmla="*/ 2147483647 h 220"/>
              <a:gd name="T44" fmla="*/ 2147483647 w 445"/>
              <a:gd name="T45" fmla="*/ 2147483647 h 220"/>
              <a:gd name="T46" fmla="*/ 2147483647 w 445"/>
              <a:gd name="T47" fmla="*/ 2147483647 h 220"/>
              <a:gd name="T48" fmla="*/ 2147483647 w 445"/>
              <a:gd name="T49" fmla="*/ 2147483647 h 220"/>
              <a:gd name="T50" fmla="*/ 2147483647 w 445"/>
              <a:gd name="T51" fmla="*/ 2147483647 h 220"/>
              <a:gd name="T52" fmla="*/ 2147483647 w 445"/>
              <a:gd name="T53" fmla="*/ 2147483647 h 220"/>
              <a:gd name="T54" fmla="*/ 2147483647 w 445"/>
              <a:gd name="T55" fmla="*/ 2147483647 h 220"/>
              <a:gd name="T56" fmla="*/ 2147483647 w 445"/>
              <a:gd name="T57" fmla="*/ 2147483647 h 220"/>
              <a:gd name="T58" fmla="*/ 2147483647 w 445"/>
              <a:gd name="T59" fmla="*/ 2147483647 h 220"/>
              <a:gd name="T60" fmla="*/ 2147483647 w 445"/>
              <a:gd name="T61" fmla="*/ 2147483647 h 220"/>
              <a:gd name="T62" fmla="*/ 2147483647 w 445"/>
              <a:gd name="T63" fmla="*/ 2147483647 h 220"/>
              <a:gd name="T64" fmla="*/ 2147483647 w 445"/>
              <a:gd name="T65" fmla="*/ 2147483647 h 220"/>
              <a:gd name="T66" fmla="*/ 2147483647 w 445"/>
              <a:gd name="T67" fmla="*/ 2147483647 h 220"/>
              <a:gd name="T68" fmla="*/ 2147483647 w 445"/>
              <a:gd name="T69" fmla="*/ 2147483647 h 220"/>
              <a:gd name="T70" fmla="*/ 2147483647 w 445"/>
              <a:gd name="T71" fmla="*/ 2147483647 h 220"/>
              <a:gd name="T72" fmla="*/ 2147483647 w 445"/>
              <a:gd name="T73" fmla="*/ 0 h 220"/>
              <a:gd name="T74" fmla="*/ 0 w 445"/>
              <a:gd name="T75" fmla="*/ 2147483647 h 220"/>
              <a:gd name="T76" fmla="*/ 0 w 445"/>
              <a:gd name="T77" fmla="*/ 2147483647 h 220"/>
              <a:gd name="T78" fmla="*/ 0 w 445"/>
              <a:gd name="T79" fmla="*/ 2147483647 h 2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5"/>
              <a:gd name="T121" fmla="*/ 0 h 220"/>
              <a:gd name="T122" fmla="*/ 445 w 445"/>
              <a:gd name="T123" fmla="*/ 220 h 2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5" h="220">
                <a:moveTo>
                  <a:pt x="0" y="66"/>
                </a:moveTo>
                <a:lnTo>
                  <a:pt x="10" y="127"/>
                </a:lnTo>
                <a:lnTo>
                  <a:pt x="44" y="89"/>
                </a:lnTo>
                <a:lnTo>
                  <a:pt x="97" y="73"/>
                </a:lnTo>
                <a:lnTo>
                  <a:pt x="107" y="57"/>
                </a:lnTo>
                <a:lnTo>
                  <a:pt x="137" y="54"/>
                </a:lnTo>
                <a:lnTo>
                  <a:pt x="174" y="85"/>
                </a:lnTo>
                <a:lnTo>
                  <a:pt x="200" y="92"/>
                </a:lnTo>
                <a:lnTo>
                  <a:pt x="247" y="136"/>
                </a:lnTo>
                <a:lnTo>
                  <a:pt x="230" y="178"/>
                </a:lnTo>
                <a:lnTo>
                  <a:pt x="237" y="197"/>
                </a:lnTo>
                <a:lnTo>
                  <a:pt x="258" y="189"/>
                </a:lnTo>
                <a:lnTo>
                  <a:pt x="276" y="189"/>
                </a:lnTo>
                <a:lnTo>
                  <a:pt x="287" y="203"/>
                </a:lnTo>
                <a:lnTo>
                  <a:pt x="309" y="203"/>
                </a:lnTo>
                <a:lnTo>
                  <a:pt x="317" y="197"/>
                </a:lnTo>
                <a:lnTo>
                  <a:pt x="304" y="159"/>
                </a:lnTo>
                <a:lnTo>
                  <a:pt x="300" y="89"/>
                </a:lnTo>
                <a:lnTo>
                  <a:pt x="283" y="78"/>
                </a:lnTo>
                <a:lnTo>
                  <a:pt x="317" y="47"/>
                </a:lnTo>
                <a:lnTo>
                  <a:pt x="319" y="26"/>
                </a:lnTo>
                <a:lnTo>
                  <a:pt x="341" y="28"/>
                </a:lnTo>
                <a:lnTo>
                  <a:pt x="314" y="71"/>
                </a:lnTo>
                <a:lnTo>
                  <a:pt x="329" y="124"/>
                </a:lnTo>
                <a:lnTo>
                  <a:pt x="336" y="138"/>
                </a:lnTo>
                <a:lnTo>
                  <a:pt x="346" y="145"/>
                </a:lnTo>
                <a:lnTo>
                  <a:pt x="326" y="143"/>
                </a:lnTo>
                <a:lnTo>
                  <a:pt x="333" y="176"/>
                </a:lnTo>
                <a:lnTo>
                  <a:pt x="369" y="197"/>
                </a:lnTo>
                <a:lnTo>
                  <a:pt x="377" y="203"/>
                </a:lnTo>
                <a:lnTo>
                  <a:pt x="387" y="203"/>
                </a:lnTo>
                <a:lnTo>
                  <a:pt x="382" y="220"/>
                </a:lnTo>
                <a:lnTo>
                  <a:pt x="427" y="197"/>
                </a:lnTo>
                <a:lnTo>
                  <a:pt x="435" y="169"/>
                </a:lnTo>
                <a:lnTo>
                  <a:pt x="445" y="140"/>
                </a:lnTo>
                <a:lnTo>
                  <a:pt x="382" y="154"/>
                </a:lnTo>
                <a:lnTo>
                  <a:pt x="341" y="0"/>
                </a:lnTo>
                <a:lnTo>
                  <a:pt x="0" y="66"/>
                </a:lnTo>
                <a:close/>
              </a:path>
            </a:pathLst>
          </a:custGeom>
          <a:solidFill>
            <a:schemeClr val="accent3">
              <a:lumMod val="85000"/>
            </a:schemeClr>
          </a:solidFill>
          <a:ln w="9525">
            <a:solidFill>
              <a:schemeClr val="bg2"/>
            </a:solidFill>
            <a:round/>
            <a:headEnd/>
            <a:tailEnd/>
          </a:ln>
        </p:spPr>
        <p:txBody>
          <a:bodyPr/>
          <a:lstStyle/>
          <a:p>
            <a:pPr algn="ctr" eaLnBrk="0" fontAlgn="base" hangingPunct="0">
              <a:spcBef>
                <a:spcPct val="0"/>
              </a:spcBef>
              <a:spcAft>
                <a:spcPct val="0"/>
              </a:spcAft>
              <a:defRPr/>
            </a:pPr>
            <a:endParaRPr lang="en-US" dirty="0">
              <a:solidFill>
                <a:srgbClr val="FFFFFF"/>
              </a:solidFill>
            </a:endParaRPr>
          </a:p>
        </p:txBody>
      </p:sp>
      <p:sp>
        <p:nvSpPr>
          <p:cNvPr id="41047" name="Freeform 96"/>
          <p:cNvSpPr>
            <a:spLocks/>
          </p:cNvSpPr>
          <p:nvPr/>
        </p:nvSpPr>
        <p:spPr bwMode="auto">
          <a:xfrm>
            <a:off x="6681788" y="3032125"/>
            <a:ext cx="1203325" cy="677863"/>
          </a:xfrm>
          <a:custGeom>
            <a:avLst/>
            <a:gdLst>
              <a:gd name="T0" fmla="*/ 2147483647 w 758"/>
              <a:gd name="T1" fmla="*/ 2147483647 h 427"/>
              <a:gd name="T2" fmla="*/ 2147483647 w 758"/>
              <a:gd name="T3" fmla="*/ 2147483647 h 427"/>
              <a:gd name="T4" fmla="*/ 2147483647 w 758"/>
              <a:gd name="T5" fmla="*/ 2147483647 h 427"/>
              <a:gd name="T6" fmla="*/ 2147483647 w 758"/>
              <a:gd name="T7" fmla="*/ 2147483647 h 427"/>
              <a:gd name="T8" fmla="*/ 2147483647 w 758"/>
              <a:gd name="T9" fmla="*/ 2147483647 h 427"/>
              <a:gd name="T10" fmla="*/ 2147483647 w 758"/>
              <a:gd name="T11" fmla="*/ 2147483647 h 427"/>
              <a:gd name="T12" fmla="*/ 2147483647 w 758"/>
              <a:gd name="T13" fmla="*/ 2147483647 h 427"/>
              <a:gd name="T14" fmla="*/ 2147483647 w 758"/>
              <a:gd name="T15" fmla="*/ 2147483647 h 427"/>
              <a:gd name="T16" fmla="*/ 2147483647 w 758"/>
              <a:gd name="T17" fmla="*/ 2147483647 h 427"/>
              <a:gd name="T18" fmla="*/ 2147483647 w 758"/>
              <a:gd name="T19" fmla="*/ 2147483647 h 427"/>
              <a:gd name="T20" fmla="*/ 2147483647 w 758"/>
              <a:gd name="T21" fmla="*/ 0 h 427"/>
              <a:gd name="T22" fmla="*/ 2147483647 w 758"/>
              <a:gd name="T23" fmla="*/ 2147483647 h 427"/>
              <a:gd name="T24" fmla="*/ 2147483647 w 758"/>
              <a:gd name="T25" fmla="*/ 2147483647 h 427"/>
              <a:gd name="T26" fmla="*/ 2147483647 w 758"/>
              <a:gd name="T27" fmla="*/ 2147483647 h 427"/>
              <a:gd name="T28" fmla="*/ 2147483647 w 758"/>
              <a:gd name="T29" fmla="*/ 2147483647 h 427"/>
              <a:gd name="T30" fmla="*/ 2147483647 w 758"/>
              <a:gd name="T31" fmla="*/ 2147483647 h 427"/>
              <a:gd name="T32" fmla="*/ 2147483647 w 758"/>
              <a:gd name="T33" fmla="*/ 2147483647 h 427"/>
              <a:gd name="T34" fmla="*/ 2147483647 w 758"/>
              <a:gd name="T35" fmla="*/ 2147483647 h 427"/>
              <a:gd name="T36" fmla="*/ 2147483647 w 758"/>
              <a:gd name="T37" fmla="*/ 2147483647 h 427"/>
              <a:gd name="T38" fmla="*/ 2147483647 w 758"/>
              <a:gd name="T39" fmla="*/ 2147483647 h 427"/>
              <a:gd name="T40" fmla="*/ 2147483647 w 758"/>
              <a:gd name="T41" fmla="*/ 2147483647 h 427"/>
              <a:gd name="T42" fmla="*/ 2147483647 w 758"/>
              <a:gd name="T43" fmla="*/ 2147483647 h 427"/>
              <a:gd name="T44" fmla="*/ 2147483647 w 758"/>
              <a:gd name="T45" fmla="*/ 2147483647 h 427"/>
              <a:gd name="T46" fmla="*/ 2147483647 w 758"/>
              <a:gd name="T47" fmla="*/ 2147483647 h 427"/>
              <a:gd name="T48" fmla="*/ 2147483647 w 758"/>
              <a:gd name="T49" fmla="*/ 2147483647 h 427"/>
              <a:gd name="T50" fmla="*/ 2147483647 w 758"/>
              <a:gd name="T51" fmla="*/ 2147483647 h 427"/>
              <a:gd name="T52" fmla="*/ 2147483647 w 758"/>
              <a:gd name="T53" fmla="*/ 2147483647 h 427"/>
              <a:gd name="T54" fmla="*/ 2147483647 w 758"/>
              <a:gd name="T55" fmla="*/ 2147483647 h 427"/>
              <a:gd name="T56" fmla="*/ 2147483647 w 758"/>
              <a:gd name="T57" fmla="*/ 2147483647 h 427"/>
              <a:gd name="T58" fmla="*/ 0 w 758"/>
              <a:gd name="T59" fmla="*/ 2147483647 h 427"/>
              <a:gd name="T60" fmla="*/ 2147483647 w 758"/>
              <a:gd name="T61" fmla="*/ 2147483647 h 427"/>
              <a:gd name="T62" fmla="*/ 2147483647 w 758"/>
              <a:gd name="T63" fmla="*/ 2147483647 h 4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8"/>
              <a:gd name="T97" fmla="*/ 0 h 427"/>
              <a:gd name="T98" fmla="*/ 758 w 758"/>
              <a:gd name="T99" fmla="*/ 427 h 4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8" h="427">
                <a:moveTo>
                  <a:pt x="70" y="382"/>
                </a:moveTo>
                <a:lnTo>
                  <a:pt x="72" y="371"/>
                </a:lnTo>
                <a:lnTo>
                  <a:pt x="120" y="324"/>
                </a:lnTo>
                <a:lnTo>
                  <a:pt x="147" y="291"/>
                </a:lnTo>
                <a:lnTo>
                  <a:pt x="174" y="324"/>
                </a:lnTo>
                <a:lnTo>
                  <a:pt x="258" y="289"/>
                </a:lnTo>
                <a:lnTo>
                  <a:pt x="296" y="284"/>
                </a:lnTo>
                <a:lnTo>
                  <a:pt x="316" y="257"/>
                </a:lnTo>
                <a:lnTo>
                  <a:pt x="348" y="126"/>
                </a:lnTo>
                <a:lnTo>
                  <a:pt x="384" y="142"/>
                </a:lnTo>
                <a:lnTo>
                  <a:pt x="453" y="0"/>
                </a:lnTo>
                <a:lnTo>
                  <a:pt x="506" y="30"/>
                </a:lnTo>
                <a:lnTo>
                  <a:pt x="514" y="5"/>
                </a:lnTo>
                <a:lnTo>
                  <a:pt x="540" y="12"/>
                </a:lnTo>
                <a:lnTo>
                  <a:pt x="587" y="56"/>
                </a:lnTo>
                <a:lnTo>
                  <a:pt x="570" y="98"/>
                </a:lnTo>
                <a:lnTo>
                  <a:pt x="577" y="117"/>
                </a:lnTo>
                <a:lnTo>
                  <a:pt x="598" y="109"/>
                </a:lnTo>
                <a:lnTo>
                  <a:pt x="613" y="128"/>
                </a:lnTo>
                <a:lnTo>
                  <a:pt x="686" y="152"/>
                </a:lnTo>
                <a:lnTo>
                  <a:pt x="618" y="149"/>
                </a:lnTo>
                <a:lnTo>
                  <a:pt x="690" y="214"/>
                </a:lnTo>
                <a:lnTo>
                  <a:pt x="645" y="207"/>
                </a:lnTo>
                <a:lnTo>
                  <a:pt x="736" y="266"/>
                </a:lnTo>
                <a:lnTo>
                  <a:pt x="758" y="306"/>
                </a:lnTo>
                <a:lnTo>
                  <a:pt x="743" y="301"/>
                </a:lnTo>
                <a:lnTo>
                  <a:pt x="739" y="312"/>
                </a:lnTo>
                <a:lnTo>
                  <a:pt x="442" y="369"/>
                </a:lnTo>
                <a:lnTo>
                  <a:pt x="195" y="401"/>
                </a:lnTo>
                <a:lnTo>
                  <a:pt x="0" y="427"/>
                </a:lnTo>
                <a:lnTo>
                  <a:pt x="70" y="382"/>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48" name="Freeform 97"/>
          <p:cNvSpPr>
            <a:spLocks/>
          </p:cNvSpPr>
          <p:nvPr/>
        </p:nvSpPr>
        <p:spPr bwMode="auto">
          <a:xfrm>
            <a:off x="7834313" y="3217863"/>
            <a:ext cx="65087" cy="169862"/>
          </a:xfrm>
          <a:custGeom>
            <a:avLst/>
            <a:gdLst>
              <a:gd name="T0" fmla="*/ 0 w 41"/>
              <a:gd name="T1" fmla="*/ 2147483647 h 107"/>
              <a:gd name="T2" fmla="*/ 2147483647 w 41"/>
              <a:gd name="T3" fmla="*/ 2147483647 h 107"/>
              <a:gd name="T4" fmla="*/ 2147483647 w 41"/>
              <a:gd name="T5" fmla="*/ 2147483647 h 107"/>
              <a:gd name="T6" fmla="*/ 2147483647 w 41"/>
              <a:gd name="T7" fmla="*/ 0 h 107"/>
              <a:gd name="T8" fmla="*/ 2147483647 w 41"/>
              <a:gd name="T9" fmla="*/ 2147483647 h 107"/>
              <a:gd name="T10" fmla="*/ 0 w 41"/>
              <a:gd name="T11" fmla="*/ 2147483647 h 107"/>
              <a:gd name="T12" fmla="*/ 0 w 41"/>
              <a:gd name="T13" fmla="*/ 2147483647 h 107"/>
              <a:gd name="T14" fmla="*/ 0 w 41"/>
              <a:gd name="T15" fmla="*/ 2147483647 h 10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07"/>
              <a:gd name="T26" fmla="*/ 41 w 41"/>
              <a:gd name="T27" fmla="*/ 107 h 1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07">
                <a:moveTo>
                  <a:pt x="0" y="107"/>
                </a:moveTo>
                <a:lnTo>
                  <a:pt x="13" y="77"/>
                </a:lnTo>
                <a:lnTo>
                  <a:pt x="29" y="60"/>
                </a:lnTo>
                <a:lnTo>
                  <a:pt x="41" y="0"/>
                </a:lnTo>
                <a:lnTo>
                  <a:pt x="17" y="14"/>
                </a:lnTo>
                <a:lnTo>
                  <a:pt x="0" y="70"/>
                </a:lnTo>
                <a:lnTo>
                  <a:pt x="0" y="107"/>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49" name="Freeform 98"/>
          <p:cNvSpPr>
            <a:spLocks/>
          </p:cNvSpPr>
          <p:nvPr/>
        </p:nvSpPr>
        <p:spPr bwMode="auto">
          <a:xfrm>
            <a:off x="6615113" y="3527425"/>
            <a:ext cx="1327150" cy="593725"/>
          </a:xfrm>
          <a:custGeom>
            <a:avLst/>
            <a:gdLst>
              <a:gd name="T0" fmla="*/ 0 w 836"/>
              <a:gd name="T1" fmla="*/ 2147483647 h 374"/>
              <a:gd name="T2" fmla="*/ 2147483647 w 836"/>
              <a:gd name="T3" fmla="*/ 2147483647 h 374"/>
              <a:gd name="T4" fmla="*/ 2147483647 w 836"/>
              <a:gd name="T5" fmla="*/ 2147483647 h 374"/>
              <a:gd name="T6" fmla="*/ 2147483647 w 836"/>
              <a:gd name="T7" fmla="*/ 2147483647 h 374"/>
              <a:gd name="T8" fmla="*/ 2147483647 w 836"/>
              <a:gd name="T9" fmla="*/ 2147483647 h 374"/>
              <a:gd name="T10" fmla="*/ 2147483647 w 836"/>
              <a:gd name="T11" fmla="*/ 2147483647 h 374"/>
              <a:gd name="T12" fmla="*/ 2147483647 w 836"/>
              <a:gd name="T13" fmla="*/ 2147483647 h 374"/>
              <a:gd name="T14" fmla="*/ 2147483647 w 836"/>
              <a:gd name="T15" fmla="*/ 2147483647 h 374"/>
              <a:gd name="T16" fmla="*/ 2147483647 w 836"/>
              <a:gd name="T17" fmla="*/ 2147483647 h 374"/>
              <a:gd name="T18" fmla="*/ 2147483647 w 836"/>
              <a:gd name="T19" fmla="*/ 2147483647 h 374"/>
              <a:gd name="T20" fmla="*/ 2147483647 w 836"/>
              <a:gd name="T21" fmla="*/ 2147483647 h 374"/>
              <a:gd name="T22" fmla="*/ 2147483647 w 836"/>
              <a:gd name="T23" fmla="*/ 2147483647 h 374"/>
              <a:gd name="T24" fmla="*/ 2147483647 w 836"/>
              <a:gd name="T25" fmla="*/ 2147483647 h 374"/>
              <a:gd name="T26" fmla="*/ 2147483647 w 836"/>
              <a:gd name="T27" fmla="*/ 2147483647 h 374"/>
              <a:gd name="T28" fmla="*/ 2147483647 w 836"/>
              <a:gd name="T29" fmla="*/ 2147483647 h 374"/>
              <a:gd name="T30" fmla="*/ 2147483647 w 836"/>
              <a:gd name="T31" fmla="*/ 2147483647 h 374"/>
              <a:gd name="T32" fmla="*/ 2147483647 w 836"/>
              <a:gd name="T33" fmla="*/ 2147483647 h 374"/>
              <a:gd name="T34" fmla="*/ 2147483647 w 836"/>
              <a:gd name="T35" fmla="*/ 2147483647 h 374"/>
              <a:gd name="T36" fmla="*/ 2147483647 w 836"/>
              <a:gd name="T37" fmla="*/ 2147483647 h 374"/>
              <a:gd name="T38" fmla="*/ 2147483647 w 836"/>
              <a:gd name="T39" fmla="*/ 2147483647 h 374"/>
              <a:gd name="T40" fmla="*/ 2147483647 w 836"/>
              <a:gd name="T41" fmla="*/ 2147483647 h 374"/>
              <a:gd name="T42" fmla="*/ 2147483647 w 836"/>
              <a:gd name="T43" fmla="*/ 2147483647 h 374"/>
              <a:gd name="T44" fmla="*/ 2147483647 w 836"/>
              <a:gd name="T45" fmla="*/ 2147483647 h 374"/>
              <a:gd name="T46" fmla="*/ 2147483647 w 836"/>
              <a:gd name="T47" fmla="*/ 2147483647 h 374"/>
              <a:gd name="T48" fmla="*/ 2147483647 w 836"/>
              <a:gd name="T49" fmla="*/ 2147483647 h 374"/>
              <a:gd name="T50" fmla="*/ 2147483647 w 836"/>
              <a:gd name="T51" fmla="*/ 2147483647 h 374"/>
              <a:gd name="T52" fmla="*/ 2147483647 w 836"/>
              <a:gd name="T53" fmla="*/ 2147483647 h 374"/>
              <a:gd name="T54" fmla="*/ 2147483647 w 836"/>
              <a:gd name="T55" fmla="*/ 0 h 374"/>
              <a:gd name="T56" fmla="*/ 2147483647 w 836"/>
              <a:gd name="T57" fmla="*/ 2147483647 h 374"/>
              <a:gd name="T58" fmla="*/ 2147483647 w 836"/>
              <a:gd name="T59" fmla="*/ 2147483647 h 374"/>
              <a:gd name="T60" fmla="*/ 2147483647 w 836"/>
              <a:gd name="T61" fmla="*/ 2147483647 h 374"/>
              <a:gd name="T62" fmla="*/ 2147483647 w 836"/>
              <a:gd name="T63" fmla="*/ 2147483647 h 374"/>
              <a:gd name="T64" fmla="*/ 2147483647 w 836"/>
              <a:gd name="T65" fmla="*/ 2147483647 h 374"/>
              <a:gd name="T66" fmla="*/ 2147483647 w 836"/>
              <a:gd name="T67" fmla="*/ 2147483647 h 374"/>
              <a:gd name="T68" fmla="*/ 2147483647 w 836"/>
              <a:gd name="T69" fmla="*/ 2147483647 h 374"/>
              <a:gd name="T70" fmla="*/ 0 w 836"/>
              <a:gd name="T71" fmla="*/ 2147483647 h 374"/>
              <a:gd name="T72" fmla="*/ 0 w 836"/>
              <a:gd name="T73" fmla="*/ 2147483647 h 374"/>
              <a:gd name="T74" fmla="*/ 0 w 836"/>
              <a:gd name="T75" fmla="*/ 2147483647 h 3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6"/>
              <a:gd name="T115" fmla="*/ 0 h 374"/>
              <a:gd name="T116" fmla="*/ 836 w 836"/>
              <a:gd name="T117" fmla="*/ 374 h 3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6" h="374">
                <a:moveTo>
                  <a:pt x="0" y="322"/>
                </a:moveTo>
                <a:lnTo>
                  <a:pt x="121" y="306"/>
                </a:lnTo>
                <a:lnTo>
                  <a:pt x="191" y="271"/>
                </a:lnTo>
                <a:lnTo>
                  <a:pt x="324" y="257"/>
                </a:lnTo>
                <a:lnTo>
                  <a:pt x="379" y="292"/>
                </a:lnTo>
                <a:lnTo>
                  <a:pt x="466" y="280"/>
                </a:lnTo>
                <a:lnTo>
                  <a:pt x="597" y="374"/>
                </a:lnTo>
                <a:lnTo>
                  <a:pt x="648" y="362"/>
                </a:lnTo>
                <a:lnTo>
                  <a:pt x="722" y="253"/>
                </a:lnTo>
                <a:lnTo>
                  <a:pt x="781" y="231"/>
                </a:lnTo>
                <a:lnTo>
                  <a:pt x="800" y="199"/>
                </a:lnTo>
                <a:lnTo>
                  <a:pt x="735" y="211"/>
                </a:lnTo>
                <a:lnTo>
                  <a:pt x="718" y="189"/>
                </a:lnTo>
                <a:lnTo>
                  <a:pt x="757" y="178"/>
                </a:lnTo>
                <a:lnTo>
                  <a:pt x="757" y="164"/>
                </a:lnTo>
                <a:lnTo>
                  <a:pt x="713" y="148"/>
                </a:lnTo>
                <a:lnTo>
                  <a:pt x="769" y="127"/>
                </a:lnTo>
                <a:lnTo>
                  <a:pt x="766" y="150"/>
                </a:lnTo>
                <a:lnTo>
                  <a:pt x="802" y="150"/>
                </a:lnTo>
                <a:lnTo>
                  <a:pt x="822" y="112"/>
                </a:lnTo>
                <a:lnTo>
                  <a:pt x="836" y="110"/>
                </a:lnTo>
                <a:lnTo>
                  <a:pt x="827" y="75"/>
                </a:lnTo>
                <a:lnTo>
                  <a:pt x="802" y="110"/>
                </a:lnTo>
                <a:lnTo>
                  <a:pt x="776" y="33"/>
                </a:lnTo>
                <a:lnTo>
                  <a:pt x="793" y="29"/>
                </a:lnTo>
                <a:lnTo>
                  <a:pt x="817" y="50"/>
                </a:lnTo>
                <a:lnTo>
                  <a:pt x="800" y="15"/>
                </a:lnTo>
                <a:lnTo>
                  <a:pt x="781" y="0"/>
                </a:lnTo>
                <a:lnTo>
                  <a:pt x="484" y="57"/>
                </a:lnTo>
                <a:lnTo>
                  <a:pt x="237" y="89"/>
                </a:lnTo>
                <a:lnTo>
                  <a:pt x="203" y="157"/>
                </a:lnTo>
                <a:lnTo>
                  <a:pt x="150" y="169"/>
                </a:lnTo>
                <a:lnTo>
                  <a:pt x="124" y="204"/>
                </a:lnTo>
                <a:lnTo>
                  <a:pt x="29" y="260"/>
                </a:lnTo>
                <a:lnTo>
                  <a:pt x="23" y="281"/>
                </a:lnTo>
                <a:lnTo>
                  <a:pt x="0" y="294"/>
                </a:lnTo>
                <a:lnTo>
                  <a:pt x="0" y="322"/>
                </a:lnTo>
                <a:close/>
              </a:path>
            </a:pathLst>
          </a:custGeom>
          <a:solidFill>
            <a:srgbClr val="D60093"/>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50" name="Freeform 99"/>
          <p:cNvSpPr>
            <a:spLocks/>
          </p:cNvSpPr>
          <p:nvPr/>
        </p:nvSpPr>
        <p:spPr bwMode="auto">
          <a:xfrm>
            <a:off x="6773863" y="3935413"/>
            <a:ext cx="788987" cy="601662"/>
          </a:xfrm>
          <a:custGeom>
            <a:avLst/>
            <a:gdLst>
              <a:gd name="T0" fmla="*/ 2147483647 w 498"/>
              <a:gd name="T1" fmla="*/ 2147483647 h 379"/>
              <a:gd name="T2" fmla="*/ 2147483647 w 498"/>
              <a:gd name="T3" fmla="*/ 2147483647 h 379"/>
              <a:gd name="T4" fmla="*/ 2147483647 w 498"/>
              <a:gd name="T5" fmla="*/ 0 h 379"/>
              <a:gd name="T6" fmla="*/ 2147483647 w 498"/>
              <a:gd name="T7" fmla="*/ 2147483647 h 379"/>
              <a:gd name="T8" fmla="*/ 2147483647 w 498"/>
              <a:gd name="T9" fmla="*/ 2147483647 h 379"/>
              <a:gd name="T10" fmla="*/ 2147483647 w 498"/>
              <a:gd name="T11" fmla="*/ 2147483647 h 379"/>
              <a:gd name="T12" fmla="*/ 2147483647 w 498"/>
              <a:gd name="T13" fmla="*/ 2147483647 h 379"/>
              <a:gd name="T14" fmla="*/ 2147483647 w 498"/>
              <a:gd name="T15" fmla="*/ 2147483647 h 379"/>
              <a:gd name="T16" fmla="*/ 2147483647 w 498"/>
              <a:gd name="T17" fmla="*/ 2147483647 h 379"/>
              <a:gd name="T18" fmla="*/ 2147483647 w 498"/>
              <a:gd name="T19" fmla="*/ 2147483647 h 379"/>
              <a:gd name="T20" fmla="*/ 2147483647 w 498"/>
              <a:gd name="T21" fmla="*/ 2147483647 h 379"/>
              <a:gd name="T22" fmla="*/ 2147483647 w 498"/>
              <a:gd name="T23" fmla="*/ 2147483647 h 379"/>
              <a:gd name="T24" fmla="*/ 2147483647 w 498"/>
              <a:gd name="T25" fmla="*/ 2147483647 h 379"/>
              <a:gd name="T26" fmla="*/ 2147483647 w 498"/>
              <a:gd name="T27" fmla="*/ 2147483647 h 379"/>
              <a:gd name="T28" fmla="*/ 2147483647 w 498"/>
              <a:gd name="T29" fmla="*/ 2147483647 h 379"/>
              <a:gd name="T30" fmla="*/ 2147483647 w 498"/>
              <a:gd name="T31" fmla="*/ 2147483647 h 379"/>
              <a:gd name="T32" fmla="*/ 2147483647 w 498"/>
              <a:gd name="T33" fmla="*/ 2147483647 h 379"/>
              <a:gd name="T34" fmla="*/ 0 w 498"/>
              <a:gd name="T35" fmla="*/ 2147483647 h 379"/>
              <a:gd name="T36" fmla="*/ 2147483647 w 498"/>
              <a:gd name="T37" fmla="*/ 2147483647 h 379"/>
              <a:gd name="T38" fmla="*/ 2147483647 w 498"/>
              <a:gd name="T39" fmla="*/ 2147483647 h 3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8"/>
              <a:gd name="T61" fmla="*/ 0 h 379"/>
              <a:gd name="T62" fmla="*/ 498 w 498"/>
              <a:gd name="T63" fmla="*/ 379 h 3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8" h="379">
                <a:moveTo>
                  <a:pt x="22" y="49"/>
                </a:moveTo>
                <a:lnTo>
                  <a:pt x="92" y="14"/>
                </a:lnTo>
                <a:lnTo>
                  <a:pt x="225" y="0"/>
                </a:lnTo>
                <a:lnTo>
                  <a:pt x="280" y="35"/>
                </a:lnTo>
                <a:lnTo>
                  <a:pt x="367" y="23"/>
                </a:lnTo>
                <a:lnTo>
                  <a:pt x="498" y="117"/>
                </a:lnTo>
                <a:lnTo>
                  <a:pt x="440" y="189"/>
                </a:lnTo>
                <a:lnTo>
                  <a:pt x="443" y="220"/>
                </a:lnTo>
                <a:lnTo>
                  <a:pt x="344" y="313"/>
                </a:lnTo>
                <a:lnTo>
                  <a:pt x="327" y="316"/>
                </a:lnTo>
                <a:lnTo>
                  <a:pt x="321" y="344"/>
                </a:lnTo>
                <a:lnTo>
                  <a:pt x="298" y="329"/>
                </a:lnTo>
                <a:lnTo>
                  <a:pt x="317" y="355"/>
                </a:lnTo>
                <a:lnTo>
                  <a:pt x="298" y="379"/>
                </a:lnTo>
                <a:lnTo>
                  <a:pt x="281" y="376"/>
                </a:lnTo>
                <a:lnTo>
                  <a:pt x="213" y="267"/>
                </a:lnTo>
                <a:lnTo>
                  <a:pt x="64" y="131"/>
                </a:lnTo>
                <a:lnTo>
                  <a:pt x="0" y="89"/>
                </a:lnTo>
                <a:lnTo>
                  <a:pt x="22" y="49"/>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51" name="Freeform 100"/>
          <p:cNvSpPr>
            <a:spLocks/>
          </p:cNvSpPr>
          <p:nvPr/>
        </p:nvSpPr>
        <p:spPr bwMode="auto">
          <a:xfrm>
            <a:off x="7764463" y="2879725"/>
            <a:ext cx="165100" cy="269875"/>
          </a:xfrm>
          <a:custGeom>
            <a:avLst/>
            <a:gdLst>
              <a:gd name="T0" fmla="*/ 0 w 104"/>
              <a:gd name="T1" fmla="*/ 2147483647 h 170"/>
              <a:gd name="T2" fmla="*/ 2147483647 w 104"/>
              <a:gd name="T3" fmla="*/ 0 h 170"/>
              <a:gd name="T4" fmla="*/ 2147483647 w 104"/>
              <a:gd name="T5" fmla="*/ 0 h 170"/>
              <a:gd name="T6" fmla="*/ 2147483647 w 104"/>
              <a:gd name="T7" fmla="*/ 2147483647 h 170"/>
              <a:gd name="T8" fmla="*/ 2147483647 w 104"/>
              <a:gd name="T9" fmla="*/ 2147483647 h 170"/>
              <a:gd name="T10" fmla="*/ 2147483647 w 104"/>
              <a:gd name="T11" fmla="*/ 2147483647 h 170"/>
              <a:gd name="T12" fmla="*/ 2147483647 w 104"/>
              <a:gd name="T13" fmla="*/ 2147483647 h 170"/>
              <a:gd name="T14" fmla="*/ 2147483647 w 104"/>
              <a:gd name="T15" fmla="*/ 2147483647 h 170"/>
              <a:gd name="T16" fmla="*/ 2147483647 w 104"/>
              <a:gd name="T17" fmla="*/ 2147483647 h 170"/>
              <a:gd name="T18" fmla="*/ 2147483647 w 104"/>
              <a:gd name="T19" fmla="*/ 2147483647 h 170"/>
              <a:gd name="T20" fmla="*/ 2147483647 w 104"/>
              <a:gd name="T21" fmla="*/ 2147483647 h 170"/>
              <a:gd name="T22" fmla="*/ 2147483647 w 104"/>
              <a:gd name="T23" fmla="*/ 2147483647 h 170"/>
              <a:gd name="T24" fmla="*/ 2147483647 w 104"/>
              <a:gd name="T25" fmla="*/ 2147483647 h 170"/>
              <a:gd name="T26" fmla="*/ 2147483647 w 104"/>
              <a:gd name="T27" fmla="*/ 2147483647 h 170"/>
              <a:gd name="T28" fmla="*/ 2147483647 w 104"/>
              <a:gd name="T29" fmla="*/ 2147483647 h 170"/>
              <a:gd name="T30" fmla="*/ 0 w 104"/>
              <a:gd name="T31" fmla="*/ 2147483647 h 170"/>
              <a:gd name="T32" fmla="*/ 0 w 104"/>
              <a:gd name="T33" fmla="*/ 2147483647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70"/>
              <a:gd name="T53" fmla="*/ 104 w 104"/>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70">
                <a:moveTo>
                  <a:pt x="0" y="16"/>
                </a:moveTo>
                <a:lnTo>
                  <a:pt x="16" y="0"/>
                </a:lnTo>
                <a:lnTo>
                  <a:pt x="34" y="0"/>
                </a:lnTo>
                <a:lnTo>
                  <a:pt x="28" y="17"/>
                </a:lnTo>
                <a:lnTo>
                  <a:pt x="23" y="23"/>
                </a:lnTo>
                <a:lnTo>
                  <a:pt x="28" y="42"/>
                </a:lnTo>
                <a:lnTo>
                  <a:pt x="52" y="68"/>
                </a:lnTo>
                <a:lnTo>
                  <a:pt x="57" y="89"/>
                </a:lnTo>
                <a:lnTo>
                  <a:pt x="77" y="112"/>
                </a:lnTo>
                <a:lnTo>
                  <a:pt x="93" y="117"/>
                </a:lnTo>
                <a:lnTo>
                  <a:pt x="99" y="133"/>
                </a:lnTo>
                <a:lnTo>
                  <a:pt x="86" y="145"/>
                </a:lnTo>
                <a:lnTo>
                  <a:pt x="101" y="143"/>
                </a:lnTo>
                <a:lnTo>
                  <a:pt x="104" y="156"/>
                </a:lnTo>
                <a:lnTo>
                  <a:pt x="41" y="170"/>
                </a:lnTo>
                <a:lnTo>
                  <a:pt x="0" y="16"/>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52" name="Freeform 101"/>
          <p:cNvSpPr>
            <a:spLocks/>
          </p:cNvSpPr>
          <p:nvPr/>
        </p:nvSpPr>
        <p:spPr bwMode="auto">
          <a:xfrm>
            <a:off x="6999288" y="2454275"/>
            <a:ext cx="904875" cy="581025"/>
          </a:xfrm>
          <a:custGeom>
            <a:avLst/>
            <a:gdLst>
              <a:gd name="T0" fmla="*/ 2147483647 w 570"/>
              <a:gd name="T1" fmla="*/ 2147483647 h 366"/>
              <a:gd name="T2" fmla="*/ 2147483647 w 570"/>
              <a:gd name="T3" fmla="*/ 2147483647 h 366"/>
              <a:gd name="T4" fmla="*/ 2147483647 w 570"/>
              <a:gd name="T5" fmla="*/ 2147483647 h 366"/>
              <a:gd name="T6" fmla="*/ 2147483647 w 570"/>
              <a:gd name="T7" fmla="*/ 2147483647 h 366"/>
              <a:gd name="T8" fmla="*/ 2147483647 w 570"/>
              <a:gd name="T9" fmla="*/ 2147483647 h 366"/>
              <a:gd name="T10" fmla="*/ 2147483647 w 570"/>
              <a:gd name="T11" fmla="*/ 2147483647 h 366"/>
              <a:gd name="T12" fmla="*/ 2147483647 w 570"/>
              <a:gd name="T13" fmla="*/ 2147483647 h 366"/>
              <a:gd name="T14" fmla="*/ 2147483647 w 570"/>
              <a:gd name="T15" fmla="*/ 2147483647 h 366"/>
              <a:gd name="T16" fmla="*/ 2147483647 w 570"/>
              <a:gd name="T17" fmla="*/ 2147483647 h 366"/>
              <a:gd name="T18" fmla="*/ 2147483647 w 570"/>
              <a:gd name="T19" fmla="*/ 2147483647 h 366"/>
              <a:gd name="T20" fmla="*/ 2147483647 w 570"/>
              <a:gd name="T21" fmla="*/ 2147483647 h 366"/>
              <a:gd name="T22" fmla="*/ 2147483647 w 570"/>
              <a:gd name="T23" fmla="*/ 0 h 366"/>
              <a:gd name="T24" fmla="*/ 2147483647 w 570"/>
              <a:gd name="T25" fmla="*/ 2147483647 h 366"/>
              <a:gd name="T26" fmla="*/ 2147483647 w 570"/>
              <a:gd name="T27" fmla="*/ 2147483647 h 366"/>
              <a:gd name="T28" fmla="*/ 0 w 570"/>
              <a:gd name="T29" fmla="*/ 2147483647 h 366"/>
              <a:gd name="T30" fmla="*/ 2147483647 w 570"/>
              <a:gd name="T31" fmla="*/ 2147483647 h 366"/>
              <a:gd name="T32" fmla="*/ 2147483647 w 570"/>
              <a:gd name="T33" fmla="*/ 2147483647 h 3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0"/>
              <a:gd name="T52" fmla="*/ 0 h 366"/>
              <a:gd name="T53" fmla="*/ 570 w 570"/>
              <a:gd name="T54" fmla="*/ 366 h 3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0" h="366">
                <a:moveTo>
                  <a:pt x="44" y="366"/>
                </a:moveTo>
                <a:lnTo>
                  <a:pt x="140" y="350"/>
                </a:lnTo>
                <a:lnTo>
                  <a:pt x="481" y="284"/>
                </a:lnTo>
                <a:lnTo>
                  <a:pt x="497" y="268"/>
                </a:lnTo>
                <a:lnTo>
                  <a:pt x="515" y="268"/>
                </a:lnTo>
                <a:lnTo>
                  <a:pt x="538" y="252"/>
                </a:lnTo>
                <a:lnTo>
                  <a:pt x="570" y="210"/>
                </a:lnTo>
                <a:lnTo>
                  <a:pt x="514" y="165"/>
                </a:lnTo>
                <a:lnTo>
                  <a:pt x="512" y="123"/>
                </a:lnTo>
                <a:lnTo>
                  <a:pt x="538" y="63"/>
                </a:lnTo>
                <a:lnTo>
                  <a:pt x="500" y="44"/>
                </a:lnTo>
                <a:lnTo>
                  <a:pt x="459" y="0"/>
                </a:lnTo>
                <a:lnTo>
                  <a:pt x="80" y="72"/>
                </a:lnTo>
                <a:lnTo>
                  <a:pt x="61" y="44"/>
                </a:lnTo>
                <a:lnTo>
                  <a:pt x="0" y="89"/>
                </a:lnTo>
                <a:lnTo>
                  <a:pt x="44" y="366"/>
                </a:lnTo>
                <a:close/>
              </a:path>
            </a:pathLst>
          </a:custGeom>
          <a:solidFill>
            <a:srgbClr val="CC0099"/>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53" name="Freeform 102"/>
          <p:cNvSpPr>
            <a:spLocks/>
          </p:cNvSpPr>
          <p:nvPr/>
        </p:nvSpPr>
        <p:spPr bwMode="auto">
          <a:xfrm>
            <a:off x="7808913" y="2554288"/>
            <a:ext cx="193675" cy="474662"/>
          </a:xfrm>
          <a:custGeom>
            <a:avLst/>
            <a:gdLst>
              <a:gd name="T0" fmla="*/ 2147483647 w 123"/>
              <a:gd name="T1" fmla="*/ 2147483647 h 299"/>
              <a:gd name="T2" fmla="*/ 2147483647 w 123"/>
              <a:gd name="T3" fmla="*/ 2147483647 h 299"/>
              <a:gd name="T4" fmla="*/ 2147483647 w 123"/>
              <a:gd name="T5" fmla="*/ 2147483647 h 299"/>
              <a:gd name="T6" fmla="*/ 2147483647 w 123"/>
              <a:gd name="T7" fmla="*/ 2147483647 h 299"/>
              <a:gd name="T8" fmla="*/ 2147483647 w 123"/>
              <a:gd name="T9" fmla="*/ 2147483647 h 299"/>
              <a:gd name="T10" fmla="*/ 2147483647 w 123"/>
              <a:gd name="T11" fmla="*/ 0 h 299"/>
              <a:gd name="T12" fmla="*/ 2147483647 w 123"/>
              <a:gd name="T13" fmla="*/ 2147483647 h 299"/>
              <a:gd name="T14" fmla="*/ 2147483647 w 123"/>
              <a:gd name="T15" fmla="*/ 2147483647 h 299"/>
              <a:gd name="T16" fmla="*/ 2147483647 w 123"/>
              <a:gd name="T17" fmla="*/ 2147483647 h 299"/>
              <a:gd name="T18" fmla="*/ 2147483647 w 123"/>
              <a:gd name="T19" fmla="*/ 2147483647 h 299"/>
              <a:gd name="T20" fmla="*/ 2147483647 w 123"/>
              <a:gd name="T21" fmla="*/ 2147483647 h 299"/>
              <a:gd name="T22" fmla="*/ 2147483647 w 123"/>
              <a:gd name="T23" fmla="*/ 2147483647 h 299"/>
              <a:gd name="T24" fmla="*/ 2147483647 w 123"/>
              <a:gd name="T25" fmla="*/ 2147483647 h 299"/>
              <a:gd name="T26" fmla="*/ 2147483647 w 123"/>
              <a:gd name="T27" fmla="*/ 2147483647 h 299"/>
              <a:gd name="T28" fmla="*/ 2147483647 w 123"/>
              <a:gd name="T29" fmla="*/ 2147483647 h 299"/>
              <a:gd name="T30" fmla="*/ 2147483647 w 123"/>
              <a:gd name="T31" fmla="*/ 2147483647 h 299"/>
              <a:gd name="T32" fmla="*/ 2147483647 w 123"/>
              <a:gd name="T33" fmla="*/ 2147483647 h 299"/>
              <a:gd name="T34" fmla="*/ 2147483647 w 123"/>
              <a:gd name="T35" fmla="*/ 2147483647 h 299"/>
              <a:gd name="T36" fmla="*/ 2147483647 w 123"/>
              <a:gd name="T37" fmla="*/ 2147483647 h 299"/>
              <a:gd name="T38" fmla="*/ 2147483647 w 123"/>
              <a:gd name="T39" fmla="*/ 2147483647 h 299"/>
              <a:gd name="T40" fmla="*/ 2147483647 w 123"/>
              <a:gd name="T41" fmla="*/ 2147483647 h 299"/>
              <a:gd name="T42" fmla="*/ 2147483647 w 123"/>
              <a:gd name="T43" fmla="*/ 2147483647 h 299"/>
              <a:gd name="T44" fmla="*/ 2147483647 w 123"/>
              <a:gd name="T45" fmla="*/ 2147483647 h 299"/>
              <a:gd name="T46" fmla="*/ 2147483647 w 123"/>
              <a:gd name="T47" fmla="*/ 2147483647 h 299"/>
              <a:gd name="T48" fmla="*/ 0 w 123"/>
              <a:gd name="T49" fmla="*/ 2147483647 h 299"/>
              <a:gd name="T50" fmla="*/ 2147483647 w 123"/>
              <a:gd name="T51" fmla="*/ 2147483647 h 299"/>
              <a:gd name="T52" fmla="*/ 2147483647 w 123"/>
              <a:gd name="T53" fmla="*/ 2147483647 h 2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3"/>
              <a:gd name="T82" fmla="*/ 0 h 299"/>
              <a:gd name="T83" fmla="*/ 123 w 123"/>
              <a:gd name="T84" fmla="*/ 299 h 2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3" h="299">
                <a:moveTo>
                  <a:pt x="6" y="205"/>
                </a:moveTo>
                <a:lnTo>
                  <a:pt x="29" y="189"/>
                </a:lnTo>
                <a:lnTo>
                  <a:pt x="61" y="147"/>
                </a:lnTo>
                <a:lnTo>
                  <a:pt x="5" y="102"/>
                </a:lnTo>
                <a:lnTo>
                  <a:pt x="3" y="60"/>
                </a:lnTo>
                <a:lnTo>
                  <a:pt x="29" y="0"/>
                </a:lnTo>
                <a:lnTo>
                  <a:pt x="112" y="30"/>
                </a:lnTo>
                <a:lnTo>
                  <a:pt x="114" y="40"/>
                </a:lnTo>
                <a:lnTo>
                  <a:pt x="104" y="74"/>
                </a:lnTo>
                <a:lnTo>
                  <a:pt x="95" y="81"/>
                </a:lnTo>
                <a:lnTo>
                  <a:pt x="94" y="98"/>
                </a:lnTo>
                <a:lnTo>
                  <a:pt x="102" y="103"/>
                </a:lnTo>
                <a:lnTo>
                  <a:pt x="123" y="98"/>
                </a:lnTo>
                <a:lnTo>
                  <a:pt x="123" y="149"/>
                </a:lnTo>
                <a:lnTo>
                  <a:pt x="123" y="180"/>
                </a:lnTo>
                <a:lnTo>
                  <a:pt x="123" y="198"/>
                </a:lnTo>
                <a:lnTo>
                  <a:pt x="116" y="214"/>
                </a:lnTo>
                <a:lnTo>
                  <a:pt x="107" y="215"/>
                </a:lnTo>
                <a:lnTo>
                  <a:pt x="111" y="229"/>
                </a:lnTo>
                <a:lnTo>
                  <a:pt x="80" y="299"/>
                </a:lnTo>
                <a:lnTo>
                  <a:pt x="73" y="299"/>
                </a:lnTo>
                <a:lnTo>
                  <a:pt x="70" y="273"/>
                </a:lnTo>
                <a:lnTo>
                  <a:pt x="49" y="273"/>
                </a:lnTo>
                <a:lnTo>
                  <a:pt x="6" y="245"/>
                </a:lnTo>
                <a:lnTo>
                  <a:pt x="0" y="222"/>
                </a:lnTo>
                <a:lnTo>
                  <a:pt x="6" y="205"/>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54" name="Freeform 103"/>
          <p:cNvSpPr>
            <a:spLocks/>
          </p:cNvSpPr>
          <p:nvPr/>
        </p:nvSpPr>
        <p:spPr bwMode="auto">
          <a:xfrm>
            <a:off x="7097713" y="1812925"/>
            <a:ext cx="923925" cy="825500"/>
          </a:xfrm>
          <a:custGeom>
            <a:avLst/>
            <a:gdLst>
              <a:gd name="T0" fmla="*/ 2147483647 w 583"/>
              <a:gd name="T1" fmla="*/ 2147483647 h 520"/>
              <a:gd name="T2" fmla="*/ 2147483647 w 583"/>
              <a:gd name="T3" fmla="*/ 2147483647 h 520"/>
              <a:gd name="T4" fmla="*/ 2147483647 w 583"/>
              <a:gd name="T5" fmla="*/ 2147483647 h 520"/>
              <a:gd name="T6" fmla="*/ 2147483647 w 583"/>
              <a:gd name="T7" fmla="*/ 2147483647 h 520"/>
              <a:gd name="T8" fmla="*/ 2147483647 w 583"/>
              <a:gd name="T9" fmla="*/ 2147483647 h 520"/>
              <a:gd name="T10" fmla="*/ 2147483647 w 583"/>
              <a:gd name="T11" fmla="*/ 2147483647 h 520"/>
              <a:gd name="T12" fmla="*/ 2147483647 w 583"/>
              <a:gd name="T13" fmla="*/ 2147483647 h 520"/>
              <a:gd name="T14" fmla="*/ 2147483647 w 583"/>
              <a:gd name="T15" fmla="*/ 2147483647 h 520"/>
              <a:gd name="T16" fmla="*/ 2147483647 w 583"/>
              <a:gd name="T17" fmla="*/ 2147483647 h 520"/>
              <a:gd name="T18" fmla="*/ 2147483647 w 583"/>
              <a:gd name="T19" fmla="*/ 2147483647 h 520"/>
              <a:gd name="T20" fmla="*/ 2147483647 w 583"/>
              <a:gd name="T21" fmla="*/ 2147483647 h 520"/>
              <a:gd name="T22" fmla="*/ 2147483647 w 583"/>
              <a:gd name="T23" fmla="*/ 2147483647 h 520"/>
              <a:gd name="T24" fmla="*/ 2147483647 w 583"/>
              <a:gd name="T25" fmla="*/ 0 h 520"/>
              <a:gd name="T26" fmla="*/ 2147483647 w 583"/>
              <a:gd name="T27" fmla="*/ 2147483647 h 520"/>
              <a:gd name="T28" fmla="*/ 2147483647 w 583"/>
              <a:gd name="T29" fmla="*/ 2147483647 h 520"/>
              <a:gd name="T30" fmla="*/ 2147483647 w 583"/>
              <a:gd name="T31" fmla="*/ 2147483647 h 520"/>
              <a:gd name="T32" fmla="*/ 2147483647 w 583"/>
              <a:gd name="T33" fmla="*/ 2147483647 h 520"/>
              <a:gd name="T34" fmla="*/ 2147483647 w 583"/>
              <a:gd name="T35" fmla="*/ 2147483647 h 520"/>
              <a:gd name="T36" fmla="*/ 2147483647 w 583"/>
              <a:gd name="T37" fmla="*/ 2147483647 h 520"/>
              <a:gd name="T38" fmla="*/ 2147483647 w 583"/>
              <a:gd name="T39" fmla="*/ 2147483647 h 520"/>
              <a:gd name="T40" fmla="*/ 2147483647 w 583"/>
              <a:gd name="T41" fmla="*/ 2147483647 h 520"/>
              <a:gd name="T42" fmla="*/ 2147483647 w 583"/>
              <a:gd name="T43" fmla="*/ 2147483647 h 520"/>
              <a:gd name="T44" fmla="*/ 2147483647 w 583"/>
              <a:gd name="T45" fmla="*/ 2147483647 h 520"/>
              <a:gd name="T46" fmla="*/ 2147483647 w 583"/>
              <a:gd name="T47" fmla="*/ 2147483647 h 520"/>
              <a:gd name="T48" fmla="*/ 2147483647 w 583"/>
              <a:gd name="T49" fmla="*/ 2147483647 h 520"/>
              <a:gd name="T50" fmla="*/ 2147483647 w 583"/>
              <a:gd name="T51" fmla="*/ 2147483647 h 520"/>
              <a:gd name="T52" fmla="*/ 2147483647 w 583"/>
              <a:gd name="T53" fmla="*/ 2147483647 h 520"/>
              <a:gd name="T54" fmla="*/ 2147483647 w 583"/>
              <a:gd name="T55" fmla="*/ 2147483647 h 520"/>
              <a:gd name="T56" fmla="*/ 2147483647 w 583"/>
              <a:gd name="T57" fmla="*/ 2147483647 h 520"/>
              <a:gd name="T58" fmla="*/ 2147483647 w 583"/>
              <a:gd name="T59" fmla="*/ 2147483647 h 520"/>
              <a:gd name="T60" fmla="*/ 2147483647 w 583"/>
              <a:gd name="T61" fmla="*/ 2147483647 h 520"/>
              <a:gd name="T62" fmla="*/ 2147483647 w 583"/>
              <a:gd name="T63" fmla="*/ 2147483647 h 520"/>
              <a:gd name="T64" fmla="*/ 2147483647 w 583"/>
              <a:gd name="T65" fmla="*/ 2147483647 h 520"/>
              <a:gd name="T66" fmla="*/ 2147483647 w 583"/>
              <a:gd name="T67" fmla="*/ 2147483647 h 520"/>
              <a:gd name="T68" fmla="*/ 0 w 583"/>
              <a:gd name="T69" fmla="*/ 2147483647 h 520"/>
              <a:gd name="T70" fmla="*/ 2147483647 w 583"/>
              <a:gd name="T71" fmla="*/ 2147483647 h 520"/>
              <a:gd name="T72" fmla="*/ 2147483647 w 583"/>
              <a:gd name="T73" fmla="*/ 2147483647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3"/>
              <a:gd name="T112" fmla="*/ 0 h 520"/>
              <a:gd name="T113" fmla="*/ 583 w 583"/>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3" h="520">
                <a:moveTo>
                  <a:pt x="19" y="476"/>
                </a:moveTo>
                <a:lnTo>
                  <a:pt x="398" y="404"/>
                </a:lnTo>
                <a:lnTo>
                  <a:pt x="439" y="448"/>
                </a:lnTo>
                <a:lnTo>
                  <a:pt x="477" y="467"/>
                </a:lnTo>
                <a:lnTo>
                  <a:pt x="560" y="497"/>
                </a:lnTo>
                <a:lnTo>
                  <a:pt x="567" y="520"/>
                </a:lnTo>
                <a:lnTo>
                  <a:pt x="581" y="488"/>
                </a:lnTo>
                <a:lnTo>
                  <a:pt x="583" y="445"/>
                </a:lnTo>
                <a:lnTo>
                  <a:pt x="567" y="361"/>
                </a:lnTo>
                <a:lnTo>
                  <a:pt x="567" y="273"/>
                </a:lnTo>
                <a:lnTo>
                  <a:pt x="526" y="145"/>
                </a:lnTo>
                <a:lnTo>
                  <a:pt x="519" y="89"/>
                </a:lnTo>
                <a:lnTo>
                  <a:pt x="494" y="0"/>
                </a:lnTo>
                <a:lnTo>
                  <a:pt x="371" y="30"/>
                </a:lnTo>
                <a:lnTo>
                  <a:pt x="303" y="103"/>
                </a:lnTo>
                <a:lnTo>
                  <a:pt x="299" y="123"/>
                </a:lnTo>
                <a:lnTo>
                  <a:pt x="260" y="166"/>
                </a:lnTo>
                <a:lnTo>
                  <a:pt x="270" y="182"/>
                </a:lnTo>
                <a:lnTo>
                  <a:pt x="279" y="194"/>
                </a:lnTo>
                <a:lnTo>
                  <a:pt x="272" y="198"/>
                </a:lnTo>
                <a:lnTo>
                  <a:pt x="284" y="215"/>
                </a:lnTo>
                <a:lnTo>
                  <a:pt x="285" y="231"/>
                </a:lnTo>
                <a:lnTo>
                  <a:pt x="248" y="268"/>
                </a:lnTo>
                <a:lnTo>
                  <a:pt x="192" y="284"/>
                </a:lnTo>
                <a:lnTo>
                  <a:pt x="178" y="294"/>
                </a:lnTo>
                <a:lnTo>
                  <a:pt x="157" y="285"/>
                </a:lnTo>
                <a:lnTo>
                  <a:pt x="94" y="292"/>
                </a:lnTo>
                <a:lnTo>
                  <a:pt x="48" y="312"/>
                </a:lnTo>
                <a:lnTo>
                  <a:pt x="48" y="336"/>
                </a:lnTo>
                <a:lnTo>
                  <a:pt x="57" y="352"/>
                </a:lnTo>
                <a:lnTo>
                  <a:pt x="64" y="352"/>
                </a:lnTo>
                <a:lnTo>
                  <a:pt x="70" y="371"/>
                </a:lnTo>
                <a:lnTo>
                  <a:pt x="58" y="382"/>
                </a:lnTo>
                <a:lnTo>
                  <a:pt x="53" y="399"/>
                </a:lnTo>
                <a:lnTo>
                  <a:pt x="0" y="448"/>
                </a:lnTo>
                <a:lnTo>
                  <a:pt x="19" y="476"/>
                </a:lnTo>
                <a:close/>
              </a:path>
            </a:pathLst>
          </a:custGeom>
          <a:solidFill>
            <a:srgbClr val="CC0099"/>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55" name="Freeform 104"/>
          <p:cNvSpPr>
            <a:spLocks/>
          </p:cNvSpPr>
          <p:nvPr/>
        </p:nvSpPr>
        <p:spPr bwMode="auto">
          <a:xfrm>
            <a:off x="7956550" y="2671763"/>
            <a:ext cx="23813" cy="38100"/>
          </a:xfrm>
          <a:custGeom>
            <a:avLst/>
            <a:gdLst>
              <a:gd name="T0" fmla="*/ 0 w 15"/>
              <a:gd name="T1" fmla="*/ 2147483647 h 24"/>
              <a:gd name="T2" fmla="*/ 2147483647 w 15"/>
              <a:gd name="T3" fmla="*/ 2147483647 h 24"/>
              <a:gd name="T4" fmla="*/ 2147483647 w 15"/>
              <a:gd name="T5" fmla="*/ 0 h 24"/>
              <a:gd name="T6" fmla="*/ 2147483647 w 15"/>
              <a:gd name="T7" fmla="*/ 2147483647 h 24"/>
              <a:gd name="T8" fmla="*/ 0 w 15"/>
              <a:gd name="T9" fmla="*/ 2147483647 h 24"/>
              <a:gd name="T10" fmla="*/ 0 w 15"/>
              <a:gd name="T11" fmla="*/ 2147483647 h 24"/>
              <a:gd name="T12" fmla="*/ 0 w 15"/>
              <a:gd name="T13" fmla="*/ 2147483647 h 24"/>
              <a:gd name="T14" fmla="*/ 0 60000 65536"/>
              <a:gd name="T15" fmla="*/ 0 60000 65536"/>
              <a:gd name="T16" fmla="*/ 0 60000 65536"/>
              <a:gd name="T17" fmla="*/ 0 60000 65536"/>
              <a:gd name="T18" fmla="*/ 0 60000 65536"/>
              <a:gd name="T19" fmla="*/ 0 60000 65536"/>
              <a:gd name="T20" fmla="*/ 0 60000 65536"/>
              <a:gd name="T21" fmla="*/ 0 w 15"/>
              <a:gd name="T22" fmla="*/ 0 h 24"/>
              <a:gd name="T23" fmla="*/ 15 w 1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4">
                <a:moveTo>
                  <a:pt x="0" y="24"/>
                </a:moveTo>
                <a:lnTo>
                  <a:pt x="1" y="7"/>
                </a:lnTo>
                <a:lnTo>
                  <a:pt x="10" y="0"/>
                </a:lnTo>
                <a:lnTo>
                  <a:pt x="15" y="5"/>
                </a:lnTo>
                <a:lnTo>
                  <a:pt x="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56" name="Freeform 105"/>
          <p:cNvSpPr>
            <a:spLocks/>
          </p:cNvSpPr>
          <p:nvPr/>
        </p:nvSpPr>
        <p:spPr bwMode="auto">
          <a:xfrm>
            <a:off x="7983538" y="2516188"/>
            <a:ext cx="288925" cy="168275"/>
          </a:xfrm>
          <a:custGeom>
            <a:avLst/>
            <a:gdLst>
              <a:gd name="T0" fmla="*/ 2147483647 w 181"/>
              <a:gd name="T1" fmla="*/ 2147483647 h 106"/>
              <a:gd name="T2" fmla="*/ 2147483647 w 181"/>
              <a:gd name="T3" fmla="*/ 2147483647 h 106"/>
              <a:gd name="T4" fmla="*/ 2147483647 w 181"/>
              <a:gd name="T5" fmla="*/ 2147483647 h 106"/>
              <a:gd name="T6" fmla="*/ 2147483647 w 181"/>
              <a:gd name="T7" fmla="*/ 2147483647 h 106"/>
              <a:gd name="T8" fmla="*/ 2147483647 w 181"/>
              <a:gd name="T9" fmla="*/ 2147483647 h 106"/>
              <a:gd name="T10" fmla="*/ 2147483647 w 181"/>
              <a:gd name="T11" fmla="*/ 2147483647 h 106"/>
              <a:gd name="T12" fmla="*/ 2147483647 w 181"/>
              <a:gd name="T13" fmla="*/ 2147483647 h 106"/>
              <a:gd name="T14" fmla="*/ 2147483647 w 181"/>
              <a:gd name="T15" fmla="*/ 0 h 106"/>
              <a:gd name="T16" fmla="*/ 2147483647 w 181"/>
              <a:gd name="T17" fmla="*/ 2147483647 h 106"/>
              <a:gd name="T18" fmla="*/ 2147483647 w 181"/>
              <a:gd name="T19" fmla="*/ 2147483647 h 106"/>
              <a:gd name="T20" fmla="*/ 2147483647 w 181"/>
              <a:gd name="T21" fmla="*/ 2147483647 h 106"/>
              <a:gd name="T22" fmla="*/ 2147483647 w 181"/>
              <a:gd name="T23" fmla="*/ 2147483647 h 106"/>
              <a:gd name="T24" fmla="*/ 2147483647 w 181"/>
              <a:gd name="T25" fmla="*/ 0 h 106"/>
              <a:gd name="T26" fmla="*/ 2147483647 w 181"/>
              <a:gd name="T27" fmla="*/ 2147483647 h 106"/>
              <a:gd name="T28" fmla="*/ 2147483647 w 181"/>
              <a:gd name="T29" fmla="*/ 2147483647 h 106"/>
              <a:gd name="T30" fmla="*/ 2147483647 w 181"/>
              <a:gd name="T31" fmla="*/ 2147483647 h 106"/>
              <a:gd name="T32" fmla="*/ 2147483647 w 181"/>
              <a:gd name="T33" fmla="*/ 2147483647 h 106"/>
              <a:gd name="T34" fmla="*/ 0 w 181"/>
              <a:gd name="T35" fmla="*/ 2147483647 h 106"/>
              <a:gd name="T36" fmla="*/ 2147483647 w 181"/>
              <a:gd name="T37" fmla="*/ 2147483647 h 106"/>
              <a:gd name="T38" fmla="*/ 2147483647 w 181"/>
              <a:gd name="T39" fmla="*/ 2147483647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1"/>
              <a:gd name="T61" fmla="*/ 0 h 106"/>
              <a:gd name="T62" fmla="*/ 181 w 181"/>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1" h="106">
                <a:moveTo>
                  <a:pt x="13" y="106"/>
                </a:moveTo>
                <a:lnTo>
                  <a:pt x="76" y="70"/>
                </a:lnTo>
                <a:lnTo>
                  <a:pt x="121" y="49"/>
                </a:lnTo>
                <a:lnTo>
                  <a:pt x="75" y="82"/>
                </a:lnTo>
                <a:lnTo>
                  <a:pt x="78" y="84"/>
                </a:lnTo>
                <a:lnTo>
                  <a:pt x="146" y="37"/>
                </a:lnTo>
                <a:lnTo>
                  <a:pt x="181" y="5"/>
                </a:lnTo>
                <a:lnTo>
                  <a:pt x="177" y="0"/>
                </a:lnTo>
                <a:lnTo>
                  <a:pt x="146" y="17"/>
                </a:lnTo>
                <a:lnTo>
                  <a:pt x="143" y="16"/>
                </a:lnTo>
                <a:lnTo>
                  <a:pt x="128" y="37"/>
                </a:lnTo>
                <a:lnTo>
                  <a:pt x="119" y="37"/>
                </a:lnTo>
                <a:lnTo>
                  <a:pt x="141" y="0"/>
                </a:lnTo>
                <a:lnTo>
                  <a:pt x="117" y="28"/>
                </a:lnTo>
                <a:lnTo>
                  <a:pt x="35" y="56"/>
                </a:lnTo>
                <a:lnTo>
                  <a:pt x="20" y="77"/>
                </a:lnTo>
                <a:lnTo>
                  <a:pt x="8" y="80"/>
                </a:lnTo>
                <a:lnTo>
                  <a:pt x="0" y="96"/>
                </a:lnTo>
                <a:lnTo>
                  <a:pt x="13" y="106"/>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57" name="Freeform 106"/>
          <p:cNvSpPr>
            <a:spLocks/>
          </p:cNvSpPr>
          <p:nvPr/>
        </p:nvSpPr>
        <p:spPr bwMode="auto">
          <a:xfrm>
            <a:off x="7996238" y="2332038"/>
            <a:ext cx="269875" cy="255587"/>
          </a:xfrm>
          <a:custGeom>
            <a:avLst/>
            <a:gdLst>
              <a:gd name="T0" fmla="*/ 2147483647 w 169"/>
              <a:gd name="T1" fmla="*/ 2147483647 h 161"/>
              <a:gd name="T2" fmla="*/ 2147483647 w 169"/>
              <a:gd name="T3" fmla="*/ 2147483647 h 161"/>
              <a:gd name="T4" fmla="*/ 2147483647 w 169"/>
              <a:gd name="T5" fmla="*/ 2147483647 h 161"/>
              <a:gd name="T6" fmla="*/ 2147483647 w 169"/>
              <a:gd name="T7" fmla="*/ 2147483647 h 161"/>
              <a:gd name="T8" fmla="*/ 2147483647 w 169"/>
              <a:gd name="T9" fmla="*/ 2147483647 h 161"/>
              <a:gd name="T10" fmla="*/ 2147483647 w 169"/>
              <a:gd name="T11" fmla="*/ 2147483647 h 161"/>
              <a:gd name="T12" fmla="*/ 2147483647 w 169"/>
              <a:gd name="T13" fmla="*/ 2147483647 h 161"/>
              <a:gd name="T14" fmla="*/ 2147483647 w 169"/>
              <a:gd name="T15" fmla="*/ 2147483647 h 161"/>
              <a:gd name="T16" fmla="*/ 2147483647 w 169"/>
              <a:gd name="T17" fmla="*/ 2147483647 h 161"/>
              <a:gd name="T18" fmla="*/ 2147483647 w 169"/>
              <a:gd name="T19" fmla="*/ 2147483647 h 161"/>
              <a:gd name="T20" fmla="*/ 2147483647 w 169"/>
              <a:gd name="T21" fmla="*/ 2147483647 h 161"/>
              <a:gd name="T22" fmla="*/ 2147483647 w 169"/>
              <a:gd name="T23" fmla="*/ 2147483647 h 161"/>
              <a:gd name="T24" fmla="*/ 2147483647 w 169"/>
              <a:gd name="T25" fmla="*/ 0 h 161"/>
              <a:gd name="T26" fmla="*/ 0 w 169"/>
              <a:gd name="T27" fmla="*/ 2147483647 h 161"/>
              <a:gd name="T28" fmla="*/ 2147483647 w 169"/>
              <a:gd name="T29" fmla="*/ 2147483647 h 161"/>
              <a:gd name="T30" fmla="*/ 2147483647 w 169"/>
              <a:gd name="T31" fmla="*/ 2147483647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61"/>
              <a:gd name="T50" fmla="*/ 169 w 16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61">
                <a:moveTo>
                  <a:pt x="16" y="118"/>
                </a:moveTo>
                <a:lnTo>
                  <a:pt x="14" y="161"/>
                </a:lnTo>
                <a:lnTo>
                  <a:pt x="27" y="158"/>
                </a:lnTo>
                <a:lnTo>
                  <a:pt x="60" y="133"/>
                </a:lnTo>
                <a:lnTo>
                  <a:pt x="70" y="112"/>
                </a:lnTo>
                <a:lnTo>
                  <a:pt x="77" y="118"/>
                </a:lnTo>
                <a:lnTo>
                  <a:pt x="121" y="105"/>
                </a:lnTo>
                <a:lnTo>
                  <a:pt x="123" y="97"/>
                </a:lnTo>
                <a:lnTo>
                  <a:pt x="130" y="100"/>
                </a:lnTo>
                <a:lnTo>
                  <a:pt x="138" y="93"/>
                </a:lnTo>
                <a:lnTo>
                  <a:pt x="152" y="91"/>
                </a:lnTo>
                <a:lnTo>
                  <a:pt x="169" y="83"/>
                </a:lnTo>
                <a:lnTo>
                  <a:pt x="152" y="0"/>
                </a:lnTo>
                <a:lnTo>
                  <a:pt x="0" y="34"/>
                </a:lnTo>
                <a:lnTo>
                  <a:pt x="16" y="118"/>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58" name="Freeform 107"/>
          <p:cNvSpPr>
            <a:spLocks/>
          </p:cNvSpPr>
          <p:nvPr/>
        </p:nvSpPr>
        <p:spPr bwMode="auto">
          <a:xfrm>
            <a:off x="8237538" y="2319338"/>
            <a:ext cx="123825" cy="144462"/>
          </a:xfrm>
          <a:custGeom>
            <a:avLst/>
            <a:gdLst>
              <a:gd name="T0" fmla="*/ 2147483647 w 77"/>
              <a:gd name="T1" fmla="*/ 2147483647 h 91"/>
              <a:gd name="T2" fmla="*/ 2147483647 w 77"/>
              <a:gd name="T3" fmla="*/ 2147483647 h 91"/>
              <a:gd name="T4" fmla="*/ 2147483647 w 77"/>
              <a:gd name="T5" fmla="*/ 2147483647 h 91"/>
              <a:gd name="T6" fmla="*/ 2147483647 w 77"/>
              <a:gd name="T7" fmla="*/ 2147483647 h 91"/>
              <a:gd name="T8" fmla="*/ 2147483647 w 77"/>
              <a:gd name="T9" fmla="*/ 2147483647 h 91"/>
              <a:gd name="T10" fmla="*/ 2147483647 w 77"/>
              <a:gd name="T11" fmla="*/ 2147483647 h 91"/>
              <a:gd name="T12" fmla="*/ 2147483647 w 77"/>
              <a:gd name="T13" fmla="*/ 2147483647 h 91"/>
              <a:gd name="T14" fmla="*/ 2147483647 w 77"/>
              <a:gd name="T15" fmla="*/ 2147483647 h 91"/>
              <a:gd name="T16" fmla="*/ 2147483647 w 77"/>
              <a:gd name="T17" fmla="*/ 2147483647 h 91"/>
              <a:gd name="T18" fmla="*/ 2147483647 w 77"/>
              <a:gd name="T19" fmla="*/ 2147483647 h 91"/>
              <a:gd name="T20" fmla="*/ 2147483647 w 77"/>
              <a:gd name="T21" fmla="*/ 0 h 91"/>
              <a:gd name="T22" fmla="*/ 0 w 77"/>
              <a:gd name="T23" fmla="*/ 2147483647 h 91"/>
              <a:gd name="T24" fmla="*/ 2147483647 w 77"/>
              <a:gd name="T25" fmla="*/ 2147483647 h 91"/>
              <a:gd name="T26" fmla="*/ 2147483647 w 77"/>
              <a:gd name="T27" fmla="*/ 2147483647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91"/>
              <a:gd name="T44" fmla="*/ 77 w 77"/>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91">
                <a:moveTo>
                  <a:pt x="17" y="91"/>
                </a:moveTo>
                <a:lnTo>
                  <a:pt x="50" y="78"/>
                </a:lnTo>
                <a:lnTo>
                  <a:pt x="50" y="42"/>
                </a:lnTo>
                <a:lnTo>
                  <a:pt x="58" y="50"/>
                </a:lnTo>
                <a:lnTo>
                  <a:pt x="60" y="68"/>
                </a:lnTo>
                <a:lnTo>
                  <a:pt x="67" y="68"/>
                </a:lnTo>
                <a:lnTo>
                  <a:pt x="77" y="50"/>
                </a:lnTo>
                <a:lnTo>
                  <a:pt x="67" y="31"/>
                </a:lnTo>
                <a:lnTo>
                  <a:pt x="50" y="28"/>
                </a:lnTo>
                <a:lnTo>
                  <a:pt x="38" y="3"/>
                </a:lnTo>
                <a:lnTo>
                  <a:pt x="27" y="0"/>
                </a:lnTo>
                <a:lnTo>
                  <a:pt x="0" y="8"/>
                </a:lnTo>
                <a:lnTo>
                  <a:pt x="17" y="91"/>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2151" name="Freeform 108"/>
          <p:cNvSpPr>
            <a:spLocks/>
          </p:cNvSpPr>
          <p:nvPr/>
        </p:nvSpPr>
        <p:spPr bwMode="auto">
          <a:xfrm>
            <a:off x="7996238" y="2138363"/>
            <a:ext cx="520700" cy="263525"/>
          </a:xfrm>
          <a:custGeom>
            <a:avLst/>
            <a:gdLst>
              <a:gd name="T0" fmla="*/ 0 w 328"/>
              <a:gd name="T1" fmla="*/ 2147483647 h 166"/>
              <a:gd name="T2" fmla="*/ 2147483647 w 328"/>
              <a:gd name="T3" fmla="*/ 2147483647 h 166"/>
              <a:gd name="T4" fmla="*/ 2147483647 w 328"/>
              <a:gd name="T5" fmla="*/ 2147483647 h 166"/>
              <a:gd name="T6" fmla="*/ 2147483647 w 328"/>
              <a:gd name="T7" fmla="*/ 2147483647 h 166"/>
              <a:gd name="T8" fmla="*/ 2147483647 w 328"/>
              <a:gd name="T9" fmla="*/ 2147483647 h 166"/>
              <a:gd name="T10" fmla="*/ 2147483647 w 328"/>
              <a:gd name="T11" fmla="*/ 2147483647 h 166"/>
              <a:gd name="T12" fmla="*/ 2147483647 w 328"/>
              <a:gd name="T13" fmla="*/ 2147483647 h 166"/>
              <a:gd name="T14" fmla="*/ 2147483647 w 328"/>
              <a:gd name="T15" fmla="*/ 2147483647 h 166"/>
              <a:gd name="T16" fmla="*/ 2147483647 w 328"/>
              <a:gd name="T17" fmla="*/ 2147483647 h 166"/>
              <a:gd name="T18" fmla="*/ 2147483647 w 328"/>
              <a:gd name="T19" fmla="*/ 2147483647 h 166"/>
              <a:gd name="T20" fmla="*/ 2147483647 w 328"/>
              <a:gd name="T21" fmla="*/ 2147483647 h 166"/>
              <a:gd name="T22" fmla="*/ 2147483647 w 328"/>
              <a:gd name="T23" fmla="*/ 2147483647 h 166"/>
              <a:gd name="T24" fmla="*/ 2147483647 w 328"/>
              <a:gd name="T25" fmla="*/ 2147483647 h 166"/>
              <a:gd name="T26" fmla="*/ 2147483647 w 328"/>
              <a:gd name="T27" fmla="*/ 2147483647 h 166"/>
              <a:gd name="T28" fmla="*/ 2147483647 w 328"/>
              <a:gd name="T29" fmla="*/ 2147483647 h 166"/>
              <a:gd name="T30" fmla="*/ 2147483647 w 328"/>
              <a:gd name="T31" fmla="*/ 2147483647 h 166"/>
              <a:gd name="T32" fmla="*/ 2147483647 w 328"/>
              <a:gd name="T33" fmla="*/ 2147483647 h 166"/>
              <a:gd name="T34" fmla="*/ 2147483647 w 328"/>
              <a:gd name="T35" fmla="*/ 2147483647 h 166"/>
              <a:gd name="T36" fmla="*/ 2147483647 w 328"/>
              <a:gd name="T37" fmla="*/ 2147483647 h 166"/>
              <a:gd name="T38" fmla="*/ 2147483647 w 328"/>
              <a:gd name="T39" fmla="*/ 2147483647 h 166"/>
              <a:gd name="T40" fmla="*/ 2147483647 w 328"/>
              <a:gd name="T41" fmla="*/ 2147483647 h 166"/>
              <a:gd name="T42" fmla="*/ 2147483647 w 328"/>
              <a:gd name="T43" fmla="*/ 2147483647 h 166"/>
              <a:gd name="T44" fmla="*/ 2147483647 w 328"/>
              <a:gd name="T45" fmla="*/ 2147483647 h 166"/>
              <a:gd name="T46" fmla="*/ 2147483647 w 328"/>
              <a:gd name="T47" fmla="*/ 2147483647 h 166"/>
              <a:gd name="T48" fmla="*/ 2147483647 w 328"/>
              <a:gd name="T49" fmla="*/ 2147483647 h 166"/>
              <a:gd name="T50" fmla="*/ 2147483647 w 328"/>
              <a:gd name="T51" fmla="*/ 2147483647 h 166"/>
              <a:gd name="T52" fmla="*/ 2147483647 w 328"/>
              <a:gd name="T53" fmla="*/ 2147483647 h 166"/>
              <a:gd name="T54" fmla="*/ 2147483647 w 328"/>
              <a:gd name="T55" fmla="*/ 0 h 166"/>
              <a:gd name="T56" fmla="*/ 2147483647 w 328"/>
              <a:gd name="T57" fmla="*/ 2147483647 h 166"/>
              <a:gd name="T58" fmla="*/ 2147483647 w 328"/>
              <a:gd name="T59" fmla="*/ 2147483647 h 166"/>
              <a:gd name="T60" fmla="*/ 0 w 328"/>
              <a:gd name="T61" fmla="*/ 2147483647 h 166"/>
              <a:gd name="T62" fmla="*/ 0 w 328"/>
              <a:gd name="T63" fmla="*/ 2147483647 h 166"/>
              <a:gd name="T64" fmla="*/ 0 w 328"/>
              <a:gd name="T65" fmla="*/ 2147483647 h 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8"/>
              <a:gd name="T100" fmla="*/ 0 h 166"/>
              <a:gd name="T101" fmla="*/ 328 w 328"/>
              <a:gd name="T102" fmla="*/ 166 h 1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8" h="166">
                <a:moveTo>
                  <a:pt x="0" y="156"/>
                </a:moveTo>
                <a:lnTo>
                  <a:pt x="152" y="122"/>
                </a:lnTo>
                <a:lnTo>
                  <a:pt x="179" y="114"/>
                </a:lnTo>
                <a:lnTo>
                  <a:pt x="190" y="117"/>
                </a:lnTo>
                <a:lnTo>
                  <a:pt x="202" y="142"/>
                </a:lnTo>
                <a:lnTo>
                  <a:pt x="219" y="145"/>
                </a:lnTo>
                <a:lnTo>
                  <a:pt x="229" y="164"/>
                </a:lnTo>
                <a:lnTo>
                  <a:pt x="239" y="166"/>
                </a:lnTo>
                <a:lnTo>
                  <a:pt x="251" y="147"/>
                </a:lnTo>
                <a:lnTo>
                  <a:pt x="256" y="131"/>
                </a:lnTo>
                <a:lnTo>
                  <a:pt x="268" y="152"/>
                </a:lnTo>
                <a:lnTo>
                  <a:pt x="328" y="133"/>
                </a:lnTo>
                <a:lnTo>
                  <a:pt x="324" y="110"/>
                </a:lnTo>
                <a:lnTo>
                  <a:pt x="307" y="80"/>
                </a:lnTo>
                <a:lnTo>
                  <a:pt x="299" y="77"/>
                </a:lnTo>
                <a:lnTo>
                  <a:pt x="289" y="79"/>
                </a:lnTo>
                <a:lnTo>
                  <a:pt x="290" y="84"/>
                </a:lnTo>
                <a:lnTo>
                  <a:pt x="304" y="86"/>
                </a:lnTo>
                <a:lnTo>
                  <a:pt x="309" y="114"/>
                </a:lnTo>
                <a:lnTo>
                  <a:pt x="285" y="124"/>
                </a:lnTo>
                <a:lnTo>
                  <a:pt x="251" y="101"/>
                </a:lnTo>
                <a:lnTo>
                  <a:pt x="239" y="77"/>
                </a:lnTo>
                <a:lnTo>
                  <a:pt x="224" y="70"/>
                </a:lnTo>
                <a:lnTo>
                  <a:pt x="224" y="77"/>
                </a:lnTo>
                <a:lnTo>
                  <a:pt x="208" y="63"/>
                </a:lnTo>
                <a:lnTo>
                  <a:pt x="220" y="45"/>
                </a:lnTo>
                <a:lnTo>
                  <a:pt x="231" y="30"/>
                </a:lnTo>
                <a:lnTo>
                  <a:pt x="212" y="0"/>
                </a:lnTo>
                <a:lnTo>
                  <a:pt x="179" y="24"/>
                </a:lnTo>
                <a:lnTo>
                  <a:pt x="70" y="52"/>
                </a:lnTo>
                <a:lnTo>
                  <a:pt x="0" y="68"/>
                </a:lnTo>
                <a:lnTo>
                  <a:pt x="0" y="156"/>
                </a:lnTo>
                <a:close/>
              </a:path>
            </a:pathLst>
          </a:custGeom>
          <a:solidFill>
            <a:schemeClr val="accent3">
              <a:lumMod val="85000"/>
            </a:schemeClr>
          </a:solidFill>
          <a:ln w="9525">
            <a:solidFill>
              <a:schemeClr val="bg2"/>
            </a:solidFill>
            <a:round/>
            <a:headEnd/>
            <a:tailEnd/>
          </a:ln>
        </p:spPr>
        <p:txBody>
          <a:bodyPr/>
          <a:lstStyle/>
          <a:p>
            <a:pPr algn="ctr" eaLnBrk="0" fontAlgn="base" hangingPunct="0">
              <a:spcBef>
                <a:spcPct val="0"/>
              </a:spcBef>
              <a:spcAft>
                <a:spcPct val="0"/>
              </a:spcAft>
              <a:defRPr/>
            </a:pPr>
            <a:endParaRPr lang="en-US" dirty="0">
              <a:solidFill>
                <a:srgbClr val="FFFFFF"/>
              </a:solidFill>
            </a:endParaRPr>
          </a:p>
        </p:txBody>
      </p:sp>
      <p:sp>
        <p:nvSpPr>
          <p:cNvPr id="2152" name="Freeform 109"/>
          <p:cNvSpPr>
            <a:spLocks/>
          </p:cNvSpPr>
          <p:nvPr/>
        </p:nvSpPr>
        <p:spPr bwMode="auto">
          <a:xfrm>
            <a:off x="7880350" y="1752600"/>
            <a:ext cx="252413" cy="493713"/>
          </a:xfrm>
          <a:custGeom>
            <a:avLst/>
            <a:gdLst>
              <a:gd name="T0" fmla="*/ 2147483647 w 158"/>
              <a:gd name="T1" fmla="*/ 2147483647 h 311"/>
              <a:gd name="T2" fmla="*/ 2147483647 w 158"/>
              <a:gd name="T3" fmla="*/ 2147483647 h 311"/>
              <a:gd name="T4" fmla="*/ 2147483647 w 158"/>
              <a:gd name="T5" fmla="*/ 2147483647 h 311"/>
              <a:gd name="T6" fmla="*/ 2147483647 w 158"/>
              <a:gd name="T7" fmla="*/ 2147483647 h 311"/>
              <a:gd name="T8" fmla="*/ 2147483647 w 158"/>
              <a:gd name="T9" fmla="*/ 2147483647 h 311"/>
              <a:gd name="T10" fmla="*/ 2147483647 w 158"/>
              <a:gd name="T11" fmla="*/ 2147483647 h 311"/>
              <a:gd name="T12" fmla="*/ 2147483647 w 158"/>
              <a:gd name="T13" fmla="*/ 0 h 311"/>
              <a:gd name="T14" fmla="*/ 0 w 158"/>
              <a:gd name="T15" fmla="*/ 2147483647 h 311"/>
              <a:gd name="T16" fmla="*/ 2147483647 w 158"/>
              <a:gd name="T17" fmla="*/ 2147483647 h 311"/>
              <a:gd name="T18" fmla="*/ 2147483647 w 158"/>
              <a:gd name="T19" fmla="*/ 2147483647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311"/>
              <a:gd name="T32" fmla="*/ 158 w 158"/>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311">
                <a:moveTo>
                  <a:pt x="25" y="127"/>
                </a:moveTo>
                <a:lnTo>
                  <a:pt x="32" y="183"/>
                </a:lnTo>
                <a:lnTo>
                  <a:pt x="73" y="311"/>
                </a:lnTo>
                <a:lnTo>
                  <a:pt x="143" y="295"/>
                </a:lnTo>
                <a:lnTo>
                  <a:pt x="138" y="113"/>
                </a:lnTo>
                <a:lnTo>
                  <a:pt x="157" y="78"/>
                </a:lnTo>
                <a:lnTo>
                  <a:pt x="158" y="0"/>
                </a:lnTo>
                <a:lnTo>
                  <a:pt x="0" y="38"/>
                </a:lnTo>
                <a:lnTo>
                  <a:pt x="25" y="127"/>
                </a:lnTo>
                <a:close/>
              </a:path>
            </a:pathLst>
          </a:custGeom>
          <a:solidFill>
            <a:schemeClr val="accent3">
              <a:lumMod val="85000"/>
            </a:schemeClr>
          </a:solidFill>
          <a:ln w="9525">
            <a:solidFill>
              <a:schemeClr val="bg2"/>
            </a:solidFill>
            <a:round/>
            <a:headEnd/>
            <a:tailEnd/>
          </a:ln>
        </p:spPr>
        <p:txBody>
          <a:bodyPr/>
          <a:lstStyle/>
          <a:p>
            <a:pPr algn="ctr" eaLnBrk="0" fontAlgn="base" hangingPunct="0">
              <a:spcBef>
                <a:spcPct val="0"/>
              </a:spcBef>
              <a:spcAft>
                <a:spcPct val="0"/>
              </a:spcAft>
              <a:defRPr/>
            </a:pPr>
            <a:endParaRPr lang="en-US" dirty="0">
              <a:solidFill>
                <a:srgbClr val="2F2222"/>
              </a:solidFill>
            </a:endParaRPr>
          </a:p>
        </p:txBody>
      </p:sp>
      <p:sp>
        <p:nvSpPr>
          <p:cNvPr id="41061" name="Freeform 110"/>
          <p:cNvSpPr>
            <a:spLocks/>
          </p:cNvSpPr>
          <p:nvPr/>
        </p:nvSpPr>
        <p:spPr bwMode="auto">
          <a:xfrm>
            <a:off x="8101013" y="1679575"/>
            <a:ext cx="231775" cy="541338"/>
          </a:xfrm>
          <a:custGeom>
            <a:avLst/>
            <a:gdLst>
              <a:gd name="T0" fmla="*/ 0 w 147"/>
              <a:gd name="T1" fmla="*/ 2147483647 h 341"/>
              <a:gd name="T2" fmla="*/ 2147483647 w 147"/>
              <a:gd name="T3" fmla="*/ 2147483647 h 341"/>
              <a:gd name="T4" fmla="*/ 2147483647 w 147"/>
              <a:gd name="T5" fmla="*/ 2147483647 h 341"/>
              <a:gd name="T6" fmla="*/ 2147483647 w 147"/>
              <a:gd name="T7" fmla="*/ 2147483647 h 341"/>
              <a:gd name="T8" fmla="*/ 2147483647 w 147"/>
              <a:gd name="T9" fmla="*/ 0 h 341"/>
              <a:gd name="T10" fmla="*/ 2147483647 w 147"/>
              <a:gd name="T11" fmla="*/ 2147483647 h 341"/>
              <a:gd name="T12" fmla="*/ 2147483647 w 147"/>
              <a:gd name="T13" fmla="*/ 2147483647 h 341"/>
              <a:gd name="T14" fmla="*/ 2147483647 w 147"/>
              <a:gd name="T15" fmla="*/ 2147483647 h 341"/>
              <a:gd name="T16" fmla="*/ 2147483647 w 147"/>
              <a:gd name="T17" fmla="*/ 2147483647 h 341"/>
              <a:gd name="T18" fmla="*/ 2147483647 w 147"/>
              <a:gd name="T19" fmla="*/ 2147483647 h 341"/>
              <a:gd name="T20" fmla="*/ 0 w 147"/>
              <a:gd name="T21" fmla="*/ 2147483647 h 341"/>
              <a:gd name="T22" fmla="*/ 0 w 147"/>
              <a:gd name="T23" fmla="*/ 2147483647 h 3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
              <a:gd name="T37" fmla="*/ 0 h 341"/>
              <a:gd name="T38" fmla="*/ 147 w 147"/>
              <a:gd name="T39" fmla="*/ 341 h 3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 h="341">
                <a:moveTo>
                  <a:pt x="0" y="159"/>
                </a:moveTo>
                <a:lnTo>
                  <a:pt x="19" y="124"/>
                </a:lnTo>
                <a:lnTo>
                  <a:pt x="20" y="46"/>
                </a:lnTo>
                <a:lnTo>
                  <a:pt x="19" y="16"/>
                </a:lnTo>
                <a:lnTo>
                  <a:pt x="48" y="0"/>
                </a:lnTo>
                <a:lnTo>
                  <a:pt x="114" y="214"/>
                </a:lnTo>
                <a:lnTo>
                  <a:pt x="147" y="259"/>
                </a:lnTo>
                <a:lnTo>
                  <a:pt x="147" y="289"/>
                </a:lnTo>
                <a:lnTo>
                  <a:pt x="114" y="313"/>
                </a:lnTo>
                <a:lnTo>
                  <a:pt x="5" y="341"/>
                </a:lnTo>
                <a:lnTo>
                  <a:pt x="0" y="159"/>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62" name="Freeform 111"/>
          <p:cNvSpPr>
            <a:spLocks/>
          </p:cNvSpPr>
          <p:nvPr/>
        </p:nvSpPr>
        <p:spPr bwMode="auto">
          <a:xfrm>
            <a:off x="8177213" y="1198563"/>
            <a:ext cx="566737" cy="892175"/>
          </a:xfrm>
          <a:custGeom>
            <a:avLst/>
            <a:gdLst>
              <a:gd name="T0" fmla="*/ 0 w 358"/>
              <a:gd name="T1" fmla="*/ 2147483647 h 562"/>
              <a:gd name="T2" fmla="*/ 2147483647 w 358"/>
              <a:gd name="T3" fmla="*/ 2147483647 h 562"/>
              <a:gd name="T4" fmla="*/ 2147483647 w 358"/>
              <a:gd name="T5" fmla="*/ 2147483647 h 562"/>
              <a:gd name="T6" fmla="*/ 2147483647 w 358"/>
              <a:gd name="T7" fmla="*/ 2147483647 h 562"/>
              <a:gd name="T8" fmla="*/ 2147483647 w 358"/>
              <a:gd name="T9" fmla="*/ 2147483647 h 562"/>
              <a:gd name="T10" fmla="*/ 2147483647 w 358"/>
              <a:gd name="T11" fmla="*/ 2147483647 h 562"/>
              <a:gd name="T12" fmla="*/ 2147483647 w 358"/>
              <a:gd name="T13" fmla="*/ 2147483647 h 562"/>
              <a:gd name="T14" fmla="*/ 2147483647 w 358"/>
              <a:gd name="T15" fmla="*/ 2147483647 h 562"/>
              <a:gd name="T16" fmla="*/ 2147483647 w 358"/>
              <a:gd name="T17" fmla="*/ 2147483647 h 562"/>
              <a:gd name="T18" fmla="*/ 2147483647 w 358"/>
              <a:gd name="T19" fmla="*/ 0 h 562"/>
              <a:gd name="T20" fmla="*/ 2147483647 w 358"/>
              <a:gd name="T21" fmla="*/ 2147483647 h 562"/>
              <a:gd name="T22" fmla="*/ 2147483647 w 358"/>
              <a:gd name="T23" fmla="*/ 2147483647 h 562"/>
              <a:gd name="T24" fmla="*/ 2147483647 w 358"/>
              <a:gd name="T25" fmla="*/ 2147483647 h 562"/>
              <a:gd name="T26" fmla="*/ 2147483647 w 358"/>
              <a:gd name="T27" fmla="*/ 2147483647 h 562"/>
              <a:gd name="T28" fmla="*/ 2147483647 w 358"/>
              <a:gd name="T29" fmla="*/ 2147483647 h 562"/>
              <a:gd name="T30" fmla="*/ 2147483647 w 358"/>
              <a:gd name="T31" fmla="*/ 2147483647 h 562"/>
              <a:gd name="T32" fmla="*/ 2147483647 w 358"/>
              <a:gd name="T33" fmla="*/ 2147483647 h 562"/>
              <a:gd name="T34" fmla="*/ 2147483647 w 358"/>
              <a:gd name="T35" fmla="*/ 2147483647 h 562"/>
              <a:gd name="T36" fmla="*/ 2147483647 w 358"/>
              <a:gd name="T37" fmla="*/ 2147483647 h 562"/>
              <a:gd name="T38" fmla="*/ 2147483647 w 358"/>
              <a:gd name="T39" fmla="*/ 2147483647 h 562"/>
              <a:gd name="T40" fmla="*/ 2147483647 w 358"/>
              <a:gd name="T41" fmla="*/ 2147483647 h 562"/>
              <a:gd name="T42" fmla="*/ 2147483647 w 358"/>
              <a:gd name="T43" fmla="*/ 2147483647 h 562"/>
              <a:gd name="T44" fmla="*/ 2147483647 w 358"/>
              <a:gd name="T45" fmla="*/ 2147483647 h 562"/>
              <a:gd name="T46" fmla="*/ 2147483647 w 358"/>
              <a:gd name="T47" fmla="*/ 2147483647 h 562"/>
              <a:gd name="T48" fmla="*/ 2147483647 w 358"/>
              <a:gd name="T49" fmla="*/ 2147483647 h 562"/>
              <a:gd name="T50" fmla="*/ 2147483647 w 358"/>
              <a:gd name="T51" fmla="*/ 2147483647 h 562"/>
              <a:gd name="T52" fmla="*/ 2147483647 w 358"/>
              <a:gd name="T53" fmla="*/ 2147483647 h 562"/>
              <a:gd name="T54" fmla="*/ 2147483647 w 358"/>
              <a:gd name="T55" fmla="*/ 2147483647 h 562"/>
              <a:gd name="T56" fmla="*/ 2147483647 w 358"/>
              <a:gd name="T57" fmla="*/ 2147483647 h 562"/>
              <a:gd name="T58" fmla="*/ 2147483647 w 358"/>
              <a:gd name="T59" fmla="*/ 2147483647 h 562"/>
              <a:gd name="T60" fmla="*/ 2147483647 w 358"/>
              <a:gd name="T61" fmla="*/ 2147483647 h 562"/>
              <a:gd name="T62" fmla="*/ 2147483647 w 358"/>
              <a:gd name="T63" fmla="*/ 2147483647 h 562"/>
              <a:gd name="T64" fmla="*/ 2147483647 w 358"/>
              <a:gd name="T65" fmla="*/ 2147483647 h 562"/>
              <a:gd name="T66" fmla="*/ 0 w 358"/>
              <a:gd name="T67" fmla="*/ 2147483647 h 562"/>
              <a:gd name="T68" fmla="*/ 0 w 358"/>
              <a:gd name="T69" fmla="*/ 2147483647 h 5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8"/>
              <a:gd name="T106" fmla="*/ 0 h 562"/>
              <a:gd name="T107" fmla="*/ 358 w 358"/>
              <a:gd name="T108" fmla="*/ 562 h 5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8" h="562">
                <a:moveTo>
                  <a:pt x="0" y="303"/>
                </a:moveTo>
                <a:lnTo>
                  <a:pt x="20" y="305"/>
                </a:lnTo>
                <a:lnTo>
                  <a:pt x="22" y="268"/>
                </a:lnTo>
                <a:lnTo>
                  <a:pt x="48" y="217"/>
                </a:lnTo>
                <a:lnTo>
                  <a:pt x="36" y="181"/>
                </a:lnTo>
                <a:lnTo>
                  <a:pt x="87" y="4"/>
                </a:lnTo>
                <a:lnTo>
                  <a:pt x="99" y="4"/>
                </a:lnTo>
                <a:lnTo>
                  <a:pt x="102" y="27"/>
                </a:lnTo>
                <a:lnTo>
                  <a:pt x="153" y="7"/>
                </a:lnTo>
                <a:lnTo>
                  <a:pt x="155" y="0"/>
                </a:lnTo>
                <a:lnTo>
                  <a:pt x="196" y="9"/>
                </a:lnTo>
                <a:lnTo>
                  <a:pt x="263" y="182"/>
                </a:lnTo>
                <a:lnTo>
                  <a:pt x="293" y="184"/>
                </a:lnTo>
                <a:lnTo>
                  <a:pt x="350" y="249"/>
                </a:lnTo>
                <a:lnTo>
                  <a:pt x="341" y="261"/>
                </a:lnTo>
                <a:lnTo>
                  <a:pt x="358" y="261"/>
                </a:lnTo>
                <a:lnTo>
                  <a:pt x="346" y="293"/>
                </a:lnTo>
                <a:lnTo>
                  <a:pt x="319" y="314"/>
                </a:lnTo>
                <a:lnTo>
                  <a:pt x="288" y="329"/>
                </a:lnTo>
                <a:lnTo>
                  <a:pt x="285" y="350"/>
                </a:lnTo>
                <a:lnTo>
                  <a:pt x="268" y="331"/>
                </a:lnTo>
                <a:lnTo>
                  <a:pt x="240" y="354"/>
                </a:lnTo>
                <a:lnTo>
                  <a:pt x="227" y="354"/>
                </a:lnTo>
                <a:lnTo>
                  <a:pt x="215" y="340"/>
                </a:lnTo>
                <a:lnTo>
                  <a:pt x="208" y="408"/>
                </a:lnTo>
                <a:lnTo>
                  <a:pt x="182" y="419"/>
                </a:lnTo>
                <a:lnTo>
                  <a:pt x="170" y="445"/>
                </a:lnTo>
                <a:lnTo>
                  <a:pt x="155" y="445"/>
                </a:lnTo>
                <a:lnTo>
                  <a:pt x="119" y="485"/>
                </a:lnTo>
                <a:lnTo>
                  <a:pt x="118" y="517"/>
                </a:lnTo>
                <a:lnTo>
                  <a:pt x="109" y="529"/>
                </a:lnTo>
                <a:lnTo>
                  <a:pt x="99" y="562"/>
                </a:lnTo>
                <a:lnTo>
                  <a:pt x="66" y="517"/>
                </a:lnTo>
                <a:lnTo>
                  <a:pt x="0" y="303"/>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63" name="Rectangle 112"/>
          <p:cNvSpPr>
            <a:spLocks noChangeArrowheads="1"/>
          </p:cNvSpPr>
          <p:nvPr/>
        </p:nvSpPr>
        <p:spPr bwMode="auto">
          <a:xfrm>
            <a:off x="152400" y="5008563"/>
            <a:ext cx="841375" cy="173037"/>
          </a:xfrm>
          <a:prstGeom prst="rect">
            <a:avLst/>
          </a:prstGeom>
          <a:solidFill>
            <a:srgbClr val="FF99CC"/>
          </a:solidFill>
          <a:ln w="9525">
            <a:solidFill>
              <a:schemeClr val="bg2"/>
            </a:solidFill>
            <a:miter lim="800000"/>
            <a:headEnd/>
            <a:tailEnd/>
          </a:ln>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20000"/>
              </a:spcBef>
              <a:spcAft>
                <a:spcPct val="0"/>
              </a:spcAft>
              <a:buFontTx/>
              <a:buChar char="•"/>
            </a:pPr>
            <a:endParaRPr lang="en-US" altLang="en-US" sz="2800">
              <a:solidFill>
                <a:srgbClr val="FFFFFF"/>
              </a:solidFill>
            </a:endParaRPr>
          </a:p>
        </p:txBody>
      </p:sp>
      <p:sp>
        <p:nvSpPr>
          <p:cNvPr id="32881" name="Text Box 113"/>
          <p:cNvSpPr txBox="1">
            <a:spLocks noChangeArrowheads="1"/>
          </p:cNvSpPr>
          <p:nvPr/>
        </p:nvSpPr>
        <p:spPr bwMode="auto">
          <a:xfrm>
            <a:off x="990600" y="4932363"/>
            <a:ext cx="1981200" cy="276225"/>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US" sz="1200" b="1" dirty="0">
                <a:solidFill>
                  <a:srgbClr val="2F2222"/>
                </a:solidFill>
                <a:effectLst>
                  <a:outerShdw blurRad="38100" dist="38100" dir="2700000" algn="tl">
                    <a:srgbClr val="FFFFFF"/>
                  </a:outerShdw>
                </a:effectLst>
              </a:rPr>
              <a:t>Developing Programs</a:t>
            </a:r>
          </a:p>
        </p:txBody>
      </p:sp>
      <p:sp>
        <p:nvSpPr>
          <p:cNvPr id="2158" name="Text Box 115"/>
          <p:cNvSpPr txBox="1">
            <a:spLocks noChangeArrowheads="1"/>
          </p:cNvSpPr>
          <p:nvPr/>
        </p:nvSpPr>
        <p:spPr bwMode="auto">
          <a:xfrm>
            <a:off x="685800" y="228600"/>
            <a:ext cx="7924800" cy="523875"/>
          </a:xfrm>
          <a:prstGeom prst="rect">
            <a:avLst/>
          </a:prstGeom>
          <a:noFill/>
          <a:ln w="15875" cap="rnd">
            <a:noFill/>
            <a:miter lim="800000"/>
            <a:headEnd/>
            <a:tailEnd/>
          </a:ln>
        </p:spPr>
        <p:txBody>
          <a:bodyPr>
            <a:spAutoFit/>
          </a:bodyPr>
          <a:lstStyle/>
          <a:p>
            <a:pPr algn="ctr" eaLnBrk="0" fontAlgn="base" hangingPunct="0">
              <a:spcBef>
                <a:spcPct val="50000"/>
              </a:spcBef>
              <a:spcAft>
                <a:spcPct val="0"/>
              </a:spcAft>
              <a:defRPr/>
            </a:pPr>
            <a:r>
              <a:rPr lang="en-US" sz="2800" b="1" dirty="0">
                <a:solidFill>
                  <a:srgbClr val="2F2222"/>
                </a:solidFill>
              </a:rPr>
              <a:t>National POLST Paradigm Programs</a:t>
            </a:r>
          </a:p>
        </p:txBody>
      </p:sp>
      <p:sp>
        <p:nvSpPr>
          <p:cNvPr id="41066" name="Rectangle 116"/>
          <p:cNvSpPr>
            <a:spLocks noChangeArrowheads="1"/>
          </p:cNvSpPr>
          <p:nvPr/>
        </p:nvSpPr>
        <p:spPr bwMode="auto">
          <a:xfrm>
            <a:off x="152400" y="5562600"/>
            <a:ext cx="838200" cy="171450"/>
          </a:xfrm>
          <a:prstGeom prst="rect">
            <a:avLst/>
          </a:prstGeom>
          <a:solidFill>
            <a:srgbClr val="CC0099"/>
          </a:solidFill>
          <a:ln w="9525">
            <a:solidFill>
              <a:schemeClr val="bg2"/>
            </a:solidFill>
            <a:miter lim="800000"/>
            <a:headEnd/>
            <a:tailEnd/>
          </a:ln>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20000"/>
              </a:spcBef>
              <a:spcAft>
                <a:spcPct val="0"/>
              </a:spcAft>
              <a:buFontTx/>
              <a:buChar char="•"/>
            </a:pPr>
            <a:endParaRPr lang="en-US" altLang="en-US" sz="2800">
              <a:solidFill>
                <a:srgbClr val="FFFFFF"/>
              </a:solidFill>
            </a:endParaRPr>
          </a:p>
        </p:txBody>
      </p:sp>
      <p:sp>
        <p:nvSpPr>
          <p:cNvPr id="32885" name="Rectangle 117"/>
          <p:cNvSpPr>
            <a:spLocks noChangeArrowheads="1"/>
          </p:cNvSpPr>
          <p:nvPr/>
        </p:nvSpPr>
        <p:spPr bwMode="auto">
          <a:xfrm>
            <a:off x="990600" y="5505450"/>
            <a:ext cx="1828800" cy="276225"/>
          </a:xfrm>
          <a:prstGeom prst="rect">
            <a:avLst/>
          </a:prstGeom>
          <a:noFill/>
          <a:ln w="12700" cap="sq">
            <a:noFill/>
            <a:miter lim="800000"/>
            <a:headEnd type="none" w="sm" len="sm"/>
            <a:tailEnd type="none" w="sm" len="sm"/>
          </a:ln>
          <a:effectLst/>
        </p:spPr>
        <p:txBody>
          <a:bodyPr>
            <a:spAutoFit/>
          </a:bodyPr>
          <a:lstStyle/>
          <a:p>
            <a:pPr eaLnBrk="0" fontAlgn="base" hangingPunct="0">
              <a:spcBef>
                <a:spcPct val="50000"/>
              </a:spcBef>
              <a:spcAft>
                <a:spcPct val="0"/>
              </a:spcAft>
              <a:defRPr/>
            </a:pPr>
            <a:r>
              <a:rPr lang="en-US" sz="1200" b="1" dirty="0">
                <a:solidFill>
                  <a:srgbClr val="2F2222"/>
                </a:solidFill>
                <a:effectLst>
                  <a:outerShdw blurRad="38100" dist="38100" dir="2700000" algn="tl">
                    <a:srgbClr val="FFFFFF"/>
                  </a:outerShdw>
                </a:effectLst>
              </a:rPr>
              <a:t>Endorsed Programs</a:t>
            </a:r>
          </a:p>
        </p:txBody>
      </p:sp>
      <p:sp>
        <p:nvSpPr>
          <p:cNvPr id="41068" name="Rectangle 118"/>
          <p:cNvSpPr>
            <a:spLocks noChangeArrowheads="1"/>
          </p:cNvSpPr>
          <p:nvPr/>
        </p:nvSpPr>
        <p:spPr bwMode="auto">
          <a:xfrm>
            <a:off x="3956050" y="6553200"/>
            <a:ext cx="838200" cy="1730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20000"/>
              </a:spcBef>
              <a:spcAft>
                <a:spcPct val="0"/>
              </a:spcAft>
              <a:buFontTx/>
              <a:buChar char="•"/>
            </a:pPr>
            <a:endParaRPr lang="en-US" altLang="en-US" sz="2800">
              <a:solidFill>
                <a:srgbClr val="FFFFFF"/>
              </a:solidFill>
            </a:endParaRPr>
          </a:p>
        </p:txBody>
      </p:sp>
      <p:sp>
        <p:nvSpPr>
          <p:cNvPr id="32887" name="Text Box 119"/>
          <p:cNvSpPr txBox="1">
            <a:spLocks noChangeArrowheads="1"/>
          </p:cNvSpPr>
          <p:nvPr/>
        </p:nvSpPr>
        <p:spPr bwMode="auto">
          <a:xfrm>
            <a:off x="4794250" y="6477000"/>
            <a:ext cx="2057400" cy="276225"/>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200" b="1" dirty="0">
                <a:solidFill>
                  <a:srgbClr val="2F2222"/>
                </a:solidFill>
                <a:effectLst>
                  <a:outerShdw blurRad="38100" dist="38100" dir="2700000" algn="tl">
                    <a:srgbClr val="FFFFFF"/>
                  </a:outerShdw>
                </a:effectLst>
              </a:rPr>
              <a:t>No Program (Contacts)</a:t>
            </a:r>
          </a:p>
        </p:txBody>
      </p:sp>
      <p:sp>
        <p:nvSpPr>
          <p:cNvPr id="41070" name="Freeform 125"/>
          <p:cNvSpPr>
            <a:spLocks/>
          </p:cNvSpPr>
          <p:nvPr/>
        </p:nvSpPr>
        <p:spPr bwMode="auto">
          <a:xfrm>
            <a:off x="838200" y="4419600"/>
            <a:ext cx="304800" cy="381000"/>
          </a:xfrm>
          <a:custGeom>
            <a:avLst/>
            <a:gdLst>
              <a:gd name="T0" fmla="*/ 2147483647 w 103"/>
              <a:gd name="T1" fmla="*/ 2147483647 h 89"/>
              <a:gd name="T2" fmla="*/ 2147483647 w 103"/>
              <a:gd name="T3" fmla="*/ 2147483647 h 89"/>
              <a:gd name="T4" fmla="*/ 2147483647 w 103"/>
              <a:gd name="T5" fmla="*/ 2147483647 h 89"/>
              <a:gd name="T6" fmla="*/ 2147483647 w 103"/>
              <a:gd name="T7" fmla="*/ 2147483647 h 89"/>
              <a:gd name="T8" fmla="*/ 2147483647 w 103"/>
              <a:gd name="T9" fmla="*/ 2147483647 h 89"/>
              <a:gd name="T10" fmla="*/ 2147483647 w 103"/>
              <a:gd name="T11" fmla="*/ 2147483647 h 89"/>
              <a:gd name="T12" fmla="*/ 2147483647 w 103"/>
              <a:gd name="T13" fmla="*/ 2147483647 h 89"/>
              <a:gd name="T14" fmla="*/ 0 60000 65536"/>
              <a:gd name="T15" fmla="*/ 0 60000 65536"/>
              <a:gd name="T16" fmla="*/ 0 60000 65536"/>
              <a:gd name="T17" fmla="*/ 0 60000 65536"/>
              <a:gd name="T18" fmla="*/ 0 60000 65536"/>
              <a:gd name="T19" fmla="*/ 0 60000 65536"/>
              <a:gd name="T20" fmla="*/ 0 60000 65536"/>
              <a:gd name="T21" fmla="*/ 0 w 103"/>
              <a:gd name="T22" fmla="*/ 0 h 89"/>
              <a:gd name="T23" fmla="*/ 103 w 10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89">
                <a:moveTo>
                  <a:pt x="61" y="4"/>
                </a:moveTo>
                <a:cubicBezTo>
                  <a:pt x="50" y="0"/>
                  <a:pt x="54" y="1"/>
                  <a:pt x="37" y="4"/>
                </a:cubicBezTo>
                <a:cubicBezTo>
                  <a:pt x="31" y="5"/>
                  <a:pt x="19" y="10"/>
                  <a:pt x="19" y="10"/>
                </a:cubicBezTo>
                <a:cubicBezTo>
                  <a:pt x="7" y="28"/>
                  <a:pt x="0" y="64"/>
                  <a:pt x="23" y="72"/>
                </a:cubicBezTo>
                <a:cubicBezTo>
                  <a:pt x="48" y="71"/>
                  <a:pt x="96" y="89"/>
                  <a:pt x="97" y="64"/>
                </a:cubicBezTo>
                <a:cubicBezTo>
                  <a:pt x="97" y="58"/>
                  <a:pt x="103" y="24"/>
                  <a:pt x="91" y="12"/>
                </a:cubicBezTo>
                <a:cubicBezTo>
                  <a:pt x="84" y="5"/>
                  <a:pt x="61" y="4"/>
                  <a:pt x="61" y="4"/>
                </a:cubicBezTo>
                <a:close/>
              </a:path>
            </a:pathLst>
          </a:custGeom>
          <a:solidFill>
            <a:srgbClr val="CC0099"/>
          </a:solidFill>
          <a:ln w="12700" cap="sq">
            <a:solidFill>
              <a:schemeClr val="bg2"/>
            </a:solidFill>
            <a:round/>
            <a:headEnd type="none" w="sm" len="sm"/>
            <a:tailEnd type="none" w="sm" len="sm"/>
          </a:ln>
        </p:spPr>
        <p:txBody>
          <a:bodyPr wrap="none"/>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71" name="Freeform 125"/>
          <p:cNvSpPr>
            <a:spLocks/>
          </p:cNvSpPr>
          <p:nvPr/>
        </p:nvSpPr>
        <p:spPr bwMode="auto">
          <a:xfrm>
            <a:off x="685800" y="4419600"/>
            <a:ext cx="152400" cy="152400"/>
          </a:xfrm>
          <a:custGeom>
            <a:avLst/>
            <a:gdLst>
              <a:gd name="T0" fmla="*/ 2147483647 w 103"/>
              <a:gd name="T1" fmla="*/ 2147483647 h 89"/>
              <a:gd name="T2" fmla="*/ 2147483647 w 103"/>
              <a:gd name="T3" fmla="*/ 2147483647 h 89"/>
              <a:gd name="T4" fmla="*/ 2147483647 w 103"/>
              <a:gd name="T5" fmla="*/ 2147483647 h 89"/>
              <a:gd name="T6" fmla="*/ 2147483647 w 103"/>
              <a:gd name="T7" fmla="*/ 2147483647 h 89"/>
              <a:gd name="T8" fmla="*/ 2147483647 w 103"/>
              <a:gd name="T9" fmla="*/ 2147483647 h 89"/>
              <a:gd name="T10" fmla="*/ 2147483647 w 103"/>
              <a:gd name="T11" fmla="*/ 2147483647 h 89"/>
              <a:gd name="T12" fmla="*/ 2147483647 w 103"/>
              <a:gd name="T13" fmla="*/ 2147483647 h 89"/>
              <a:gd name="T14" fmla="*/ 0 60000 65536"/>
              <a:gd name="T15" fmla="*/ 0 60000 65536"/>
              <a:gd name="T16" fmla="*/ 0 60000 65536"/>
              <a:gd name="T17" fmla="*/ 0 60000 65536"/>
              <a:gd name="T18" fmla="*/ 0 60000 65536"/>
              <a:gd name="T19" fmla="*/ 0 60000 65536"/>
              <a:gd name="T20" fmla="*/ 0 60000 65536"/>
              <a:gd name="T21" fmla="*/ 0 w 103"/>
              <a:gd name="T22" fmla="*/ 0 h 89"/>
              <a:gd name="T23" fmla="*/ 103 w 10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89">
                <a:moveTo>
                  <a:pt x="61" y="4"/>
                </a:moveTo>
                <a:cubicBezTo>
                  <a:pt x="50" y="0"/>
                  <a:pt x="54" y="1"/>
                  <a:pt x="37" y="4"/>
                </a:cubicBezTo>
                <a:cubicBezTo>
                  <a:pt x="31" y="5"/>
                  <a:pt x="19" y="10"/>
                  <a:pt x="19" y="10"/>
                </a:cubicBezTo>
                <a:cubicBezTo>
                  <a:pt x="7" y="28"/>
                  <a:pt x="0" y="64"/>
                  <a:pt x="23" y="72"/>
                </a:cubicBezTo>
                <a:cubicBezTo>
                  <a:pt x="48" y="71"/>
                  <a:pt x="96" y="89"/>
                  <a:pt x="97" y="64"/>
                </a:cubicBezTo>
                <a:cubicBezTo>
                  <a:pt x="97" y="58"/>
                  <a:pt x="103" y="24"/>
                  <a:pt x="91" y="12"/>
                </a:cubicBezTo>
                <a:cubicBezTo>
                  <a:pt x="84" y="5"/>
                  <a:pt x="61" y="4"/>
                  <a:pt x="61" y="4"/>
                </a:cubicBezTo>
                <a:close/>
              </a:path>
            </a:pathLst>
          </a:custGeom>
          <a:solidFill>
            <a:srgbClr val="CC0099"/>
          </a:solidFill>
          <a:ln w="12700" cap="sq">
            <a:solidFill>
              <a:schemeClr val="bg2"/>
            </a:solidFill>
            <a:round/>
            <a:headEnd type="none" w="sm" len="sm"/>
            <a:tailEnd type="none" w="sm" len="sm"/>
          </a:ln>
        </p:spPr>
        <p:txBody>
          <a:bodyPr wrap="none"/>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72" name="Freeform 125"/>
          <p:cNvSpPr>
            <a:spLocks/>
          </p:cNvSpPr>
          <p:nvPr/>
        </p:nvSpPr>
        <p:spPr bwMode="auto">
          <a:xfrm flipH="1" flipV="1">
            <a:off x="228600" y="4191000"/>
            <a:ext cx="76200" cy="76200"/>
          </a:xfrm>
          <a:custGeom>
            <a:avLst/>
            <a:gdLst>
              <a:gd name="T0" fmla="*/ 2147483647 w 103"/>
              <a:gd name="T1" fmla="*/ 2147483647 h 89"/>
              <a:gd name="T2" fmla="*/ 2147483647 w 103"/>
              <a:gd name="T3" fmla="*/ 2147483647 h 89"/>
              <a:gd name="T4" fmla="*/ 2147483647 w 103"/>
              <a:gd name="T5" fmla="*/ 2147483647 h 89"/>
              <a:gd name="T6" fmla="*/ 2147483647 w 103"/>
              <a:gd name="T7" fmla="*/ 2147483647 h 89"/>
              <a:gd name="T8" fmla="*/ 2147483647 w 103"/>
              <a:gd name="T9" fmla="*/ 2147483647 h 89"/>
              <a:gd name="T10" fmla="*/ 2147483647 w 103"/>
              <a:gd name="T11" fmla="*/ 2147483647 h 89"/>
              <a:gd name="T12" fmla="*/ 2147483647 w 103"/>
              <a:gd name="T13" fmla="*/ 2147483647 h 89"/>
              <a:gd name="T14" fmla="*/ 0 60000 65536"/>
              <a:gd name="T15" fmla="*/ 0 60000 65536"/>
              <a:gd name="T16" fmla="*/ 0 60000 65536"/>
              <a:gd name="T17" fmla="*/ 0 60000 65536"/>
              <a:gd name="T18" fmla="*/ 0 60000 65536"/>
              <a:gd name="T19" fmla="*/ 0 60000 65536"/>
              <a:gd name="T20" fmla="*/ 0 60000 65536"/>
              <a:gd name="T21" fmla="*/ 0 w 103"/>
              <a:gd name="T22" fmla="*/ 0 h 89"/>
              <a:gd name="T23" fmla="*/ 103 w 10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89">
                <a:moveTo>
                  <a:pt x="61" y="4"/>
                </a:moveTo>
                <a:cubicBezTo>
                  <a:pt x="50" y="0"/>
                  <a:pt x="54" y="1"/>
                  <a:pt x="37" y="4"/>
                </a:cubicBezTo>
                <a:cubicBezTo>
                  <a:pt x="31" y="5"/>
                  <a:pt x="19" y="10"/>
                  <a:pt x="19" y="10"/>
                </a:cubicBezTo>
                <a:cubicBezTo>
                  <a:pt x="7" y="28"/>
                  <a:pt x="0" y="64"/>
                  <a:pt x="23" y="72"/>
                </a:cubicBezTo>
                <a:cubicBezTo>
                  <a:pt x="48" y="71"/>
                  <a:pt x="96" y="89"/>
                  <a:pt x="97" y="64"/>
                </a:cubicBezTo>
                <a:cubicBezTo>
                  <a:pt x="97" y="58"/>
                  <a:pt x="103" y="24"/>
                  <a:pt x="91" y="12"/>
                </a:cubicBezTo>
                <a:cubicBezTo>
                  <a:pt x="84" y="5"/>
                  <a:pt x="61" y="4"/>
                  <a:pt x="61" y="4"/>
                </a:cubicBezTo>
                <a:close/>
              </a:path>
            </a:pathLst>
          </a:custGeom>
          <a:solidFill>
            <a:srgbClr val="CC0099"/>
          </a:solidFill>
          <a:ln w="12700" cap="sq">
            <a:solidFill>
              <a:schemeClr val="bg2"/>
            </a:solidFill>
            <a:round/>
            <a:headEnd type="none" w="sm" len="sm"/>
            <a:tailEnd type="none" w="sm" len="sm"/>
          </a:ln>
        </p:spPr>
        <p:txBody>
          <a:bodyPr rot="10800000" wrap="none"/>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73" name="Freeform 125"/>
          <p:cNvSpPr>
            <a:spLocks/>
          </p:cNvSpPr>
          <p:nvPr/>
        </p:nvSpPr>
        <p:spPr bwMode="auto">
          <a:xfrm>
            <a:off x="609600" y="4343400"/>
            <a:ext cx="152400" cy="152400"/>
          </a:xfrm>
          <a:custGeom>
            <a:avLst/>
            <a:gdLst>
              <a:gd name="T0" fmla="*/ 2147483647 w 103"/>
              <a:gd name="T1" fmla="*/ 2147483647 h 89"/>
              <a:gd name="T2" fmla="*/ 2147483647 w 103"/>
              <a:gd name="T3" fmla="*/ 2147483647 h 89"/>
              <a:gd name="T4" fmla="*/ 2147483647 w 103"/>
              <a:gd name="T5" fmla="*/ 2147483647 h 89"/>
              <a:gd name="T6" fmla="*/ 2147483647 w 103"/>
              <a:gd name="T7" fmla="*/ 2147483647 h 89"/>
              <a:gd name="T8" fmla="*/ 2147483647 w 103"/>
              <a:gd name="T9" fmla="*/ 2147483647 h 89"/>
              <a:gd name="T10" fmla="*/ 2147483647 w 103"/>
              <a:gd name="T11" fmla="*/ 2147483647 h 89"/>
              <a:gd name="T12" fmla="*/ 2147483647 w 103"/>
              <a:gd name="T13" fmla="*/ 2147483647 h 89"/>
              <a:gd name="T14" fmla="*/ 0 60000 65536"/>
              <a:gd name="T15" fmla="*/ 0 60000 65536"/>
              <a:gd name="T16" fmla="*/ 0 60000 65536"/>
              <a:gd name="T17" fmla="*/ 0 60000 65536"/>
              <a:gd name="T18" fmla="*/ 0 60000 65536"/>
              <a:gd name="T19" fmla="*/ 0 60000 65536"/>
              <a:gd name="T20" fmla="*/ 0 60000 65536"/>
              <a:gd name="T21" fmla="*/ 0 w 103"/>
              <a:gd name="T22" fmla="*/ 0 h 89"/>
              <a:gd name="T23" fmla="*/ 103 w 10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89">
                <a:moveTo>
                  <a:pt x="61" y="4"/>
                </a:moveTo>
                <a:cubicBezTo>
                  <a:pt x="50" y="0"/>
                  <a:pt x="54" y="1"/>
                  <a:pt x="37" y="4"/>
                </a:cubicBezTo>
                <a:cubicBezTo>
                  <a:pt x="31" y="5"/>
                  <a:pt x="19" y="10"/>
                  <a:pt x="19" y="10"/>
                </a:cubicBezTo>
                <a:cubicBezTo>
                  <a:pt x="7" y="28"/>
                  <a:pt x="0" y="64"/>
                  <a:pt x="23" y="72"/>
                </a:cubicBezTo>
                <a:cubicBezTo>
                  <a:pt x="48" y="71"/>
                  <a:pt x="96" y="89"/>
                  <a:pt x="97" y="64"/>
                </a:cubicBezTo>
                <a:cubicBezTo>
                  <a:pt x="97" y="58"/>
                  <a:pt x="103" y="24"/>
                  <a:pt x="91" y="12"/>
                </a:cubicBezTo>
                <a:cubicBezTo>
                  <a:pt x="84" y="5"/>
                  <a:pt x="61" y="4"/>
                  <a:pt x="61" y="4"/>
                </a:cubicBezTo>
                <a:close/>
              </a:path>
            </a:pathLst>
          </a:custGeom>
          <a:solidFill>
            <a:srgbClr val="CC0099"/>
          </a:solidFill>
          <a:ln w="12700" cap="sq">
            <a:solidFill>
              <a:schemeClr val="bg2"/>
            </a:solidFill>
            <a:round/>
            <a:headEnd type="none" w="sm" len="sm"/>
            <a:tailEnd type="none" w="sm" len="sm"/>
          </a:ln>
        </p:spPr>
        <p:txBody>
          <a:bodyPr wrap="none"/>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74" name="Freeform 125"/>
          <p:cNvSpPr>
            <a:spLocks/>
          </p:cNvSpPr>
          <p:nvPr/>
        </p:nvSpPr>
        <p:spPr bwMode="auto">
          <a:xfrm>
            <a:off x="381000" y="4191000"/>
            <a:ext cx="152400" cy="152400"/>
          </a:xfrm>
          <a:custGeom>
            <a:avLst/>
            <a:gdLst>
              <a:gd name="T0" fmla="*/ 2147483647 w 103"/>
              <a:gd name="T1" fmla="*/ 2147483647 h 89"/>
              <a:gd name="T2" fmla="*/ 2147483647 w 103"/>
              <a:gd name="T3" fmla="*/ 2147483647 h 89"/>
              <a:gd name="T4" fmla="*/ 2147483647 w 103"/>
              <a:gd name="T5" fmla="*/ 2147483647 h 89"/>
              <a:gd name="T6" fmla="*/ 2147483647 w 103"/>
              <a:gd name="T7" fmla="*/ 2147483647 h 89"/>
              <a:gd name="T8" fmla="*/ 2147483647 w 103"/>
              <a:gd name="T9" fmla="*/ 2147483647 h 89"/>
              <a:gd name="T10" fmla="*/ 2147483647 w 103"/>
              <a:gd name="T11" fmla="*/ 2147483647 h 89"/>
              <a:gd name="T12" fmla="*/ 2147483647 w 103"/>
              <a:gd name="T13" fmla="*/ 2147483647 h 89"/>
              <a:gd name="T14" fmla="*/ 0 60000 65536"/>
              <a:gd name="T15" fmla="*/ 0 60000 65536"/>
              <a:gd name="T16" fmla="*/ 0 60000 65536"/>
              <a:gd name="T17" fmla="*/ 0 60000 65536"/>
              <a:gd name="T18" fmla="*/ 0 60000 65536"/>
              <a:gd name="T19" fmla="*/ 0 60000 65536"/>
              <a:gd name="T20" fmla="*/ 0 60000 65536"/>
              <a:gd name="T21" fmla="*/ 0 w 103"/>
              <a:gd name="T22" fmla="*/ 0 h 89"/>
              <a:gd name="T23" fmla="*/ 103 w 10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89">
                <a:moveTo>
                  <a:pt x="61" y="4"/>
                </a:moveTo>
                <a:cubicBezTo>
                  <a:pt x="50" y="0"/>
                  <a:pt x="54" y="1"/>
                  <a:pt x="37" y="4"/>
                </a:cubicBezTo>
                <a:cubicBezTo>
                  <a:pt x="31" y="5"/>
                  <a:pt x="19" y="10"/>
                  <a:pt x="19" y="10"/>
                </a:cubicBezTo>
                <a:cubicBezTo>
                  <a:pt x="7" y="28"/>
                  <a:pt x="0" y="64"/>
                  <a:pt x="23" y="72"/>
                </a:cubicBezTo>
                <a:cubicBezTo>
                  <a:pt x="48" y="71"/>
                  <a:pt x="96" y="89"/>
                  <a:pt x="97" y="64"/>
                </a:cubicBezTo>
                <a:cubicBezTo>
                  <a:pt x="97" y="58"/>
                  <a:pt x="103" y="24"/>
                  <a:pt x="91" y="12"/>
                </a:cubicBezTo>
                <a:cubicBezTo>
                  <a:pt x="84" y="5"/>
                  <a:pt x="61" y="4"/>
                  <a:pt x="61" y="4"/>
                </a:cubicBezTo>
                <a:close/>
              </a:path>
            </a:pathLst>
          </a:custGeom>
          <a:solidFill>
            <a:srgbClr val="CC0099"/>
          </a:solidFill>
          <a:ln w="12700" cap="sq">
            <a:solidFill>
              <a:schemeClr val="bg2"/>
            </a:solidFill>
            <a:round/>
            <a:headEnd type="none" w="sm" len="sm"/>
            <a:tailEnd type="none" w="sm" len="sm"/>
          </a:ln>
        </p:spPr>
        <p:txBody>
          <a:bodyPr wrap="none"/>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75" name="Freeform 126"/>
          <p:cNvSpPr>
            <a:spLocks/>
          </p:cNvSpPr>
          <p:nvPr/>
        </p:nvSpPr>
        <p:spPr bwMode="auto">
          <a:xfrm rot="-2141443">
            <a:off x="5649913" y="1751013"/>
            <a:ext cx="298450" cy="133350"/>
          </a:xfrm>
          <a:custGeom>
            <a:avLst/>
            <a:gdLst>
              <a:gd name="T0" fmla="*/ 2147483647 w 165"/>
              <a:gd name="T1" fmla="*/ 0 h 201"/>
              <a:gd name="T2" fmla="*/ 2147483647 w 165"/>
              <a:gd name="T3" fmla="*/ 2147483647 h 201"/>
              <a:gd name="T4" fmla="*/ 2147483647 w 165"/>
              <a:gd name="T5" fmla="*/ 2147483647 h 201"/>
              <a:gd name="T6" fmla="*/ 2147483647 w 165"/>
              <a:gd name="T7" fmla="*/ 2147483647 h 201"/>
              <a:gd name="T8" fmla="*/ 2147483647 w 165"/>
              <a:gd name="T9" fmla="*/ 2147483647 h 201"/>
              <a:gd name="T10" fmla="*/ 2147483647 w 165"/>
              <a:gd name="T11" fmla="*/ 2147483647 h 201"/>
              <a:gd name="T12" fmla="*/ 2147483647 w 165"/>
              <a:gd name="T13" fmla="*/ 2147483647 h 201"/>
              <a:gd name="T14" fmla="*/ 2147483647 w 165"/>
              <a:gd name="T15" fmla="*/ 2147483647 h 201"/>
              <a:gd name="T16" fmla="*/ 2147483647 w 165"/>
              <a:gd name="T17" fmla="*/ 0 h 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5"/>
              <a:gd name="T28" fmla="*/ 0 h 201"/>
              <a:gd name="T29" fmla="*/ 165 w 165"/>
              <a:gd name="T30" fmla="*/ 201 h 2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5" h="201">
                <a:moveTo>
                  <a:pt x="28" y="0"/>
                </a:moveTo>
                <a:cubicBezTo>
                  <a:pt x="54" y="5"/>
                  <a:pt x="79" y="12"/>
                  <a:pt x="104" y="20"/>
                </a:cubicBezTo>
                <a:cubicBezTo>
                  <a:pt x="133" y="51"/>
                  <a:pt x="122" y="37"/>
                  <a:pt x="152" y="82"/>
                </a:cubicBezTo>
                <a:cubicBezTo>
                  <a:pt x="157" y="89"/>
                  <a:pt x="165" y="103"/>
                  <a:pt x="165" y="103"/>
                </a:cubicBezTo>
                <a:cubicBezTo>
                  <a:pt x="157" y="155"/>
                  <a:pt x="159" y="185"/>
                  <a:pt x="104" y="199"/>
                </a:cubicBezTo>
                <a:cubicBezTo>
                  <a:pt x="88" y="197"/>
                  <a:pt x="70" y="201"/>
                  <a:pt x="56" y="192"/>
                </a:cubicBezTo>
                <a:cubicBezTo>
                  <a:pt x="42" y="183"/>
                  <a:pt x="37" y="165"/>
                  <a:pt x="28" y="151"/>
                </a:cubicBezTo>
                <a:cubicBezTo>
                  <a:pt x="23" y="144"/>
                  <a:pt x="14" y="130"/>
                  <a:pt x="14" y="130"/>
                </a:cubicBezTo>
                <a:cubicBezTo>
                  <a:pt x="0" y="83"/>
                  <a:pt x="28" y="46"/>
                  <a:pt x="28" y="0"/>
                </a:cubicBezTo>
                <a:close/>
              </a:path>
            </a:pathLst>
          </a:custGeom>
          <a:solidFill>
            <a:srgbClr val="FF99CC"/>
          </a:solidFill>
          <a:ln w="9525">
            <a:solidFill>
              <a:srgbClr val="FF99CC"/>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76" name="Freeform 126"/>
          <p:cNvSpPr>
            <a:spLocks/>
          </p:cNvSpPr>
          <p:nvPr/>
        </p:nvSpPr>
        <p:spPr bwMode="auto">
          <a:xfrm rot="-1381957">
            <a:off x="5886450" y="1817688"/>
            <a:ext cx="366713" cy="168275"/>
          </a:xfrm>
          <a:custGeom>
            <a:avLst/>
            <a:gdLst>
              <a:gd name="T0" fmla="*/ 2147483647 w 165"/>
              <a:gd name="T1" fmla="*/ 0 h 201"/>
              <a:gd name="T2" fmla="*/ 2147483647 w 165"/>
              <a:gd name="T3" fmla="*/ 2147483647 h 201"/>
              <a:gd name="T4" fmla="*/ 2147483647 w 165"/>
              <a:gd name="T5" fmla="*/ 2147483647 h 201"/>
              <a:gd name="T6" fmla="*/ 2147483647 w 165"/>
              <a:gd name="T7" fmla="*/ 2147483647 h 201"/>
              <a:gd name="T8" fmla="*/ 2147483647 w 165"/>
              <a:gd name="T9" fmla="*/ 2147483647 h 201"/>
              <a:gd name="T10" fmla="*/ 2147483647 w 165"/>
              <a:gd name="T11" fmla="*/ 2147483647 h 201"/>
              <a:gd name="T12" fmla="*/ 2147483647 w 165"/>
              <a:gd name="T13" fmla="*/ 2147483647 h 201"/>
              <a:gd name="T14" fmla="*/ 2147483647 w 165"/>
              <a:gd name="T15" fmla="*/ 2147483647 h 201"/>
              <a:gd name="T16" fmla="*/ 2147483647 w 165"/>
              <a:gd name="T17" fmla="*/ 0 h 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5"/>
              <a:gd name="T28" fmla="*/ 0 h 201"/>
              <a:gd name="T29" fmla="*/ 165 w 165"/>
              <a:gd name="T30" fmla="*/ 201 h 2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5" h="201">
                <a:moveTo>
                  <a:pt x="28" y="0"/>
                </a:moveTo>
                <a:cubicBezTo>
                  <a:pt x="54" y="5"/>
                  <a:pt x="79" y="12"/>
                  <a:pt x="104" y="20"/>
                </a:cubicBezTo>
                <a:cubicBezTo>
                  <a:pt x="133" y="51"/>
                  <a:pt x="122" y="37"/>
                  <a:pt x="152" y="82"/>
                </a:cubicBezTo>
                <a:cubicBezTo>
                  <a:pt x="157" y="89"/>
                  <a:pt x="165" y="103"/>
                  <a:pt x="165" y="103"/>
                </a:cubicBezTo>
                <a:cubicBezTo>
                  <a:pt x="157" y="155"/>
                  <a:pt x="159" y="185"/>
                  <a:pt x="104" y="199"/>
                </a:cubicBezTo>
                <a:cubicBezTo>
                  <a:pt x="88" y="197"/>
                  <a:pt x="70" y="201"/>
                  <a:pt x="56" y="192"/>
                </a:cubicBezTo>
                <a:cubicBezTo>
                  <a:pt x="42" y="183"/>
                  <a:pt x="37" y="165"/>
                  <a:pt x="28" y="151"/>
                </a:cubicBezTo>
                <a:cubicBezTo>
                  <a:pt x="23" y="144"/>
                  <a:pt x="14" y="130"/>
                  <a:pt x="14" y="130"/>
                </a:cubicBezTo>
                <a:cubicBezTo>
                  <a:pt x="0" y="83"/>
                  <a:pt x="28" y="46"/>
                  <a:pt x="28" y="0"/>
                </a:cubicBezTo>
                <a:close/>
              </a:path>
            </a:pathLst>
          </a:custGeom>
          <a:solidFill>
            <a:srgbClr val="FF99CC"/>
          </a:solidFill>
          <a:ln w="9525">
            <a:solidFill>
              <a:srgbClr val="FF99CC"/>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77" name="Freeform 126"/>
          <p:cNvSpPr>
            <a:spLocks/>
          </p:cNvSpPr>
          <p:nvPr/>
        </p:nvSpPr>
        <p:spPr bwMode="auto">
          <a:xfrm rot="10592246">
            <a:off x="6099175" y="1838325"/>
            <a:ext cx="295275" cy="103188"/>
          </a:xfrm>
          <a:custGeom>
            <a:avLst/>
            <a:gdLst>
              <a:gd name="T0" fmla="*/ 2147483647 w 165"/>
              <a:gd name="T1" fmla="*/ 0 h 201"/>
              <a:gd name="T2" fmla="*/ 2147483647 w 165"/>
              <a:gd name="T3" fmla="*/ 2147483647 h 201"/>
              <a:gd name="T4" fmla="*/ 2147483647 w 165"/>
              <a:gd name="T5" fmla="*/ 2147483647 h 201"/>
              <a:gd name="T6" fmla="*/ 2147483647 w 165"/>
              <a:gd name="T7" fmla="*/ 2147483647 h 201"/>
              <a:gd name="T8" fmla="*/ 2147483647 w 165"/>
              <a:gd name="T9" fmla="*/ 2147483647 h 201"/>
              <a:gd name="T10" fmla="*/ 2147483647 w 165"/>
              <a:gd name="T11" fmla="*/ 2147483647 h 201"/>
              <a:gd name="T12" fmla="*/ 2147483647 w 165"/>
              <a:gd name="T13" fmla="*/ 2147483647 h 201"/>
              <a:gd name="T14" fmla="*/ 2147483647 w 165"/>
              <a:gd name="T15" fmla="*/ 2147483647 h 201"/>
              <a:gd name="T16" fmla="*/ 2147483647 w 165"/>
              <a:gd name="T17" fmla="*/ 0 h 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5"/>
              <a:gd name="T28" fmla="*/ 0 h 201"/>
              <a:gd name="T29" fmla="*/ 165 w 165"/>
              <a:gd name="T30" fmla="*/ 201 h 2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5" h="201">
                <a:moveTo>
                  <a:pt x="28" y="0"/>
                </a:moveTo>
                <a:cubicBezTo>
                  <a:pt x="54" y="5"/>
                  <a:pt x="79" y="12"/>
                  <a:pt x="104" y="20"/>
                </a:cubicBezTo>
                <a:cubicBezTo>
                  <a:pt x="133" y="51"/>
                  <a:pt x="122" y="37"/>
                  <a:pt x="152" y="82"/>
                </a:cubicBezTo>
                <a:cubicBezTo>
                  <a:pt x="157" y="89"/>
                  <a:pt x="165" y="103"/>
                  <a:pt x="165" y="103"/>
                </a:cubicBezTo>
                <a:cubicBezTo>
                  <a:pt x="157" y="155"/>
                  <a:pt x="159" y="185"/>
                  <a:pt x="104" y="199"/>
                </a:cubicBezTo>
                <a:cubicBezTo>
                  <a:pt x="88" y="197"/>
                  <a:pt x="70" y="201"/>
                  <a:pt x="56" y="192"/>
                </a:cubicBezTo>
                <a:cubicBezTo>
                  <a:pt x="42" y="183"/>
                  <a:pt x="37" y="165"/>
                  <a:pt x="28" y="151"/>
                </a:cubicBezTo>
                <a:cubicBezTo>
                  <a:pt x="23" y="144"/>
                  <a:pt x="14" y="130"/>
                  <a:pt x="14" y="130"/>
                </a:cubicBezTo>
                <a:cubicBezTo>
                  <a:pt x="0" y="83"/>
                  <a:pt x="28" y="46"/>
                  <a:pt x="28" y="0"/>
                </a:cubicBezTo>
                <a:close/>
              </a:path>
            </a:pathLst>
          </a:custGeom>
          <a:solidFill>
            <a:srgbClr val="FF99CC"/>
          </a:solidFill>
          <a:ln w="9525">
            <a:solidFill>
              <a:srgbClr val="FF99CC"/>
            </a:solidFill>
            <a:round/>
            <a:headEnd/>
            <a:tailEnd/>
          </a:ln>
        </p:spPr>
        <p:txBody>
          <a:bodyPr rot="10800000"/>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78" name="Freeform 14"/>
          <p:cNvSpPr>
            <a:spLocks/>
          </p:cNvSpPr>
          <p:nvPr/>
        </p:nvSpPr>
        <p:spPr bwMode="auto">
          <a:xfrm>
            <a:off x="2133600" y="1143000"/>
            <a:ext cx="1593850" cy="1014413"/>
          </a:xfrm>
          <a:custGeom>
            <a:avLst/>
            <a:gdLst>
              <a:gd name="T0" fmla="*/ 2147483647 w 1004"/>
              <a:gd name="T1" fmla="*/ 2147483647 h 639"/>
              <a:gd name="T2" fmla="*/ 2147483647 w 1004"/>
              <a:gd name="T3" fmla="*/ 2147483647 h 639"/>
              <a:gd name="T4" fmla="*/ 2147483647 w 1004"/>
              <a:gd name="T5" fmla="*/ 2147483647 h 639"/>
              <a:gd name="T6" fmla="*/ 2147483647 w 1004"/>
              <a:gd name="T7" fmla="*/ 2147483647 h 639"/>
              <a:gd name="T8" fmla="*/ 2147483647 w 1004"/>
              <a:gd name="T9" fmla="*/ 2147483647 h 639"/>
              <a:gd name="T10" fmla="*/ 2147483647 w 1004"/>
              <a:gd name="T11" fmla="*/ 2147483647 h 639"/>
              <a:gd name="T12" fmla="*/ 2147483647 w 1004"/>
              <a:gd name="T13" fmla="*/ 2147483647 h 639"/>
              <a:gd name="T14" fmla="*/ 2147483647 w 1004"/>
              <a:gd name="T15" fmla="*/ 2147483647 h 639"/>
              <a:gd name="T16" fmla="*/ 2147483647 w 1004"/>
              <a:gd name="T17" fmla="*/ 2147483647 h 639"/>
              <a:gd name="T18" fmla="*/ 2147483647 w 1004"/>
              <a:gd name="T19" fmla="*/ 2147483647 h 639"/>
              <a:gd name="T20" fmla="*/ 2147483647 w 1004"/>
              <a:gd name="T21" fmla="*/ 2147483647 h 639"/>
              <a:gd name="T22" fmla="*/ 2147483647 w 1004"/>
              <a:gd name="T23" fmla="*/ 2147483647 h 639"/>
              <a:gd name="T24" fmla="*/ 2147483647 w 1004"/>
              <a:gd name="T25" fmla="*/ 2147483647 h 639"/>
              <a:gd name="T26" fmla="*/ 2147483647 w 1004"/>
              <a:gd name="T27" fmla="*/ 2147483647 h 639"/>
              <a:gd name="T28" fmla="*/ 2147483647 w 1004"/>
              <a:gd name="T29" fmla="*/ 2147483647 h 639"/>
              <a:gd name="T30" fmla="*/ 2147483647 w 1004"/>
              <a:gd name="T31" fmla="*/ 2147483647 h 639"/>
              <a:gd name="T32" fmla="*/ 2147483647 w 1004"/>
              <a:gd name="T33" fmla="*/ 2147483647 h 639"/>
              <a:gd name="T34" fmla="*/ 2147483647 w 1004"/>
              <a:gd name="T35" fmla="*/ 2147483647 h 639"/>
              <a:gd name="T36" fmla="*/ 2147483647 w 1004"/>
              <a:gd name="T37" fmla="*/ 2147483647 h 639"/>
              <a:gd name="T38" fmla="*/ 2147483647 w 1004"/>
              <a:gd name="T39" fmla="*/ 2147483647 h 639"/>
              <a:gd name="T40" fmla="*/ 2147483647 w 1004"/>
              <a:gd name="T41" fmla="*/ 2147483647 h 639"/>
              <a:gd name="T42" fmla="*/ 2147483647 w 1004"/>
              <a:gd name="T43" fmla="*/ 2147483647 h 639"/>
              <a:gd name="T44" fmla="*/ 2147483647 w 1004"/>
              <a:gd name="T45" fmla="*/ 2147483647 h 639"/>
              <a:gd name="T46" fmla="*/ 2147483647 w 1004"/>
              <a:gd name="T47" fmla="*/ 2147483647 h 639"/>
              <a:gd name="T48" fmla="*/ 2147483647 w 1004"/>
              <a:gd name="T49" fmla="*/ 0 h 639"/>
              <a:gd name="T50" fmla="*/ 0 w 1004"/>
              <a:gd name="T51" fmla="*/ 2147483647 h 639"/>
              <a:gd name="T52" fmla="*/ 2147483647 w 1004"/>
              <a:gd name="T53" fmla="*/ 2147483647 h 639"/>
              <a:gd name="T54" fmla="*/ 2147483647 w 1004"/>
              <a:gd name="T55" fmla="*/ 2147483647 h 6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4"/>
              <a:gd name="T85" fmla="*/ 0 h 639"/>
              <a:gd name="T86" fmla="*/ 1004 w 1004"/>
              <a:gd name="T87" fmla="*/ 639 h 6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4" h="639">
                <a:moveTo>
                  <a:pt x="17" y="163"/>
                </a:moveTo>
                <a:lnTo>
                  <a:pt x="19" y="189"/>
                </a:lnTo>
                <a:lnTo>
                  <a:pt x="10" y="194"/>
                </a:lnTo>
                <a:lnTo>
                  <a:pt x="39" y="222"/>
                </a:lnTo>
                <a:lnTo>
                  <a:pt x="70" y="299"/>
                </a:lnTo>
                <a:lnTo>
                  <a:pt x="80" y="368"/>
                </a:lnTo>
                <a:lnTo>
                  <a:pt x="85" y="404"/>
                </a:lnTo>
                <a:lnTo>
                  <a:pt x="63" y="439"/>
                </a:lnTo>
                <a:lnTo>
                  <a:pt x="79" y="455"/>
                </a:lnTo>
                <a:lnTo>
                  <a:pt x="120" y="432"/>
                </a:lnTo>
                <a:lnTo>
                  <a:pt x="147" y="553"/>
                </a:lnTo>
                <a:lnTo>
                  <a:pt x="166" y="558"/>
                </a:lnTo>
                <a:lnTo>
                  <a:pt x="169" y="593"/>
                </a:lnTo>
                <a:lnTo>
                  <a:pt x="183" y="611"/>
                </a:lnTo>
                <a:lnTo>
                  <a:pt x="222" y="607"/>
                </a:lnTo>
                <a:lnTo>
                  <a:pt x="304" y="609"/>
                </a:lnTo>
                <a:lnTo>
                  <a:pt x="340" y="625"/>
                </a:lnTo>
                <a:lnTo>
                  <a:pt x="350" y="562"/>
                </a:lnTo>
                <a:lnTo>
                  <a:pt x="623" y="604"/>
                </a:lnTo>
                <a:lnTo>
                  <a:pt x="958" y="639"/>
                </a:lnTo>
                <a:lnTo>
                  <a:pt x="970" y="523"/>
                </a:lnTo>
                <a:lnTo>
                  <a:pt x="1004" y="151"/>
                </a:lnTo>
                <a:lnTo>
                  <a:pt x="558" y="98"/>
                </a:lnTo>
                <a:lnTo>
                  <a:pt x="338" y="61"/>
                </a:lnTo>
                <a:lnTo>
                  <a:pt x="26" y="0"/>
                </a:lnTo>
                <a:lnTo>
                  <a:pt x="0" y="121"/>
                </a:lnTo>
                <a:lnTo>
                  <a:pt x="17" y="163"/>
                </a:lnTo>
                <a:close/>
              </a:path>
            </a:pathLst>
          </a:custGeom>
          <a:solidFill>
            <a:srgbClr val="CC0099"/>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134" name="Text Box 114"/>
          <p:cNvSpPr txBox="1">
            <a:spLocks noChangeArrowheads="1"/>
          </p:cNvSpPr>
          <p:nvPr/>
        </p:nvSpPr>
        <p:spPr bwMode="auto">
          <a:xfrm>
            <a:off x="5943600" y="838200"/>
            <a:ext cx="2514600" cy="246063"/>
          </a:xfrm>
          <a:prstGeom prst="rect">
            <a:avLst/>
          </a:prstGeom>
          <a:noFill/>
          <a:ln w="15875" cap="rnd">
            <a:noFill/>
            <a:miter lim="800000"/>
            <a:headEnd/>
            <a:tailEnd/>
          </a:ln>
        </p:spPr>
        <p:txBody>
          <a:bodyPr>
            <a:spAutoFit/>
          </a:bodyPr>
          <a:lstStyle/>
          <a:p>
            <a:pPr algn="ctr" eaLnBrk="0" fontAlgn="base" hangingPunct="0">
              <a:spcBef>
                <a:spcPct val="50000"/>
              </a:spcBef>
              <a:spcAft>
                <a:spcPct val="0"/>
              </a:spcAft>
              <a:defRPr/>
            </a:pPr>
            <a:r>
              <a:rPr lang="en-US" sz="1000" b="1" i="1" dirty="0">
                <a:solidFill>
                  <a:srgbClr val="2F2222"/>
                </a:solidFill>
              </a:rPr>
              <a:t>*As of September 2014</a:t>
            </a:r>
          </a:p>
        </p:txBody>
      </p:sp>
      <p:sp>
        <p:nvSpPr>
          <p:cNvPr id="135" name="Rectangle 117"/>
          <p:cNvSpPr>
            <a:spLocks noChangeArrowheads="1"/>
          </p:cNvSpPr>
          <p:nvPr/>
        </p:nvSpPr>
        <p:spPr bwMode="auto">
          <a:xfrm>
            <a:off x="990600" y="5200650"/>
            <a:ext cx="1676400" cy="276225"/>
          </a:xfrm>
          <a:prstGeom prst="rect">
            <a:avLst/>
          </a:prstGeom>
          <a:noFill/>
          <a:ln w="12700" cap="sq">
            <a:noFill/>
            <a:miter lim="800000"/>
            <a:headEnd type="none" w="sm" len="sm"/>
            <a:tailEnd type="none" w="sm" len="sm"/>
          </a:ln>
          <a:effectLst/>
        </p:spPr>
        <p:txBody>
          <a:bodyPr>
            <a:spAutoFit/>
          </a:bodyPr>
          <a:lstStyle/>
          <a:p>
            <a:pPr eaLnBrk="0" fontAlgn="base" hangingPunct="0">
              <a:spcBef>
                <a:spcPct val="50000"/>
              </a:spcBef>
              <a:spcAft>
                <a:spcPct val="0"/>
              </a:spcAft>
              <a:defRPr/>
            </a:pPr>
            <a:r>
              <a:rPr lang="en-US" sz="1200" b="1" dirty="0">
                <a:solidFill>
                  <a:srgbClr val="2F2222"/>
                </a:solidFill>
                <a:effectLst>
                  <a:outerShdw blurRad="38100" dist="38100" dir="2700000" algn="tl">
                    <a:srgbClr val="FFFFFF"/>
                  </a:outerShdw>
                </a:effectLst>
              </a:rPr>
              <a:t>Mature Programs</a:t>
            </a:r>
          </a:p>
        </p:txBody>
      </p:sp>
      <p:sp>
        <p:nvSpPr>
          <p:cNvPr id="41081" name="Rectangle 116"/>
          <p:cNvSpPr>
            <a:spLocks noChangeArrowheads="1"/>
          </p:cNvSpPr>
          <p:nvPr/>
        </p:nvSpPr>
        <p:spPr bwMode="auto">
          <a:xfrm>
            <a:off x="152400" y="5257800"/>
            <a:ext cx="838200" cy="171450"/>
          </a:xfrm>
          <a:prstGeom prst="rect">
            <a:avLst/>
          </a:prstGeom>
          <a:solidFill>
            <a:srgbClr val="993366"/>
          </a:solidFill>
          <a:ln w="9525">
            <a:solidFill>
              <a:schemeClr val="bg2"/>
            </a:solidFill>
            <a:miter lim="800000"/>
            <a:headEnd/>
            <a:tailEnd/>
          </a:ln>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20000"/>
              </a:spcBef>
              <a:spcAft>
                <a:spcPct val="0"/>
              </a:spcAft>
              <a:buFontTx/>
              <a:buChar char="•"/>
            </a:pPr>
            <a:endParaRPr lang="en-US" altLang="en-US" sz="2800">
              <a:solidFill>
                <a:srgbClr val="FFFFFF"/>
              </a:solidFill>
            </a:endParaRPr>
          </a:p>
        </p:txBody>
      </p:sp>
      <p:sp>
        <p:nvSpPr>
          <p:cNvPr id="139" name="Rectangle 118"/>
          <p:cNvSpPr>
            <a:spLocks noChangeArrowheads="1"/>
          </p:cNvSpPr>
          <p:nvPr/>
        </p:nvSpPr>
        <p:spPr bwMode="auto">
          <a:xfrm>
            <a:off x="3962400" y="6172200"/>
            <a:ext cx="838200" cy="173038"/>
          </a:xfrm>
          <a:prstGeom prst="rect">
            <a:avLst/>
          </a:prstGeom>
          <a:solidFill>
            <a:schemeClr val="accent3">
              <a:lumMod val="85000"/>
            </a:schemeClr>
          </a:solidFill>
          <a:ln w="9525">
            <a:solidFill>
              <a:schemeClr val="bg2"/>
            </a:solidFill>
            <a:miter lim="800000"/>
            <a:headEnd/>
            <a:tailEnd/>
          </a:ln>
        </p:spPr>
        <p:txBody>
          <a:bodyPr wrap="none" anchor="ctr"/>
          <a:lstStyle/>
          <a:p>
            <a:pPr algn="ctr" eaLnBrk="0" fontAlgn="base" hangingPunct="0">
              <a:spcBef>
                <a:spcPct val="20000"/>
              </a:spcBef>
              <a:spcAft>
                <a:spcPct val="0"/>
              </a:spcAft>
              <a:buFontTx/>
              <a:buChar char="•"/>
              <a:defRPr/>
            </a:pPr>
            <a:endParaRPr lang="en-US" sz="2800" dirty="0">
              <a:solidFill>
                <a:srgbClr val="FFFFFF"/>
              </a:solidFill>
            </a:endParaRPr>
          </a:p>
        </p:txBody>
      </p:sp>
      <p:pic>
        <p:nvPicPr>
          <p:cNvPr id="41083" name="Picture 143" descr="untitl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8638">
            <a:off x="169863" y="176213"/>
            <a:ext cx="1077912"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0" name="Straight Connector 279"/>
          <p:cNvCxnSpPr/>
          <p:nvPr/>
        </p:nvCxnSpPr>
        <p:spPr>
          <a:xfrm>
            <a:off x="5867400" y="2057400"/>
            <a:ext cx="0" cy="609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5791200" y="1981200"/>
            <a:ext cx="0" cy="76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5715000" y="1905000"/>
            <a:ext cx="0" cy="914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5638800" y="1905000"/>
            <a:ext cx="0" cy="914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5562600" y="1828800"/>
            <a:ext cx="0" cy="914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1089" name="Freeform 85"/>
          <p:cNvSpPr>
            <a:spLocks/>
          </p:cNvSpPr>
          <p:nvPr/>
        </p:nvSpPr>
        <p:spPr bwMode="auto">
          <a:xfrm>
            <a:off x="5427663" y="2617788"/>
            <a:ext cx="612775" cy="1100137"/>
          </a:xfrm>
          <a:custGeom>
            <a:avLst/>
            <a:gdLst>
              <a:gd name="T0" fmla="*/ 2147483647 w 386"/>
              <a:gd name="T1" fmla="*/ 2147483647 h 693"/>
              <a:gd name="T2" fmla="*/ 2147483647 w 386"/>
              <a:gd name="T3" fmla="*/ 2147483647 h 693"/>
              <a:gd name="T4" fmla="*/ 2147483647 w 386"/>
              <a:gd name="T5" fmla="*/ 2147483647 h 693"/>
              <a:gd name="T6" fmla="*/ 2147483647 w 386"/>
              <a:gd name="T7" fmla="*/ 2147483647 h 693"/>
              <a:gd name="T8" fmla="*/ 2147483647 w 386"/>
              <a:gd name="T9" fmla="*/ 2147483647 h 693"/>
              <a:gd name="T10" fmla="*/ 2147483647 w 386"/>
              <a:gd name="T11" fmla="*/ 2147483647 h 693"/>
              <a:gd name="T12" fmla="*/ 2147483647 w 386"/>
              <a:gd name="T13" fmla="*/ 0 h 693"/>
              <a:gd name="T14" fmla="*/ 2147483647 w 386"/>
              <a:gd name="T15" fmla="*/ 2147483647 h 693"/>
              <a:gd name="T16" fmla="*/ 2147483647 w 386"/>
              <a:gd name="T17" fmla="*/ 2147483647 h 693"/>
              <a:gd name="T18" fmla="*/ 2147483647 w 386"/>
              <a:gd name="T19" fmla="*/ 2147483647 h 693"/>
              <a:gd name="T20" fmla="*/ 2147483647 w 386"/>
              <a:gd name="T21" fmla="*/ 2147483647 h 693"/>
              <a:gd name="T22" fmla="*/ 2147483647 w 386"/>
              <a:gd name="T23" fmla="*/ 2147483647 h 693"/>
              <a:gd name="T24" fmla="*/ 2147483647 w 386"/>
              <a:gd name="T25" fmla="*/ 2147483647 h 693"/>
              <a:gd name="T26" fmla="*/ 2147483647 w 386"/>
              <a:gd name="T27" fmla="*/ 2147483647 h 693"/>
              <a:gd name="T28" fmla="*/ 2147483647 w 386"/>
              <a:gd name="T29" fmla="*/ 2147483647 h 693"/>
              <a:gd name="T30" fmla="*/ 2147483647 w 386"/>
              <a:gd name="T31" fmla="*/ 2147483647 h 693"/>
              <a:gd name="T32" fmla="*/ 2147483647 w 386"/>
              <a:gd name="T33" fmla="*/ 2147483647 h 693"/>
              <a:gd name="T34" fmla="*/ 2147483647 w 386"/>
              <a:gd name="T35" fmla="*/ 2147483647 h 693"/>
              <a:gd name="T36" fmla="*/ 2147483647 w 386"/>
              <a:gd name="T37" fmla="*/ 2147483647 h 693"/>
              <a:gd name="T38" fmla="*/ 2147483647 w 386"/>
              <a:gd name="T39" fmla="*/ 2147483647 h 693"/>
              <a:gd name="T40" fmla="*/ 2147483647 w 386"/>
              <a:gd name="T41" fmla="*/ 2147483647 h 693"/>
              <a:gd name="T42" fmla="*/ 2147483647 w 386"/>
              <a:gd name="T43" fmla="*/ 2147483647 h 693"/>
              <a:gd name="T44" fmla="*/ 2147483647 w 386"/>
              <a:gd name="T45" fmla="*/ 2147483647 h 693"/>
              <a:gd name="T46" fmla="*/ 2147483647 w 386"/>
              <a:gd name="T47" fmla="*/ 2147483647 h 693"/>
              <a:gd name="T48" fmla="*/ 2147483647 w 386"/>
              <a:gd name="T49" fmla="*/ 2147483647 h 693"/>
              <a:gd name="T50" fmla="*/ 2147483647 w 386"/>
              <a:gd name="T51" fmla="*/ 2147483647 h 693"/>
              <a:gd name="T52" fmla="*/ 2147483647 w 386"/>
              <a:gd name="T53" fmla="*/ 2147483647 h 693"/>
              <a:gd name="T54" fmla="*/ 2147483647 w 386"/>
              <a:gd name="T55" fmla="*/ 2147483647 h 693"/>
              <a:gd name="T56" fmla="*/ 2147483647 w 386"/>
              <a:gd name="T57" fmla="*/ 2147483647 h 693"/>
              <a:gd name="T58" fmla="*/ 2147483647 w 386"/>
              <a:gd name="T59" fmla="*/ 2147483647 h 693"/>
              <a:gd name="T60" fmla="*/ 2147483647 w 386"/>
              <a:gd name="T61" fmla="*/ 2147483647 h 693"/>
              <a:gd name="T62" fmla="*/ 2147483647 w 386"/>
              <a:gd name="T63" fmla="*/ 2147483647 h 693"/>
              <a:gd name="T64" fmla="*/ 0 w 386"/>
              <a:gd name="T65" fmla="*/ 2147483647 h 693"/>
              <a:gd name="T66" fmla="*/ 2147483647 w 386"/>
              <a:gd name="T67" fmla="*/ 2147483647 h 693"/>
              <a:gd name="T68" fmla="*/ 2147483647 w 386"/>
              <a:gd name="T69" fmla="*/ 2147483647 h 6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6"/>
              <a:gd name="T106" fmla="*/ 0 h 693"/>
              <a:gd name="T107" fmla="*/ 386 w 386"/>
              <a:gd name="T108" fmla="*/ 693 h 6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6" h="693">
                <a:moveTo>
                  <a:pt x="7" y="284"/>
                </a:moveTo>
                <a:lnTo>
                  <a:pt x="46" y="196"/>
                </a:lnTo>
                <a:lnTo>
                  <a:pt x="34" y="163"/>
                </a:lnTo>
                <a:lnTo>
                  <a:pt x="101" y="111"/>
                </a:lnTo>
                <a:lnTo>
                  <a:pt x="113" y="72"/>
                </a:lnTo>
                <a:lnTo>
                  <a:pt x="65" y="16"/>
                </a:lnTo>
                <a:lnTo>
                  <a:pt x="323" y="0"/>
                </a:lnTo>
                <a:lnTo>
                  <a:pt x="329" y="41"/>
                </a:lnTo>
                <a:lnTo>
                  <a:pt x="355" y="93"/>
                </a:lnTo>
                <a:lnTo>
                  <a:pt x="377" y="357"/>
                </a:lnTo>
                <a:lnTo>
                  <a:pt x="372" y="412"/>
                </a:lnTo>
                <a:lnTo>
                  <a:pt x="386" y="443"/>
                </a:lnTo>
                <a:lnTo>
                  <a:pt x="370" y="503"/>
                </a:lnTo>
                <a:lnTo>
                  <a:pt x="350" y="529"/>
                </a:lnTo>
                <a:lnTo>
                  <a:pt x="340" y="573"/>
                </a:lnTo>
                <a:lnTo>
                  <a:pt x="352" y="587"/>
                </a:lnTo>
                <a:lnTo>
                  <a:pt x="341" y="611"/>
                </a:lnTo>
                <a:lnTo>
                  <a:pt x="346" y="620"/>
                </a:lnTo>
                <a:lnTo>
                  <a:pt x="316" y="632"/>
                </a:lnTo>
                <a:lnTo>
                  <a:pt x="309" y="676"/>
                </a:lnTo>
                <a:lnTo>
                  <a:pt x="265" y="662"/>
                </a:lnTo>
                <a:lnTo>
                  <a:pt x="242" y="693"/>
                </a:lnTo>
                <a:lnTo>
                  <a:pt x="229" y="690"/>
                </a:lnTo>
                <a:lnTo>
                  <a:pt x="213" y="662"/>
                </a:lnTo>
                <a:lnTo>
                  <a:pt x="189" y="594"/>
                </a:lnTo>
                <a:lnTo>
                  <a:pt x="131" y="559"/>
                </a:lnTo>
                <a:lnTo>
                  <a:pt x="119" y="524"/>
                </a:lnTo>
                <a:lnTo>
                  <a:pt x="138" y="469"/>
                </a:lnTo>
                <a:lnTo>
                  <a:pt x="123" y="459"/>
                </a:lnTo>
                <a:lnTo>
                  <a:pt x="85" y="459"/>
                </a:lnTo>
                <a:lnTo>
                  <a:pt x="77" y="426"/>
                </a:lnTo>
                <a:lnTo>
                  <a:pt x="15" y="359"/>
                </a:lnTo>
                <a:lnTo>
                  <a:pt x="0" y="305"/>
                </a:lnTo>
                <a:lnTo>
                  <a:pt x="7" y="284"/>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90" name="Freeform 124"/>
          <p:cNvSpPr>
            <a:spLocks/>
          </p:cNvSpPr>
          <p:nvPr/>
        </p:nvSpPr>
        <p:spPr bwMode="auto">
          <a:xfrm rot="-3088485">
            <a:off x="5703887" y="1679576"/>
            <a:ext cx="238125" cy="476250"/>
          </a:xfrm>
          <a:custGeom>
            <a:avLst/>
            <a:gdLst>
              <a:gd name="T0" fmla="*/ 0 w 197"/>
              <a:gd name="T1" fmla="*/ 0 h 194"/>
              <a:gd name="T2" fmla="*/ 2147483647 w 197"/>
              <a:gd name="T3" fmla="*/ 2147483647 h 194"/>
              <a:gd name="T4" fmla="*/ 2147483647 w 197"/>
              <a:gd name="T5" fmla="*/ 2147483647 h 194"/>
              <a:gd name="T6" fmla="*/ 2147483647 w 197"/>
              <a:gd name="T7" fmla="*/ 2147483647 h 194"/>
              <a:gd name="T8" fmla="*/ 2147483647 w 197"/>
              <a:gd name="T9" fmla="*/ 2147483647 h 194"/>
              <a:gd name="T10" fmla="*/ 2147483647 w 197"/>
              <a:gd name="T11" fmla="*/ 2147483647 h 194"/>
              <a:gd name="T12" fmla="*/ 2147483647 w 197"/>
              <a:gd name="T13" fmla="*/ 2147483647 h 194"/>
              <a:gd name="T14" fmla="*/ 2147483647 w 197"/>
              <a:gd name="T15" fmla="*/ 2147483647 h 194"/>
              <a:gd name="T16" fmla="*/ 2147483647 w 197"/>
              <a:gd name="T17" fmla="*/ 2147483647 h 194"/>
              <a:gd name="T18" fmla="*/ 2147483647 w 197"/>
              <a:gd name="T19" fmla="*/ 2147483647 h 194"/>
              <a:gd name="T20" fmla="*/ 2147483647 w 197"/>
              <a:gd name="T21" fmla="*/ 2147483647 h 194"/>
              <a:gd name="T22" fmla="*/ 2147483647 w 197"/>
              <a:gd name="T23" fmla="*/ 2147483647 h 194"/>
              <a:gd name="T24" fmla="*/ 2147483647 w 197"/>
              <a:gd name="T25" fmla="*/ 2147483647 h 194"/>
              <a:gd name="T26" fmla="*/ 0 w 197"/>
              <a:gd name="T27" fmla="*/ 0 h 1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94"/>
              <a:gd name="T44" fmla="*/ 197 w 197"/>
              <a:gd name="T45" fmla="*/ 194 h 1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94">
                <a:moveTo>
                  <a:pt x="0" y="0"/>
                </a:moveTo>
                <a:cubicBezTo>
                  <a:pt x="2" y="33"/>
                  <a:pt x="4" y="44"/>
                  <a:pt x="8" y="74"/>
                </a:cubicBezTo>
                <a:cubicBezTo>
                  <a:pt x="9" y="84"/>
                  <a:pt x="16" y="102"/>
                  <a:pt x="16" y="102"/>
                </a:cubicBezTo>
                <a:cubicBezTo>
                  <a:pt x="17" y="115"/>
                  <a:pt x="19" y="127"/>
                  <a:pt x="20" y="140"/>
                </a:cubicBezTo>
                <a:cubicBezTo>
                  <a:pt x="20" y="144"/>
                  <a:pt x="24" y="152"/>
                  <a:pt x="24" y="152"/>
                </a:cubicBezTo>
                <a:cubicBezTo>
                  <a:pt x="27" y="194"/>
                  <a:pt x="35" y="180"/>
                  <a:pt x="76" y="178"/>
                </a:cubicBezTo>
                <a:cubicBezTo>
                  <a:pt x="95" y="172"/>
                  <a:pt x="84" y="174"/>
                  <a:pt x="110" y="172"/>
                </a:cubicBezTo>
                <a:cubicBezTo>
                  <a:pt x="120" y="169"/>
                  <a:pt x="127" y="164"/>
                  <a:pt x="136" y="158"/>
                </a:cubicBezTo>
                <a:cubicBezTo>
                  <a:pt x="146" y="152"/>
                  <a:pt x="171" y="144"/>
                  <a:pt x="182" y="142"/>
                </a:cubicBezTo>
                <a:cubicBezTo>
                  <a:pt x="197" y="119"/>
                  <a:pt x="165" y="75"/>
                  <a:pt x="146" y="62"/>
                </a:cubicBezTo>
                <a:cubicBezTo>
                  <a:pt x="122" y="63"/>
                  <a:pt x="97" y="70"/>
                  <a:pt x="74" y="62"/>
                </a:cubicBezTo>
                <a:cubicBezTo>
                  <a:pt x="65" y="59"/>
                  <a:pt x="59" y="51"/>
                  <a:pt x="50" y="48"/>
                </a:cubicBezTo>
                <a:cubicBezTo>
                  <a:pt x="43" y="38"/>
                  <a:pt x="31" y="23"/>
                  <a:pt x="20" y="16"/>
                </a:cubicBezTo>
                <a:cubicBezTo>
                  <a:pt x="14" y="7"/>
                  <a:pt x="6" y="9"/>
                  <a:pt x="0" y="0"/>
                </a:cubicBezTo>
                <a:close/>
              </a:path>
            </a:pathLst>
          </a:custGeom>
          <a:solidFill>
            <a:srgbClr val="FF99CC"/>
          </a:solidFill>
          <a:ln w="12700" cap="sq">
            <a:solidFill>
              <a:srgbClr val="FF99CC"/>
            </a:solidFill>
            <a:round/>
            <a:headEnd type="none" w="sm" len="sm"/>
            <a:tailEnd type="none" w="sm" len="sm"/>
          </a:ln>
        </p:spPr>
        <p:txBody>
          <a:bodyPr vert="eaVert" wrap="none"/>
          <a:lstStyle/>
          <a:p>
            <a:pPr algn="ctr" eaLnBrk="0" fontAlgn="base" hangingPunct="0">
              <a:spcBef>
                <a:spcPct val="0"/>
              </a:spcBef>
              <a:spcAft>
                <a:spcPct val="0"/>
              </a:spcAft>
            </a:pPr>
            <a:endParaRPr lang="en-US">
              <a:solidFill>
                <a:srgbClr val="FFFFFF"/>
              </a:solidFill>
              <a:latin typeface="Verdana" pitchFamily="34" charset="0"/>
            </a:endParaRPr>
          </a:p>
        </p:txBody>
      </p:sp>
      <p:cxnSp>
        <p:nvCxnSpPr>
          <p:cNvPr id="289" name="Straight Connector 288"/>
          <p:cNvCxnSpPr/>
          <p:nvPr/>
        </p:nvCxnSpPr>
        <p:spPr>
          <a:xfrm>
            <a:off x="5486400" y="1828800"/>
            <a:ext cx="0" cy="914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5257800" y="1752600"/>
            <a:ext cx="0" cy="838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5334000" y="1828800"/>
            <a:ext cx="0" cy="76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5410200" y="1828800"/>
            <a:ext cx="0" cy="76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1095" name="Freeform 79"/>
          <p:cNvSpPr>
            <a:spLocks/>
          </p:cNvSpPr>
          <p:nvPr/>
        </p:nvSpPr>
        <p:spPr bwMode="auto">
          <a:xfrm>
            <a:off x="4678363" y="2454275"/>
            <a:ext cx="928687" cy="614363"/>
          </a:xfrm>
          <a:custGeom>
            <a:avLst/>
            <a:gdLst>
              <a:gd name="T0" fmla="*/ 2147483647 w 586"/>
              <a:gd name="T1" fmla="*/ 2147483647 h 387"/>
              <a:gd name="T2" fmla="*/ 2147483647 w 586"/>
              <a:gd name="T3" fmla="*/ 2147483647 h 387"/>
              <a:gd name="T4" fmla="*/ 2147483647 w 586"/>
              <a:gd name="T5" fmla="*/ 2147483647 h 387"/>
              <a:gd name="T6" fmla="*/ 2147483647 w 586"/>
              <a:gd name="T7" fmla="*/ 2147483647 h 387"/>
              <a:gd name="T8" fmla="*/ 2147483647 w 586"/>
              <a:gd name="T9" fmla="*/ 2147483647 h 387"/>
              <a:gd name="T10" fmla="*/ 2147483647 w 586"/>
              <a:gd name="T11" fmla="*/ 2147483647 h 387"/>
              <a:gd name="T12" fmla="*/ 2147483647 w 586"/>
              <a:gd name="T13" fmla="*/ 2147483647 h 387"/>
              <a:gd name="T14" fmla="*/ 2147483647 w 586"/>
              <a:gd name="T15" fmla="*/ 2147483647 h 387"/>
              <a:gd name="T16" fmla="*/ 2147483647 w 586"/>
              <a:gd name="T17" fmla="*/ 2147483647 h 387"/>
              <a:gd name="T18" fmla="*/ 2147483647 w 586"/>
              <a:gd name="T19" fmla="*/ 2147483647 h 387"/>
              <a:gd name="T20" fmla="*/ 2147483647 w 586"/>
              <a:gd name="T21" fmla="*/ 2147483647 h 387"/>
              <a:gd name="T22" fmla="*/ 2147483647 w 586"/>
              <a:gd name="T23" fmla="*/ 2147483647 h 387"/>
              <a:gd name="T24" fmla="*/ 2147483647 w 586"/>
              <a:gd name="T25" fmla="*/ 2147483647 h 387"/>
              <a:gd name="T26" fmla="*/ 2147483647 w 586"/>
              <a:gd name="T27" fmla="*/ 2147483647 h 387"/>
              <a:gd name="T28" fmla="*/ 2147483647 w 586"/>
              <a:gd name="T29" fmla="*/ 2147483647 h 387"/>
              <a:gd name="T30" fmla="*/ 2147483647 w 586"/>
              <a:gd name="T31" fmla="*/ 2147483647 h 387"/>
              <a:gd name="T32" fmla="*/ 2147483647 w 586"/>
              <a:gd name="T33" fmla="*/ 2147483647 h 387"/>
              <a:gd name="T34" fmla="*/ 2147483647 w 586"/>
              <a:gd name="T35" fmla="*/ 2147483647 h 387"/>
              <a:gd name="T36" fmla="*/ 2147483647 w 586"/>
              <a:gd name="T37" fmla="*/ 0 h 387"/>
              <a:gd name="T38" fmla="*/ 2147483647 w 586"/>
              <a:gd name="T39" fmla="*/ 2147483647 h 387"/>
              <a:gd name="T40" fmla="*/ 0 w 586"/>
              <a:gd name="T41" fmla="*/ 2147483647 h 387"/>
              <a:gd name="T42" fmla="*/ 2147483647 w 586"/>
              <a:gd name="T43" fmla="*/ 2147483647 h 387"/>
              <a:gd name="T44" fmla="*/ 2147483647 w 586"/>
              <a:gd name="T45" fmla="*/ 2147483647 h 3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6"/>
              <a:gd name="T70" fmla="*/ 0 h 387"/>
              <a:gd name="T71" fmla="*/ 586 w 586"/>
              <a:gd name="T72" fmla="*/ 387 h 3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6" h="387">
                <a:moveTo>
                  <a:pt x="2" y="37"/>
                </a:moveTo>
                <a:lnTo>
                  <a:pt x="12" y="60"/>
                </a:lnTo>
                <a:lnTo>
                  <a:pt x="5" y="81"/>
                </a:lnTo>
                <a:lnTo>
                  <a:pt x="12" y="135"/>
                </a:lnTo>
                <a:lnTo>
                  <a:pt x="39" y="212"/>
                </a:lnTo>
                <a:lnTo>
                  <a:pt x="39" y="235"/>
                </a:lnTo>
                <a:lnTo>
                  <a:pt x="58" y="271"/>
                </a:lnTo>
                <a:lnTo>
                  <a:pt x="67" y="329"/>
                </a:lnTo>
                <a:lnTo>
                  <a:pt x="62" y="347"/>
                </a:lnTo>
                <a:lnTo>
                  <a:pt x="74" y="366"/>
                </a:lnTo>
                <a:lnTo>
                  <a:pt x="452" y="357"/>
                </a:lnTo>
                <a:lnTo>
                  <a:pt x="480" y="387"/>
                </a:lnTo>
                <a:lnTo>
                  <a:pt x="519" y="299"/>
                </a:lnTo>
                <a:lnTo>
                  <a:pt x="507" y="266"/>
                </a:lnTo>
                <a:lnTo>
                  <a:pt x="574" y="214"/>
                </a:lnTo>
                <a:lnTo>
                  <a:pt x="586" y="175"/>
                </a:lnTo>
                <a:lnTo>
                  <a:pt x="538" y="119"/>
                </a:lnTo>
                <a:lnTo>
                  <a:pt x="490" y="62"/>
                </a:lnTo>
                <a:lnTo>
                  <a:pt x="480" y="0"/>
                </a:lnTo>
                <a:lnTo>
                  <a:pt x="14" y="9"/>
                </a:lnTo>
                <a:lnTo>
                  <a:pt x="0" y="7"/>
                </a:lnTo>
                <a:lnTo>
                  <a:pt x="2" y="37"/>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96" name="Freeform 78"/>
          <p:cNvSpPr>
            <a:spLocks/>
          </p:cNvSpPr>
          <p:nvPr/>
        </p:nvSpPr>
        <p:spPr bwMode="auto">
          <a:xfrm>
            <a:off x="4608513" y="1338263"/>
            <a:ext cx="1011237" cy="1130300"/>
          </a:xfrm>
          <a:custGeom>
            <a:avLst/>
            <a:gdLst>
              <a:gd name="T0" fmla="*/ 2147483647 w 638"/>
              <a:gd name="T1" fmla="*/ 2147483647 h 712"/>
              <a:gd name="T2" fmla="*/ 2147483647 w 638"/>
              <a:gd name="T3" fmla="*/ 2147483647 h 712"/>
              <a:gd name="T4" fmla="*/ 2147483647 w 638"/>
              <a:gd name="T5" fmla="*/ 2147483647 h 712"/>
              <a:gd name="T6" fmla="*/ 2147483647 w 638"/>
              <a:gd name="T7" fmla="*/ 2147483647 h 712"/>
              <a:gd name="T8" fmla="*/ 2147483647 w 638"/>
              <a:gd name="T9" fmla="*/ 2147483647 h 712"/>
              <a:gd name="T10" fmla="*/ 2147483647 w 638"/>
              <a:gd name="T11" fmla="*/ 2147483647 h 712"/>
              <a:gd name="T12" fmla="*/ 2147483647 w 638"/>
              <a:gd name="T13" fmla="*/ 2147483647 h 712"/>
              <a:gd name="T14" fmla="*/ 2147483647 w 638"/>
              <a:gd name="T15" fmla="*/ 2147483647 h 712"/>
              <a:gd name="T16" fmla="*/ 2147483647 w 638"/>
              <a:gd name="T17" fmla="*/ 2147483647 h 712"/>
              <a:gd name="T18" fmla="*/ 2147483647 w 638"/>
              <a:gd name="T19" fmla="*/ 2147483647 h 712"/>
              <a:gd name="T20" fmla="*/ 2147483647 w 638"/>
              <a:gd name="T21" fmla="*/ 2147483647 h 712"/>
              <a:gd name="T22" fmla="*/ 2147483647 w 638"/>
              <a:gd name="T23" fmla="*/ 2147483647 h 712"/>
              <a:gd name="T24" fmla="*/ 2147483647 w 638"/>
              <a:gd name="T25" fmla="*/ 2147483647 h 712"/>
              <a:gd name="T26" fmla="*/ 2147483647 w 638"/>
              <a:gd name="T27" fmla="*/ 2147483647 h 712"/>
              <a:gd name="T28" fmla="*/ 2147483647 w 638"/>
              <a:gd name="T29" fmla="*/ 2147483647 h 712"/>
              <a:gd name="T30" fmla="*/ 2147483647 w 638"/>
              <a:gd name="T31" fmla="*/ 2147483647 h 712"/>
              <a:gd name="T32" fmla="*/ 2147483647 w 638"/>
              <a:gd name="T33" fmla="*/ 2147483647 h 712"/>
              <a:gd name="T34" fmla="*/ 2147483647 w 638"/>
              <a:gd name="T35" fmla="*/ 2147483647 h 712"/>
              <a:gd name="T36" fmla="*/ 2147483647 w 638"/>
              <a:gd name="T37" fmla="*/ 2147483647 h 712"/>
              <a:gd name="T38" fmla="*/ 2147483647 w 638"/>
              <a:gd name="T39" fmla="*/ 2147483647 h 712"/>
              <a:gd name="T40" fmla="*/ 2147483647 w 638"/>
              <a:gd name="T41" fmla="*/ 2147483647 h 712"/>
              <a:gd name="T42" fmla="*/ 2147483647 w 638"/>
              <a:gd name="T43" fmla="*/ 2147483647 h 712"/>
              <a:gd name="T44" fmla="*/ 2147483647 w 638"/>
              <a:gd name="T45" fmla="*/ 2147483647 h 712"/>
              <a:gd name="T46" fmla="*/ 2147483647 w 638"/>
              <a:gd name="T47" fmla="*/ 2147483647 h 712"/>
              <a:gd name="T48" fmla="*/ 2147483647 w 638"/>
              <a:gd name="T49" fmla="*/ 2147483647 h 712"/>
              <a:gd name="T50" fmla="*/ 2147483647 w 638"/>
              <a:gd name="T51" fmla="*/ 2147483647 h 712"/>
              <a:gd name="T52" fmla="*/ 2147483647 w 638"/>
              <a:gd name="T53" fmla="*/ 2147483647 h 712"/>
              <a:gd name="T54" fmla="*/ 2147483647 w 638"/>
              <a:gd name="T55" fmla="*/ 0 h 712"/>
              <a:gd name="T56" fmla="*/ 2147483647 w 638"/>
              <a:gd name="T57" fmla="*/ 0 h 712"/>
              <a:gd name="T58" fmla="*/ 2147483647 w 638"/>
              <a:gd name="T59" fmla="*/ 2147483647 h 712"/>
              <a:gd name="T60" fmla="*/ 0 w 638"/>
              <a:gd name="T61" fmla="*/ 2147483647 h 712"/>
              <a:gd name="T62" fmla="*/ 2147483647 w 638"/>
              <a:gd name="T63" fmla="*/ 2147483647 h 712"/>
              <a:gd name="T64" fmla="*/ 2147483647 w 638"/>
              <a:gd name="T65" fmla="*/ 2147483647 h 7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8"/>
              <a:gd name="T100" fmla="*/ 0 h 712"/>
              <a:gd name="T101" fmla="*/ 638 w 638"/>
              <a:gd name="T102" fmla="*/ 712 h 7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8" h="712">
                <a:moveTo>
                  <a:pt x="3" y="135"/>
                </a:moveTo>
                <a:lnTo>
                  <a:pt x="29" y="219"/>
                </a:lnTo>
                <a:lnTo>
                  <a:pt x="32" y="324"/>
                </a:lnTo>
                <a:lnTo>
                  <a:pt x="49" y="409"/>
                </a:lnTo>
                <a:lnTo>
                  <a:pt x="27" y="453"/>
                </a:lnTo>
                <a:lnTo>
                  <a:pt x="59" y="485"/>
                </a:lnTo>
                <a:lnTo>
                  <a:pt x="58" y="712"/>
                </a:lnTo>
                <a:lnTo>
                  <a:pt x="524" y="703"/>
                </a:lnTo>
                <a:lnTo>
                  <a:pt x="517" y="658"/>
                </a:lnTo>
                <a:lnTo>
                  <a:pt x="466" y="619"/>
                </a:lnTo>
                <a:lnTo>
                  <a:pt x="442" y="591"/>
                </a:lnTo>
                <a:lnTo>
                  <a:pt x="379" y="551"/>
                </a:lnTo>
                <a:lnTo>
                  <a:pt x="380" y="486"/>
                </a:lnTo>
                <a:lnTo>
                  <a:pt x="367" y="443"/>
                </a:lnTo>
                <a:lnTo>
                  <a:pt x="418" y="380"/>
                </a:lnTo>
                <a:lnTo>
                  <a:pt x="415" y="317"/>
                </a:lnTo>
                <a:lnTo>
                  <a:pt x="500" y="252"/>
                </a:lnTo>
                <a:lnTo>
                  <a:pt x="520" y="215"/>
                </a:lnTo>
                <a:lnTo>
                  <a:pt x="638" y="152"/>
                </a:lnTo>
                <a:lnTo>
                  <a:pt x="585" y="129"/>
                </a:lnTo>
                <a:lnTo>
                  <a:pt x="539" y="135"/>
                </a:lnTo>
                <a:lnTo>
                  <a:pt x="529" y="117"/>
                </a:lnTo>
                <a:lnTo>
                  <a:pt x="444" y="115"/>
                </a:lnTo>
                <a:lnTo>
                  <a:pt x="387" y="98"/>
                </a:lnTo>
                <a:lnTo>
                  <a:pt x="269" y="86"/>
                </a:lnTo>
                <a:lnTo>
                  <a:pt x="252" y="65"/>
                </a:lnTo>
                <a:lnTo>
                  <a:pt x="205" y="45"/>
                </a:lnTo>
                <a:lnTo>
                  <a:pt x="196" y="0"/>
                </a:lnTo>
                <a:lnTo>
                  <a:pt x="167" y="0"/>
                </a:lnTo>
                <a:lnTo>
                  <a:pt x="167" y="33"/>
                </a:lnTo>
                <a:lnTo>
                  <a:pt x="0" y="33"/>
                </a:lnTo>
                <a:lnTo>
                  <a:pt x="3" y="135"/>
                </a:lnTo>
                <a:close/>
              </a:path>
            </a:pathLst>
          </a:custGeom>
          <a:solidFill>
            <a:srgbClr val="FF99CC"/>
          </a:solidFill>
          <a:ln w="9525">
            <a:solidFill>
              <a:schemeClr val="bg2"/>
            </a:solidFill>
            <a:round/>
            <a:headEnd/>
            <a:tailEnd/>
          </a:ln>
        </p:spPr>
        <p:txBody>
          <a:bodyPr/>
          <a:lstStyle/>
          <a:p>
            <a:pPr algn="ctr" eaLnBrk="0" fontAlgn="base" hangingPunct="0">
              <a:spcBef>
                <a:spcPct val="0"/>
              </a:spcBef>
              <a:spcAft>
                <a:spcPct val="0"/>
              </a:spcAft>
            </a:pPr>
            <a:endParaRPr lang="en-US">
              <a:solidFill>
                <a:srgbClr val="FFFFFF"/>
              </a:solidFill>
              <a:latin typeface="Verdana" pitchFamily="34" charset="0"/>
            </a:endParaRPr>
          </a:p>
        </p:txBody>
      </p:sp>
      <p:sp>
        <p:nvSpPr>
          <p:cNvPr id="41097" name="Rectangle 116"/>
          <p:cNvSpPr>
            <a:spLocks noChangeArrowheads="1"/>
          </p:cNvSpPr>
          <p:nvPr/>
        </p:nvSpPr>
        <p:spPr bwMode="auto">
          <a:xfrm>
            <a:off x="152400" y="5867400"/>
            <a:ext cx="838200" cy="171450"/>
          </a:xfrm>
          <a:prstGeom prst="rect">
            <a:avLst/>
          </a:prstGeom>
          <a:solidFill>
            <a:srgbClr val="CC0099"/>
          </a:solidFill>
          <a:ln w="9525">
            <a:solidFill>
              <a:schemeClr val="bg2"/>
            </a:solidFill>
            <a:miter lim="800000"/>
            <a:headEnd/>
            <a:tailEnd/>
          </a:ln>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0" fontAlgn="base" hangingPunct="0">
              <a:spcBef>
                <a:spcPct val="20000"/>
              </a:spcBef>
              <a:spcAft>
                <a:spcPct val="0"/>
              </a:spcAft>
              <a:buFontTx/>
              <a:buChar char="•"/>
            </a:pPr>
            <a:endParaRPr lang="en-US" altLang="en-US" sz="2800">
              <a:solidFill>
                <a:srgbClr val="FFFFFF"/>
              </a:solidFill>
            </a:endParaRPr>
          </a:p>
        </p:txBody>
      </p:sp>
      <p:cxnSp>
        <p:nvCxnSpPr>
          <p:cNvPr id="143" name="Straight Connector 142"/>
          <p:cNvCxnSpPr/>
          <p:nvPr/>
        </p:nvCxnSpPr>
        <p:spPr>
          <a:xfrm>
            <a:off x="228600" y="5867400"/>
            <a:ext cx="0" cy="18256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81000" y="5867400"/>
            <a:ext cx="0" cy="18256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57200" y="5867400"/>
            <a:ext cx="0" cy="18256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33400" y="5867400"/>
            <a:ext cx="0" cy="18256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09600" y="5867400"/>
            <a:ext cx="0" cy="18256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685800" y="5867400"/>
            <a:ext cx="0" cy="18256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762000" y="5867400"/>
            <a:ext cx="0" cy="18256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38200" y="5867400"/>
            <a:ext cx="0" cy="18256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914400" y="5867400"/>
            <a:ext cx="0" cy="18256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990600" y="5810250"/>
            <a:ext cx="2392363" cy="276225"/>
          </a:xfrm>
          <a:prstGeom prst="rect">
            <a:avLst/>
          </a:prstGeom>
        </p:spPr>
        <p:txBody>
          <a:bodyPr wrap="none">
            <a:spAutoFit/>
          </a:bodyPr>
          <a:lstStyle/>
          <a:p>
            <a:pPr eaLnBrk="0" fontAlgn="base" hangingPunct="0">
              <a:spcBef>
                <a:spcPct val="50000"/>
              </a:spcBef>
              <a:spcAft>
                <a:spcPct val="0"/>
              </a:spcAft>
              <a:defRPr/>
            </a:pPr>
            <a:r>
              <a:rPr lang="en-US" sz="1200" b="1" dirty="0">
                <a:solidFill>
                  <a:srgbClr val="2F2222"/>
                </a:solidFill>
                <a:effectLst>
                  <a:outerShdw blurRad="38100" dist="38100" dir="2700000" algn="tl">
                    <a:srgbClr val="FFFFFF"/>
                  </a:outerShdw>
                </a:effectLst>
              </a:rPr>
              <a:t>Regionally Endorsed Program</a:t>
            </a:r>
          </a:p>
        </p:txBody>
      </p:sp>
      <p:cxnSp>
        <p:nvCxnSpPr>
          <p:cNvPr id="146" name="Straight Connector 145"/>
          <p:cNvCxnSpPr/>
          <p:nvPr/>
        </p:nvCxnSpPr>
        <p:spPr>
          <a:xfrm>
            <a:off x="304800" y="5867400"/>
            <a:ext cx="0" cy="18256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733800" y="762000"/>
            <a:ext cx="1752600" cy="369888"/>
          </a:xfrm>
          <a:prstGeom prst="rect">
            <a:avLst/>
          </a:prstGeom>
          <a:noFill/>
        </p:spPr>
        <p:txBody>
          <a:bodyPr>
            <a:spAutoFit/>
          </a:bodyPr>
          <a:lstStyle/>
          <a:p>
            <a:pPr algn="ctr" eaLnBrk="0" fontAlgn="base" hangingPunct="0">
              <a:spcBef>
                <a:spcPct val="0"/>
              </a:spcBef>
              <a:spcAft>
                <a:spcPct val="0"/>
              </a:spcAft>
              <a:defRPr/>
            </a:pPr>
            <a:r>
              <a:rPr lang="en-US" b="1" dirty="0">
                <a:solidFill>
                  <a:srgbClr val="2F2222"/>
                </a:solidFill>
                <a:cs typeface="Times New Roman" pitchFamily="18" charset="0"/>
              </a:rPr>
              <a:t>www.polst.org</a:t>
            </a:r>
          </a:p>
        </p:txBody>
      </p:sp>
      <p:sp>
        <p:nvSpPr>
          <p:cNvPr id="157" name="Text Box 119"/>
          <p:cNvSpPr txBox="1">
            <a:spLocks noChangeArrowheads="1"/>
          </p:cNvSpPr>
          <p:nvPr/>
        </p:nvSpPr>
        <p:spPr bwMode="auto">
          <a:xfrm>
            <a:off x="4876800" y="6019800"/>
            <a:ext cx="4154488" cy="461963"/>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US" sz="1200" b="1" dirty="0">
                <a:solidFill>
                  <a:srgbClr val="2F2222"/>
                </a:solidFill>
                <a:cs typeface="Times New Roman" pitchFamily="18" charset="0"/>
              </a:rPr>
              <a:t>Programs That Do Not Conform to POLST Requirements</a:t>
            </a:r>
          </a:p>
        </p:txBody>
      </p:sp>
    </p:spTree>
    <p:extLst>
      <p:ext uri="{BB962C8B-B14F-4D97-AF65-F5344CB8AC3E}">
        <p14:creationId xmlns:p14="http://schemas.microsoft.com/office/powerpoint/2010/main" val="1076234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304800"/>
            <a:ext cx="8229600" cy="762000"/>
          </a:xfrm>
          <a:prstGeom prst="rect">
            <a:avLst/>
          </a:prstGeom>
          <a:noFill/>
          <a:ln>
            <a:miter lim="800000"/>
            <a:headEnd/>
            <a:tailEnd/>
          </a:ln>
        </p:spPr>
        <p:txBody>
          <a:bodyPr>
            <a:normAutofit fontScale="90000"/>
          </a:bodyPr>
          <a:lstStyle/>
          <a:p>
            <a:pPr algn="l"/>
            <a:r>
              <a:rPr lang="en-US" dirty="0" smtClean="0">
                <a:solidFill>
                  <a:schemeClr val="tx1">
                    <a:lumMod val="50000"/>
                    <a:lumOff val="50000"/>
                  </a:schemeClr>
                </a:solidFill>
                <a:latin typeface="Arial Black" pitchFamily="34" charset="0"/>
                <a:ea typeface="Adobe Hebrew"/>
                <a:cs typeface="Arial" pitchFamily="34" charset="0"/>
              </a:rPr>
              <a:t>What’s Next:</a:t>
            </a:r>
            <a:br>
              <a:rPr lang="en-US" dirty="0" smtClean="0">
                <a:solidFill>
                  <a:schemeClr val="tx1">
                    <a:lumMod val="50000"/>
                    <a:lumOff val="50000"/>
                  </a:schemeClr>
                </a:solidFill>
                <a:latin typeface="Arial Black" pitchFamily="34" charset="0"/>
                <a:ea typeface="Adobe Hebrew"/>
                <a:cs typeface="Arial" pitchFamily="34" charset="0"/>
              </a:rPr>
            </a:br>
            <a:r>
              <a:rPr lang="en-US" dirty="0" smtClean="0">
                <a:solidFill>
                  <a:schemeClr val="tx1">
                    <a:lumMod val="50000"/>
                    <a:lumOff val="50000"/>
                  </a:schemeClr>
                </a:solidFill>
                <a:latin typeface="Arial Black" pitchFamily="34" charset="0"/>
                <a:ea typeface="Adobe Hebrew"/>
                <a:cs typeface="Arial" pitchFamily="34" charset="0"/>
              </a:rPr>
              <a:t>A POLST Registry?</a:t>
            </a:r>
            <a:r>
              <a:rPr lang="en-US" sz="5900" dirty="0" smtClean="0">
                <a:solidFill>
                  <a:schemeClr val="tx1">
                    <a:lumMod val="50000"/>
                    <a:lumOff val="50000"/>
                  </a:schemeClr>
                </a:solidFill>
                <a:latin typeface="Arial Black" pitchFamily="34" charset="0"/>
                <a:ea typeface="Adobe Hebrew"/>
                <a:cs typeface="Arial" pitchFamily="34" charset="0"/>
              </a:rPr>
              <a:t/>
            </a:r>
            <a:br>
              <a:rPr lang="en-US" sz="5900" dirty="0" smtClean="0">
                <a:solidFill>
                  <a:schemeClr val="tx1">
                    <a:lumMod val="50000"/>
                    <a:lumOff val="50000"/>
                  </a:schemeClr>
                </a:solidFill>
                <a:latin typeface="Arial Black" pitchFamily="34" charset="0"/>
                <a:ea typeface="Adobe Hebrew"/>
                <a:cs typeface="Arial" pitchFamily="34" charset="0"/>
              </a:rPr>
            </a:br>
            <a:endParaRPr lang="en-US" sz="5900" dirty="0" smtClean="0">
              <a:solidFill>
                <a:schemeClr val="tx1">
                  <a:lumMod val="50000"/>
                  <a:lumOff val="50000"/>
                </a:schemeClr>
              </a:solidFill>
              <a:latin typeface="Arial Black" pitchFamily="34" charset="0"/>
              <a:ea typeface="Adobe Hebrew"/>
              <a:cs typeface="Arial" pitchFamily="34" charset="0"/>
            </a:endParaRPr>
          </a:p>
        </p:txBody>
      </p:sp>
      <p:sp>
        <p:nvSpPr>
          <p:cNvPr id="3" name="Text Placeholder 2"/>
          <p:cNvSpPr>
            <a:spLocks noGrp="1"/>
          </p:cNvSpPr>
          <p:nvPr>
            <p:ph type="body" sz="quarter" idx="4294967295"/>
          </p:nvPr>
        </p:nvSpPr>
        <p:spPr bwMode="auto">
          <a:xfrm>
            <a:off x="304800" y="1219200"/>
            <a:ext cx="8305800" cy="3810000"/>
          </a:xfrm>
          <a:prstGeom prst="rect">
            <a:avLst/>
          </a:prstGeom>
          <a:noFill/>
          <a:ln>
            <a:miter lim="800000"/>
            <a:headEnd/>
            <a:tailEnd/>
          </a:ln>
        </p:spPr>
        <p:txBody>
          <a:bodyPr/>
          <a:lstStyle/>
          <a:p>
            <a:endParaRPr lang="en-US" sz="3600" dirty="0" smtClean="0">
              <a:solidFill>
                <a:schemeClr val="bg1">
                  <a:lumMod val="50000"/>
                </a:schemeClr>
              </a:solidFill>
              <a:latin typeface="Arial" pitchFamily="34" charset="0"/>
              <a:cs typeface="Arial" pitchFamily="34" charset="0"/>
            </a:endParaRPr>
          </a:p>
          <a:p>
            <a:r>
              <a:rPr lang="en-US" sz="3600" dirty="0" smtClean="0">
                <a:solidFill>
                  <a:schemeClr val="bg1">
                    <a:lumMod val="50000"/>
                  </a:schemeClr>
                </a:solidFill>
                <a:latin typeface="Arial" pitchFamily="34" charset="0"/>
                <a:cs typeface="Arial" pitchFamily="34" charset="0"/>
              </a:rPr>
              <a:t>Fulfill promise to honor wishes</a:t>
            </a:r>
          </a:p>
          <a:p>
            <a:r>
              <a:rPr lang="en-US" sz="3600" dirty="0" smtClean="0">
                <a:solidFill>
                  <a:schemeClr val="bg1">
                    <a:lumMod val="50000"/>
                  </a:schemeClr>
                </a:solidFill>
                <a:latin typeface="Arial" pitchFamily="34" charset="0"/>
                <a:cs typeface="Arial" pitchFamily="34" charset="0"/>
              </a:rPr>
              <a:t>Quality</a:t>
            </a:r>
          </a:p>
          <a:p>
            <a:r>
              <a:rPr lang="en-US" sz="3600" dirty="0" smtClean="0">
                <a:solidFill>
                  <a:schemeClr val="bg1">
                    <a:lumMod val="50000"/>
                  </a:schemeClr>
                </a:solidFill>
                <a:latin typeface="Arial" pitchFamily="34" charset="0"/>
                <a:cs typeface="Arial" pitchFamily="34" charset="0"/>
              </a:rPr>
              <a:t>Research</a:t>
            </a:r>
          </a:p>
          <a:p>
            <a:pPr marL="0" indent="0">
              <a:buFont typeface="Arial" charset="0"/>
              <a:buNone/>
            </a:pPr>
            <a:endParaRPr lang="en-US" sz="3600" dirty="0" smtClean="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125427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8875059" cy="6858000"/>
          </a:xfrm>
          <a:prstGeom prst="rect">
            <a:avLst/>
          </a:prstGeom>
        </p:spPr>
      </p:pic>
      <p:sp>
        <p:nvSpPr>
          <p:cNvPr id="2" name="Title 1"/>
          <p:cNvSpPr>
            <a:spLocks noGrp="1"/>
          </p:cNvSpPr>
          <p:nvPr>
            <p:ph type="title" idx="4294967295"/>
          </p:nvPr>
        </p:nvSpPr>
        <p:spPr bwMode="auto">
          <a:xfrm>
            <a:off x="475129" y="381000"/>
            <a:ext cx="8229600" cy="762000"/>
          </a:xfrm>
          <a:prstGeom prst="rect">
            <a:avLst/>
          </a:prstGeom>
          <a:noFill/>
          <a:ln>
            <a:miter lim="800000"/>
            <a:headEnd/>
            <a:tailEnd/>
          </a:ln>
        </p:spPr>
        <p:txBody>
          <a:bodyPr>
            <a:normAutofit fontScale="90000"/>
          </a:bodyPr>
          <a:lstStyle/>
          <a:p>
            <a:r>
              <a:rPr lang="en-US" dirty="0" smtClean="0">
                <a:solidFill>
                  <a:schemeClr val="tx1">
                    <a:lumMod val="50000"/>
                    <a:lumOff val="50000"/>
                  </a:schemeClr>
                </a:solidFill>
                <a:latin typeface="Arial Black" pitchFamily="34" charset="0"/>
                <a:ea typeface="Adobe Hebrew"/>
                <a:cs typeface="Arial" pitchFamily="34" charset="0"/>
              </a:rPr>
              <a:t>Advance Care Planning System</a:t>
            </a:r>
            <a:r>
              <a:rPr lang="en-US" sz="5900" dirty="0" smtClean="0">
                <a:solidFill>
                  <a:schemeClr val="tx1">
                    <a:lumMod val="50000"/>
                    <a:lumOff val="50000"/>
                  </a:schemeClr>
                </a:solidFill>
                <a:latin typeface="Arial Black" pitchFamily="34" charset="0"/>
                <a:ea typeface="Adobe Hebrew"/>
                <a:cs typeface="Arial" pitchFamily="34" charset="0"/>
              </a:rPr>
              <a:t/>
            </a:r>
            <a:br>
              <a:rPr lang="en-US" sz="5900" dirty="0" smtClean="0">
                <a:solidFill>
                  <a:schemeClr val="tx1">
                    <a:lumMod val="50000"/>
                    <a:lumOff val="50000"/>
                  </a:schemeClr>
                </a:solidFill>
                <a:latin typeface="Arial Black" pitchFamily="34" charset="0"/>
                <a:ea typeface="Adobe Hebrew"/>
                <a:cs typeface="Arial" pitchFamily="34" charset="0"/>
              </a:rPr>
            </a:br>
            <a:endParaRPr lang="en-US" sz="5900" dirty="0" smtClean="0">
              <a:solidFill>
                <a:schemeClr val="tx1">
                  <a:lumMod val="50000"/>
                  <a:lumOff val="50000"/>
                </a:schemeClr>
              </a:solidFill>
              <a:latin typeface="Arial Black" pitchFamily="34" charset="0"/>
              <a:ea typeface="Adobe Hebrew"/>
              <a:cs typeface="Arial" pitchFamily="34" charset="0"/>
            </a:endParaRPr>
          </a:p>
        </p:txBody>
      </p:sp>
    </p:spTree>
    <p:extLst>
      <p:ext uri="{BB962C8B-B14F-4D97-AF65-F5344CB8AC3E}">
        <p14:creationId xmlns:p14="http://schemas.microsoft.com/office/powerpoint/2010/main" val="3425453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304800"/>
            <a:ext cx="8229600" cy="762000"/>
          </a:xfrm>
          <a:prstGeom prst="rect">
            <a:avLst/>
          </a:prstGeom>
          <a:noFill/>
          <a:ln>
            <a:miter lim="800000"/>
            <a:headEnd/>
            <a:tailEnd/>
          </a:ln>
        </p:spPr>
        <p:txBody>
          <a:bodyPr>
            <a:normAutofit fontScale="90000"/>
          </a:bodyPr>
          <a:lstStyle/>
          <a:p>
            <a:pPr algn="l"/>
            <a:r>
              <a:rPr lang="en-US" dirty="0" smtClean="0">
                <a:solidFill>
                  <a:schemeClr val="tx1">
                    <a:lumMod val="50000"/>
                    <a:lumOff val="50000"/>
                  </a:schemeClr>
                </a:solidFill>
                <a:latin typeface="Arial Black" pitchFamily="34" charset="0"/>
                <a:ea typeface="Adobe Hebrew"/>
                <a:cs typeface="Arial" pitchFamily="34" charset="0"/>
              </a:rPr>
              <a:t>Why is POLST Ripe for a Registry?</a:t>
            </a:r>
            <a:r>
              <a:rPr lang="en-US" sz="5900" dirty="0" smtClean="0">
                <a:solidFill>
                  <a:schemeClr val="tx1">
                    <a:lumMod val="50000"/>
                    <a:lumOff val="50000"/>
                  </a:schemeClr>
                </a:solidFill>
                <a:latin typeface="Arial Black" pitchFamily="34" charset="0"/>
                <a:ea typeface="Adobe Hebrew"/>
                <a:cs typeface="Arial" pitchFamily="34" charset="0"/>
              </a:rPr>
              <a:t/>
            </a:r>
            <a:br>
              <a:rPr lang="en-US" sz="5900" dirty="0" smtClean="0">
                <a:solidFill>
                  <a:schemeClr val="tx1">
                    <a:lumMod val="50000"/>
                    <a:lumOff val="50000"/>
                  </a:schemeClr>
                </a:solidFill>
                <a:latin typeface="Arial Black" pitchFamily="34" charset="0"/>
                <a:ea typeface="Adobe Hebrew"/>
                <a:cs typeface="Arial" pitchFamily="34" charset="0"/>
              </a:rPr>
            </a:br>
            <a:endParaRPr lang="en-US" sz="5900" dirty="0" smtClean="0">
              <a:solidFill>
                <a:schemeClr val="tx1">
                  <a:lumMod val="50000"/>
                  <a:lumOff val="50000"/>
                </a:schemeClr>
              </a:solidFill>
              <a:latin typeface="Arial Black" pitchFamily="34" charset="0"/>
              <a:ea typeface="Adobe Hebrew"/>
              <a:cs typeface="Arial" pitchFamily="34" charset="0"/>
            </a:endParaRPr>
          </a:p>
        </p:txBody>
      </p:sp>
      <p:sp>
        <p:nvSpPr>
          <p:cNvPr id="3" name="Text Placeholder 2"/>
          <p:cNvSpPr>
            <a:spLocks noGrp="1"/>
          </p:cNvSpPr>
          <p:nvPr>
            <p:ph type="body" sz="quarter" idx="4294967295"/>
          </p:nvPr>
        </p:nvSpPr>
        <p:spPr bwMode="auto">
          <a:xfrm>
            <a:off x="283779" y="1713186"/>
            <a:ext cx="8305800" cy="4724400"/>
          </a:xfrm>
          <a:prstGeom prst="rect">
            <a:avLst/>
          </a:prstGeom>
          <a:noFill/>
          <a:ln>
            <a:miter lim="800000"/>
            <a:headEnd/>
            <a:tailEnd/>
          </a:ln>
        </p:spPr>
        <p:txBody>
          <a:bodyPr/>
          <a:lstStyle/>
          <a:p>
            <a:r>
              <a:rPr lang="en-US" dirty="0" smtClean="0">
                <a:solidFill>
                  <a:schemeClr val="bg1">
                    <a:lumMod val="50000"/>
                  </a:schemeClr>
                </a:solidFill>
                <a:latin typeface="Arial" pitchFamily="34" charset="0"/>
                <a:cs typeface="Arial" pitchFamily="34" charset="0"/>
              </a:rPr>
              <a:t>Targeted to those likely to need medical intervention</a:t>
            </a:r>
          </a:p>
          <a:p>
            <a:r>
              <a:rPr lang="en-US" dirty="0" smtClean="0">
                <a:solidFill>
                  <a:schemeClr val="bg1">
                    <a:lumMod val="50000"/>
                  </a:schemeClr>
                </a:solidFill>
                <a:latin typeface="Arial" pitchFamily="34" charset="0"/>
                <a:cs typeface="Arial" pitchFamily="34" charset="0"/>
              </a:rPr>
              <a:t>Designed for use in split second</a:t>
            </a:r>
          </a:p>
          <a:p>
            <a:r>
              <a:rPr lang="en-US" dirty="0" smtClean="0">
                <a:solidFill>
                  <a:schemeClr val="bg1">
                    <a:lumMod val="50000"/>
                  </a:schemeClr>
                </a:solidFill>
                <a:latin typeface="Arial" pitchFamily="34" charset="0"/>
                <a:cs typeface="Arial" pitchFamily="34" charset="0"/>
              </a:rPr>
              <a:t>Standardized form</a:t>
            </a:r>
          </a:p>
          <a:p>
            <a:r>
              <a:rPr lang="en-US" dirty="0" smtClean="0">
                <a:solidFill>
                  <a:schemeClr val="bg1">
                    <a:lumMod val="50000"/>
                  </a:schemeClr>
                </a:solidFill>
                <a:latin typeface="Arial" pitchFamily="34" charset="0"/>
                <a:cs typeface="Arial" pitchFamily="34" charset="0"/>
              </a:rPr>
              <a:t>Healthcare provider involved in completion</a:t>
            </a:r>
          </a:p>
          <a:p>
            <a:r>
              <a:rPr lang="en-US" dirty="0" smtClean="0">
                <a:solidFill>
                  <a:schemeClr val="bg1">
                    <a:lumMod val="50000"/>
                  </a:schemeClr>
                </a:solidFill>
                <a:latin typeface="Arial" pitchFamily="34" charset="0"/>
                <a:cs typeface="Arial" pitchFamily="34" charset="0"/>
              </a:rPr>
              <a:t>There’s a community the “owns” POLST</a:t>
            </a:r>
          </a:p>
          <a:p>
            <a:pPr marL="0" indent="0">
              <a:buFont typeface="Arial" charset="0"/>
              <a:buNone/>
            </a:pPr>
            <a:endParaRPr lang="en-US" sz="3600" dirty="0" smtClean="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236061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304800"/>
            <a:ext cx="8229600" cy="762000"/>
          </a:xfrm>
          <a:prstGeom prst="rect">
            <a:avLst/>
          </a:prstGeom>
          <a:noFill/>
          <a:ln>
            <a:miter lim="800000"/>
            <a:headEnd/>
            <a:tailEnd/>
          </a:ln>
        </p:spPr>
        <p:txBody>
          <a:bodyPr>
            <a:normAutofit fontScale="90000"/>
          </a:bodyPr>
          <a:lstStyle/>
          <a:p>
            <a:pPr algn="l"/>
            <a:r>
              <a:rPr lang="en-US" dirty="0" smtClean="0">
                <a:solidFill>
                  <a:schemeClr val="tx1">
                    <a:lumMod val="50000"/>
                    <a:lumOff val="50000"/>
                  </a:schemeClr>
                </a:solidFill>
                <a:latin typeface="Arial Black" pitchFamily="34" charset="0"/>
                <a:ea typeface="Adobe Hebrew"/>
                <a:cs typeface="Arial" pitchFamily="34" charset="0"/>
              </a:rPr>
              <a:t>Lessons from Oregon’s POLST Registry</a:t>
            </a:r>
            <a:br>
              <a:rPr lang="en-US" dirty="0" smtClean="0">
                <a:solidFill>
                  <a:schemeClr val="tx1">
                    <a:lumMod val="50000"/>
                    <a:lumOff val="50000"/>
                  </a:schemeClr>
                </a:solidFill>
                <a:latin typeface="Arial Black" pitchFamily="34" charset="0"/>
                <a:ea typeface="Adobe Hebrew"/>
                <a:cs typeface="Arial" pitchFamily="34" charset="0"/>
              </a:rPr>
            </a:br>
            <a:r>
              <a:rPr lang="en-US" sz="5900" dirty="0" smtClean="0">
                <a:solidFill>
                  <a:schemeClr val="tx1">
                    <a:lumMod val="50000"/>
                    <a:lumOff val="50000"/>
                  </a:schemeClr>
                </a:solidFill>
                <a:latin typeface="Arial Black" pitchFamily="34" charset="0"/>
                <a:ea typeface="Adobe Hebrew"/>
                <a:cs typeface="Arial" pitchFamily="34" charset="0"/>
              </a:rPr>
              <a:t/>
            </a:r>
            <a:br>
              <a:rPr lang="en-US" sz="5900" dirty="0" smtClean="0">
                <a:solidFill>
                  <a:schemeClr val="tx1">
                    <a:lumMod val="50000"/>
                    <a:lumOff val="50000"/>
                  </a:schemeClr>
                </a:solidFill>
                <a:latin typeface="Arial Black" pitchFamily="34" charset="0"/>
                <a:ea typeface="Adobe Hebrew"/>
                <a:cs typeface="Arial" pitchFamily="34" charset="0"/>
              </a:rPr>
            </a:br>
            <a:endParaRPr lang="en-US" sz="5900" dirty="0" smtClean="0">
              <a:solidFill>
                <a:schemeClr val="tx1">
                  <a:lumMod val="50000"/>
                  <a:lumOff val="50000"/>
                </a:schemeClr>
              </a:solidFill>
              <a:latin typeface="Arial Black" pitchFamily="34" charset="0"/>
              <a:ea typeface="Adobe Hebrew"/>
              <a:cs typeface="Arial" pitchFamily="34" charset="0"/>
            </a:endParaRPr>
          </a:p>
        </p:txBody>
      </p:sp>
      <p:sp>
        <p:nvSpPr>
          <p:cNvPr id="3" name="Text Placeholder 2"/>
          <p:cNvSpPr>
            <a:spLocks noGrp="1"/>
          </p:cNvSpPr>
          <p:nvPr>
            <p:ph type="body" sz="quarter" idx="4294967295"/>
          </p:nvPr>
        </p:nvSpPr>
        <p:spPr bwMode="auto">
          <a:xfrm>
            <a:off x="304800" y="1752600"/>
            <a:ext cx="8305800" cy="4724400"/>
          </a:xfrm>
          <a:prstGeom prst="rect">
            <a:avLst/>
          </a:prstGeom>
          <a:noFill/>
          <a:ln>
            <a:miter lim="800000"/>
            <a:headEnd/>
            <a:tailEnd/>
          </a:ln>
        </p:spPr>
        <p:txBody>
          <a:bodyPr/>
          <a:lstStyle/>
          <a:p>
            <a:r>
              <a:rPr lang="en-US" sz="4000" dirty="0" smtClean="0">
                <a:solidFill>
                  <a:schemeClr val="accent6"/>
                </a:solidFill>
                <a:latin typeface="Arial" pitchFamily="34" charset="0"/>
                <a:cs typeface="Arial" pitchFamily="34" charset="0"/>
              </a:rPr>
              <a:t>Oregon has legislative mandate</a:t>
            </a:r>
          </a:p>
          <a:p>
            <a:pPr lvl="1"/>
            <a:r>
              <a:rPr lang="en-US" sz="3600" dirty="0" smtClean="0">
                <a:solidFill>
                  <a:schemeClr val="bg1">
                    <a:lumMod val="50000"/>
                  </a:schemeClr>
                </a:solidFill>
                <a:latin typeface="Arial" pitchFamily="34" charset="0"/>
                <a:cs typeface="Arial" pitchFamily="34" charset="0"/>
              </a:rPr>
              <a:t>On healthcare provider</a:t>
            </a:r>
          </a:p>
          <a:p>
            <a:pPr lvl="1"/>
            <a:r>
              <a:rPr lang="en-US" sz="3600" dirty="0" smtClean="0">
                <a:solidFill>
                  <a:schemeClr val="bg1">
                    <a:lumMod val="50000"/>
                  </a:schemeClr>
                </a:solidFill>
                <a:latin typeface="Arial" pitchFamily="34" charset="0"/>
                <a:cs typeface="Arial" pitchFamily="34" charset="0"/>
              </a:rPr>
              <a:t>To submit form</a:t>
            </a:r>
          </a:p>
          <a:p>
            <a:pPr marL="0" indent="0">
              <a:buFont typeface="Arial" charset="0"/>
              <a:buNone/>
            </a:pPr>
            <a:endParaRPr lang="en-US" sz="3600" dirty="0" smtClean="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208605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7813"/>
            <a:ext cx="8229600" cy="1139825"/>
          </a:xfrm>
          <a:prstGeom prst="rect">
            <a:avLst/>
          </a:prstGeom>
        </p:spPr>
        <p:txBody>
          <a:bodyPr/>
          <a:lstStyle/>
          <a:p>
            <a:r>
              <a:rPr lang="en-US" b="1" dirty="0">
                <a:solidFill>
                  <a:schemeClr val="tx1">
                    <a:lumMod val="50000"/>
                    <a:lumOff val="50000"/>
                  </a:schemeClr>
                </a:solidFill>
              </a:rPr>
              <a:t>What </a:t>
            </a:r>
            <a:r>
              <a:rPr lang="en-US" b="1" dirty="0" smtClean="0">
                <a:solidFill>
                  <a:schemeClr val="tx1">
                    <a:lumMod val="50000"/>
                    <a:lumOff val="50000"/>
                  </a:schemeClr>
                </a:solidFill>
              </a:rPr>
              <a:t>Is </a:t>
            </a:r>
            <a:r>
              <a:rPr lang="en-US" b="1" dirty="0">
                <a:solidFill>
                  <a:schemeClr val="tx1">
                    <a:lumMod val="50000"/>
                    <a:lumOff val="50000"/>
                  </a:schemeClr>
                </a:solidFill>
              </a:rPr>
              <a:t>POLST?</a:t>
            </a:r>
            <a:endParaRPr lang="en-US" dirty="0">
              <a:solidFill>
                <a:schemeClr val="tx1">
                  <a:lumMod val="50000"/>
                  <a:lumOff val="50000"/>
                </a:schemeClr>
              </a:solidFill>
            </a:endParaRPr>
          </a:p>
        </p:txBody>
      </p:sp>
      <p:sp>
        <p:nvSpPr>
          <p:cNvPr id="5" name="Content Placeholder 4"/>
          <p:cNvSpPr>
            <a:spLocks noGrp="1"/>
          </p:cNvSpPr>
          <p:nvPr>
            <p:ph sz="half" idx="2"/>
          </p:nvPr>
        </p:nvSpPr>
        <p:spPr>
          <a:xfrm>
            <a:off x="457200" y="1295400"/>
            <a:ext cx="8153400" cy="4191000"/>
          </a:xfrm>
        </p:spPr>
        <p:txBody>
          <a:bodyPr/>
          <a:lstStyle/>
          <a:p>
            <a:pPr marL="457200" indent="-457200">
              <a:buFont typeface="Arial" panose="020B0604020202020204" pitchFamily="34" charset="0"/>
              <a:buChar char="•"/>
            </a:pPr>
            <a:r>
              <a:rPr lang="en-US" dirty="0"/>
              <a:t>A physician order recognized throughout the health care system</a:t>
            </a:r>
          </a:p>
          <a:p>
            <a:pPr marL="457200" indent="-457200">
              <a:buFont typeface="Arial" panose="020B0604020202020204" pitchFamily="34" charset="0"/>
              <a:buChar char="•"/>
            </a:pPr>
            <a:r>
              <a:rPr lang="en-US" dirty="0">
                <a:solidFill>
                  <a:schemeClr val="accent6"/>
                </a:solidFill>
              </a:rPr>
              <a:t>Brightly colored, standardized, and portable document that transfers with the patient</a:t>
            </a:r>
          </a:p>
          <a:p>
            <a:pPr marL="457200" indent="-457200">
              <a:buFont typeface="Arial" panose="020B0604020202020204" pitchFamily="34" charset="0"/>
              <a:buChar char="•"/>
            </a:pPr>
            <a:r>
              <a:rPr lang="en-US" dirty="0"/>
              <a:t>Enables individuals to choose medical treatments they want to receive and identify those they do not want</a:t>
            </a:r>
          </a:p>
          <a:p>
            <a:pPr marL="457200" indent="-457200">
              <a:buFont typeface="Arial" panose="020B0604020202020204" pitchFamily="34" charset="0"/>
              <a:buChar char="•"/>
            </a:pPr>
            <a:r>
              <a:rPr lang="en-US" dirty="0">
                <a:solidFill>
                  <a:schemeClr val="accent6"/>
                </a:solidFill>
              </a:rPr>
              <a:t>Provides direction for health care providers during serious illness</a:t>
            </a:r>
          </a:p>
          <a:p>
            <a:endParaRPr lang="en-US" dirty="0"/>
          </a:p>
        </p:txBody>
      </p:sp>
    </p:spTree>
    <p:extLst>
      <p:ext uri="{BB962C8B-B14F-4D97-AF65-F5344CB8AC3E}">
        <p14:creationId xmlns:p14="http://schemas.microsoft.com/office/powerpoint/2010/main" val="4129014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304800"/>
            <a:ext cx="8229600" cy="762000"/>
          </a:xfrm>
          <a:prstGeom prst="rect">
            <a:avLst/>
          </a:prstGeom>
          <a:noFill/>
          <a:ln>
            <a:miter lim="800000"/>
            <a:headEnd/>
            <a:tailEnd/>
          </a:ln>
        </p:spPr>
        <p:txBody>
          <a:bodyPr>
            <a:normAutofit fontScale="90000"/>
          </a:bodyPr>
          <a:lstStyle/>
          <a:p>
            <a:pPr algn="l"/>
            <a:r>
              <a:rPr lang="en-US" dirty="0" smtClean="0">
                <a:solidFill>
                  <a:schemeClr val="tx1">
                    <a:lumMod val="50000"/>
                    <a:lumOff val="50000"/>
                  </a:schemeClr>
                </a:solidFill>
                <a:latin typeface="Arial Black" pitchFamily="34" charset="0"/>
                <a:ea typeface="Adobe Hebrew"/>
                <a:cs typeface="Arial" pitchFamily="34" charset="0"/>
              </a:rPr>
              <a:t>What’s it Take to Make a Registry Work?</a:t>
            </a:r>
            <a:r>
              <a:rPr lang="en-US" sz="5900" dirty="0" smtClean="0">
                <a:solidFill>
                  <a:schemeClr val="tx1">
                    <a:lumMod val="50000"/>
                    <a:lumOff val="50000"/>
                  </a:schemeClr>
                </a:solidFill>
                <a:latin typeface="Arial Black" pitchFamily="34" charset="0"/>
                <a:ea typeface="Adobe Hebrew"/>
                <a:cs typeface="Arial" pitchFamily="34" charset="0"/>
              </a:rPr>
              <a:t/>
            </a:r>
            <a:br>
              <a:rPr lang="en-US" sz="5900" dirty="0" smtClean="0">
                <a:solidFill>
                  <a:schemeClr val="tx1">
                    <a:lumMod val="50000"/>
                    <a:lumOff val="50000"/>
                  </a:schemeClr>
                </a:solidFill>
                <a:latin typeface="Arial Black" pitchFamily="34" charset="0"/>
                <a:ea typeface="Adobe Hebrew"/>
                <a:cs typeface="Arial" pitchFamily="34" charset="0"/>
              </a:rPr>
            </a:br>
            <a:endParaRPr lang="en-US" sz="5900" dirty="0" smtClean="0">
              <a:solidFill>
                <a:schemeClr val="tx1">
                  <a:lumMod val="50000"/>
                  <a:lumOff val="50000"/>
                </a:schemeClr>
              </a:solidFill>
              <a:latin typeface="Arial Black" pitchFamily="34" charset="0"/>
              <a:ea typeface="Adobe Hebrew"/>
              <a:cs typeface="Arial" pitchFamily="34" charset="0"/>
            </a:endParaRPr>
          </a:p>
        </p:txBody>
      </p:sp>
      <p:sp>
        <p:nvSpPr>
          <p:cNvPr id="3" name="Text Placeholder 2"/>
          <p:cNvSpPr>
            <a:spLocks noGrp="1"/>
          </p:cNvSpPr>
          <p:nvPr>
            <p:ph type="body" sz="quarter" idx="4294967295"/>
          </p:nvPr>
        </p:nvSpPr>
        <p:spPr bwMode="auto">
          <a:xfrm>
            <a:off x="304800" y="1676400"/>
            <a:ext cx="8305800" cy="4724400"/>
          </a:xfrm>
          <a:prstGeom prst="rect">
            <a:avLst/>
          </a:prstGeom>
          <a:noFill/>
          <a:ln>
            <a:miter lim="800000"/>
            <a:headEnd/>
            <a:tailEnd/>
          </a:ln>
        </p:spPr>
        <p:txBody>
          <a:bodyPr/>
          <a:lstStyle/>
          <a:p>
            <a:r>
              <a:rPr lang="en-US" dirty="0" smtClean="0">
                <a:solidFill>
                  <a:schemeClr val="bg1">
                    <a:lumMod val="50000"/>
                  </a:schemeClr>
                </a:solidFill>
                <a:latin typeface="Arial" pitchFamily="34" charset="0"/>
                <a:cs typeface="Arial" pitchFamily="34" charset="0"/>
              </a:rPr>
              <a:t>IT Solution</a:t>
            </a:r>
          </a:p>
          <a:p>
            <a:r>
              <a:rPr lang="en-US" dirty="0" smtClean="0">
                <a:solidFill>
                  <a:schemeClr val="bg1">
                    <a:lumMod val="50000"/>
                  </a:schemeClr>
                </a:solidFill>
                <a:latin typeface="Arial" pitchFamily="34" charset="0"/>
                <a:cs typeface="Arial" pitchFamily="34" charset="0"/>
              </a:rPr>
              <a:t>Day-to-day Operations</a:t>
            </a:r>
          </a:p>
          <a:p>
            <a:r>
              <a:rPr lang="en-US" dirty="0" smtClean="0">
                <a:solidFill>
                  <a:schemeClr val="bg1">
                    <a:lumMod val="50000"/>
                  </a:schemeClr>
                </a:solidFill>
                <a:latin typeface="Arial" pitchFamily="34" charset="0"/>
                <a:cs typeface="Arial" pitchFamily="34" charset="0"/>
              </a:rPr>
              <a:t>Pilot Community(</a:t>
            </a:r>
            <a:r>
              <a:rPr lang="en-US" dirty="0" err="1" smtClean="0">
                <a:solidFill>
                  <a:schemeClr val="bg1">
                    <a:lumMod val="50000"/>
                  </a:schemeClr>
                </a:solidFill>
                <a:latin typeface="Arial" pitchFamily="34" charset="0"/>
                <a:cs typeface="Arial" pitchFamily="34" charset="0"/>
              </a:rPr>
              <a:t>ies</a:t>
            </a:r>
            <a:r>
              <a:rPr lang="en-US" dirty="0" smtClean="0">
                <a:solidFill>
                  <a:schemeClr val="bg1">
                    <a:lumMod val="50000"/>
                  </a:schemeClr>
                </a:solidFill>
                <a:latin typeface="Arial" pitchFamily="34" charset="0"/>
                <a:cs typeface="Arial" pitchFamily="34" charset="0"/>
              </a:rPr>
              <a:t>)</a:t>
            </a:r>
          </a:p>
          <a:p>
            <a:r>
              <a:rPr lang="en-US" dirty="0" smtClean="0">
                <a:solidFill>
                  <a:schemeClr val="bg1">
                    <a:lumMod val="50000"/>
                  </a:schemeClr>
                </a:solidFill>
                <a:latin typeface="Arial" pitchFamily="34" charset="0"/>
                <a:cs typeface="Arial" pitchFamily="34" charset="0"/>
              </a:rPr>
              <a:t>Mechanism for Statewide Spread</a:t>
            </a:r>
          </a:p>
          <a:p>
            <a:pPr marL="0" indent="0">
              <a:buFont typeface="Arial" charset="0"/>
              <a:buNone/>
            </a:pPr>
            <a:endParaRPr lang="en-US" sz="3600" dirty="0" smtClean="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446063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304800"/>
            <a:ext cx="8229600" cy="762000"/>
          </a:xfrm>
          <a:prstGeom prst="rect">
            <a:avLst/>
          </a:prstGeom>
          <a:noFill/>
          <a:ln>
            <a:miter lim="800000"/>
            <a:headEnd/>
            <a:tailEnd/>
          </a:ln>
        </p:spPr>
        <p:txBody>
          <a:bodyPr>
            <a:normAutofit fontScale="90000"/>
          </a:bodyPr>
          <a:lstStyle/>
          <a:p>
            <a:pPr algn="l"/>
            <a:r>
              <a:rPr lang="en-US" dirty="0" smtClean="0">
                <a:solidFill>
                  <a:schemeClr val="tx1">
                    <a:lumMod val="50000"/>
                    <a:lumOff val="50000"/>
                  </a:schemeClr>
                </a:solidFill>
                <a:latin typeface="Arial Black" pitchFamily="34" charset="0"/>
                <a:ea typeface="Adobe Hebrew"/>
                <a:cs typeface="Arial" pitchFamily="34" charset="0"/>
              </a:rPr>
              <a:t>POLST Registry Legislation</a:t>
            </a:r>
            <a:endParaRPr lang="en-US" sz="5900" dirty="0" smtClean="0">
              <a:solidFill>
                <a:schemeClr val="tx1">
                  <a:lumMod val="50000"/>
                  <a:lumOff val="50000"/>
                </a:schemeClr>
              </a:solidFill>
              <a:latin typeface="Arial Black" pitchFamily="34" charset="0"/>
              <a:ea typeface="Adobe Hebrew"/>
              <a:cs typeface="Arial" pitchFamily="34" charset="0"/>
            </a:endParaRPr>
          </a:p>
        </p:txBody>
      </p:sp>
      <p:sp>
        <p:nvSpPr>
          <p:cNvPr id="3" name="Text Placeholder 2"/>
          <p:cNvSpPr>
            <a:spLocks noGrp="1"/>
          </p:cNvSpPr>
          <p:nvPr>
            <p:ph type="body" sz="quarter" idx="4294967295"/>
          </p:nvPr>
        </p:nvSpPr>
        <p:spPr bwMode="auto">
          <a:xfrm>
            <a:off x="381000" y="1143000"/>
            <a:ext cx="8305800" cy="4724400"/>
          </a:xfrm>
          <a:prstGeom prst="rect">
            <a:avLst/>
          </a:prstGeom>
          <a:noFill/>
          <a:ln>
            <a:miter lim="800000"/>
            <a:headEnd/>
            <a:tailEnd/>
          </a:ln>
        </p:spPr>
        <p:txBody>
          <a:bodyPr>
            <a:normAutofit/>
          </a:bodyPr>
          <a:lstStyle/>
          <a:p>
            <a:pPr marL="0" indent="0">
              <a:buNone/>
            </a:pPr>
            <a:r>
              <a:rPr lang="en-US" sz="3600" b="1" dirty="0" smtClean="0">
                <a:solidFill>
                  <a:schemeClr val="accent6"/>
                </a:solidFill>
                <a:latin typeface="Arial" panose="020B0604020202020204" pitchFamily="34" charset="0"/>
                <a:cs typeface="Arial" panose="020B0604020202020204" pitchFamily="34" charset="0"/>
              </a:rPr>
              <a:t>SB 19 (</a:t>
            </a:r>
            <a:r>
              <a:rPr lang="en-US" sz="3600" b="1" dirty="0" err="1" smtClean="0">
                <a:solidFill>
                  <a:schemeClr val="accent6"/>
                </a:solidFill>
                <a:latin typeface="Arial" panose="020B0604020202020204" pitchFamily="34" charset="0"/>
                <a:cs typeface="Arial" panose="020B0604020202020204" pitchFamily="34" charset="0"/>
              </a:rPr>
              <a:t>Wolk</a:t>
            </a:r>
            <a:r>
              <a:rPr lang="en-US" sz="3600" b="1" dirty="0" smtClean="0">
                <a:solidFill>
                  <a:schemeClr val="accent6"/>
                </a:solidFill>
                <a:latin typeface="Arial" panose="020B0604020202020204" pitchFamily="34" charset="0"/>
                <a:cs typeface="Arial" panose="020B0604020202020204" pitchFamily="34" charset="0"/>
              </a:rPr>
              <a:t>)</a:t>
            </a:r>
          </a:p>
          <a:p>
            <a:pPr marL="0" indent="0">
              <a:buNone/>
            </a:pPr>
            <a:endParaRPr lang="en-US" sz="900" b="1" dirty="0" smtClean="0">
              <a:solidFill>
                <a:schemeClr val="accent6"/>
              </a:solidFill>
              <a:latin typeface="Arial" panose="020B0604020202020204" pitchFamily="34" charset="0"/>
              <a:cs typeface="Arial" panose="020B0604020202020204" pitchFamily="34" charset="0"/>
            </a:endParaRPr>
          </a:p>
          <a:p>
            <a:pPr marL="457200" indent="-457200">
              <a:spcBef>
                <a:spcPts val="0"/>
              </a:spcBef>
              <a:spcAft>
                <a:spcPts val="1800"/>
              </a:spcAft>
              <a:defRPr/>
            </a:pPr>
            <a:r>
              <a:rPr lang="en-US" sz="2600" dirty="0" smtClean="0">
                <a:solidFill>
                  <a:schemeClr val="bg1">
                    <a:lumMod val="50000"/>
                  </a:schemeClr>
                </a:solidFill>
                <a:latin typeface="Arial" panose="020B0604020202020204" pitchFamily="34" charset="0"/>
                <a:cs typeface="Arial" panose="020B0604020202020204" pitchFamily="34" charset="0"/>
              </a:rPr>
              <a:t>Requires the State (CHHS) to establish an electronic POLST registry</a:t>
            </a:r>
          </a:p>
          <a:p>
            <a:pPr marL="457200" indent="-457200">
              <a:spcBef>
                <a:spcPts val="0"/>
              </a:spcBef>
              <a:spcAft>
                <a:spcPts val="1800"/>
              </a:spcAft>
              <a:defRPr/>
            </a:pPr>
            <a:r>
              <a:rPr lang="en-US" sz="2600" dirty="0" smtClean="0">
                <a:solidFill>
                  <a:schemeClr val="bg1">
                    <a:lumMod val="50000"/>
                  </a:schemeClr>
                </a:solidFill>
                <a:latin typeface="Arial" panose="020B0604020202020204" pitchFamily="34" charset="0"/>
                <a:cs typeface="Arial" panose="020B0604020202020204" pitchFamily="34" charset="0"/>
              </a:rPr>
              <a:t>Including rules for operation in compliance with HIPAA</a:t>
            </a:r>
          </a:p>
          <a:p>
            <a:pPr marL="457200" indent="-457200">
              <a:spcBef>
                <a:spcPts val="0"/>
              </a:spcBef>
              <a:spcAft>
                <a:spcPts val="1800"/>
              </a:spcAft>
              <a:defRPr/>
            </a:pPr>
            <a:r>
              <a:rPr lang="en-US" sz="2600" dirty="0" smtClean="0">
                <a:solidFill>
                  <a:schemeClr val="bg1">
                    <a:lumMod val="50000"/>
                  </a:schemeClr>
                </a:solidFill>
                <a:latin typeface="Arial" panose="020B0604020202020204" pitchFamily="34" charset="0"/>
                <a:cs typeface="Arial" panose="020B0604020202020204" pitchFamily="34" charset="0"/>
              </a:rPr>
              <a:t>Healthcare provider assisting patient with completing POLST must submit form</a:t>
            </a:r>
          </a:p>
          <a:p>
            <a:pPr marL="457200" indent="-457200">
              <a:spcBef>
                <a:spcPts val="0"/>
              </a:spcBef>
              <a:spcAft>
                <a:spcPts val="1800"/>
              </a:spcAft>
              <a:defRPr/>
            </a:pPr>
            <a:r>
              <a:rPr lang="en-US" sz="2600" dirty="0" smtClean="0">
                <a:solidFill>
                  <a:schemeClr val="bg1">
                    <a:lumMod val="50000"/>
                  </a:schemeClr>
                </a:solidFill>
                <a:latin typeface="Arial" panose="020B0604020202020204" pitchFamily="34" charset="0"/>
                <a:cs typeface="Arial" panose="020B0604020202020204" pitchFamily="34" charset="0"/>
              </a:rPr>
              <a:t>Unless patient chooses not to have it submitted</a:t>
            </a:r>
          </a:p>
        </p:txBody>
      </p:sp>
    </p:spTree>
    <p:extLst>
      <p:ext uri="{BB962C8B-B14F-4D97-AF65-F5344CB8AC3E}">
        <p14:creationId xmlns:p14="http://schemas.microsoft.com/office/powerpoint/2010/main" val="521541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914400"/>
            <a:ext cx="8229600" cy="914400"/>
          </a:xfrm>
          <a:prstGeom prst="rect">
            <a:avLst/>
          </a:prstGeom>
          <a:noFill/>
          <a:ln>
            <a:miter lim="800000"/>
            <a:headEnd/>
            <a:tailEnd/>
          </a:ln>
        </p:spPr>
        <p:txBody>
          <a:bodyPr>
            <a:normAutofit fontScale="90000"/>
          </a:bodyPr>
          <a:lstStyle/>
          <a:p>
            <a:pPr algn="l"/>
            <a:r>
              <a:rPr lang="en-US" dirty="0" smtClean="0">
                <a:solidFill>
                  <a:schemeClr val="bg1"/>
                </a:solidFill>
                <a:latin typeface="Arial Black" pitchFamily="34" charset="0"/>
              </a:rPr>
              <a:t>Enacted Legislation </a:t>
            </a:r>
            <a:br>
              <a:rPr lang="en-US" dirty="0" smtClean="0">
                <a:solidFill>
                  <a:schemeClr val="bg1"/>
                </a:solidFill>
                <a:latin typeface="Arial Black" pitchFamily="34" charset="0"/>
              </a:rPr>
            </a:br>
            <a:endParaRPr lang="en-US" dirty="0" smtClean="0">
              <a:solidFill>
                <a:schemeClr val="bg1"/>
              </a:solidFill>
              <a:latin typeface="Arial Black" pitchFamily="34" charset="0"/>
            </a:endParaRPr>
          </a:p>
        </p:txBody>
      </p:sp>
      <p:sp>
        <p:nvSpPr>
          <p:cNvPr id="3" name="Text Placeholder 2"/>
          <p:cNvSpPr>
            <a:spLocks noGrp="1"/>
          </p:cNvSpPr>
          <p:nvPr>
            <p:ph type="body" sz="quarter" idx="4294967295"/>
          </p:nvPr>
        </p:nvSpPr>
        <p:spPr bwMode="auto">
          <a:xfrm>
            <a:off x="381000" y="2408238"/>
            <a:ext cx="8305800" cy="3840162"/>
          </a:xfrm>
          <a:prstGeom prst="rect">
            <a:avLst/>
          </a:prstGeom>
          <a:noFill/>
          <a:ln>
            <a:miter lim="800000"/>
            <a:headEnd/>
            <a:tailEnd/>
          </a:ln>
        </p:spPr>
        <p:txBody>
          <a:bodyPr>
            <a:normAutofit/>
          </a:bodyPr>
          <a:lstStyle/>
          <a:p>
            <a:pPr marL="0" indent="0">
              <a:spcBef>
                <a:spcPts val="600"/>
              </a:spcBef>
              <a:buClr>
                <a:schemeClr val="tx1">
                  <a:lumMod val="50000"/>
                  <a:lumOff val="50000"/>
                </a:schemeClr>
              </a:buClr>
              <a:buNone/>
            </a:pPr>
            <a:r>
              <a:rPr lang="en-US" sz="4000" dirty="0" smtClean="0">
                <a:solidFill>
                  <a:schemeClr val="bg1">
                    <a:lumMod val="50000"/>
                  </a:schemeClr>
                </a:solidFill>
                <a:latin typeface="Arial" panose="020B0604020202020204" pitchFamily="34" charset="0"/>
                <a:cs typeface="Arial" panose="020B0604020202020204" pitchFamily="34" charset="0"/>
              </a:rPr>
              <a:t>2014 Legislative Session</a:t>
            </a:r>
          </a:p>
          <a:p>
            <a:pPr>
              <a:spcBef>
                <a:spcPts val="600"/>
              </a:spcBef>
              <a:buClr>
                <a:schemeClr val="tx1">
                  <a:lumMod val="50000"/>
                  <a:lumOff val="50000"/>
                </a:schemeClr>
              </a:buClr>
              <a:buFont typeface="Arial" charset="0"/>
              <a:buChar char="•"/>
            </a:pPr>
            <a:r>
              <a:rPr lang="en-US" sz="4000" dirty="0" smtClean="0">
                <a:solidFill>
                  <a:schemeClr val="bg1">
                    <a:lumMod val="50000"/>
                  </a:schemeClr>
                </a:solidFill>
                <a:latin typeface="Arial" panose="020B0604020202020204" pitchFamily="34" charset="0"/>
                <a:cs typeface="Arial" panose="020B0604020202020204" pitchFamily="34" charset="0"/>
              </a:rPr>
              <a:t>Effective January 1, 2015	</a:t>
            </a:r>
          </a:p>
          <a:p>
            <a:pPr>
              <a:spcBef>
                <a:spcPts val="600"/>
              </a:spcBef>
              <a:buClr>
                <a:schemeClr val="tx1">
                  <a:lumMod val="50000"/>
                  <a:lumOff val="50000"/>
                </a:schemeClr>
              </a:buClr>
              <a:buFont typeface="Arial" charset="0"/>
              <a:buChar char="•"/>
            </a:pPr>
            <a:endParaRPr lang="en-US" sz="4000"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66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304800"/>
            <a:ext cx="8229600" cy="762000"/>
          </a:xfrm>
          <a:prstGeom prst="rect">
            <a:avLst/>
          </a:prstGeom>
          <a:noFill/>
          <a:ln>
            <a:miter lim="800000"/>
            <a:headEnd/>
            <a:tailEnd/>
          </a:ln>
        </p:spPr>
        <p:txBody>
          <a:bodyPr>
            <a:normAutofit/>
          </a:bodyPr>
          <a:lstStyle/>
          <a:p>
            <a:pPr algn="l"/>
            <a:r>
              <a:rPr lang="en-US" dirty="0" smtClean="0">
                <a:solidFill>
                  <a:schemeClr val="tx1">
                    <a:lumMod val="50000"/>
                    <a:lumOff val="50000"/>
                  </a:schemeClr>
                </a:solidFill>
                <a:latin typeface="Arial Black" pitchFamily="34" charset="0"/>
                <a:ea typeface="Adobe Hebrew"/>
                <a:cs typeface="Arial" pitchFamily="34" charset="0"/>
              </a:rPr>
              <a:t>Right to Know</a:t>
            </a:r>
            <a:endParaRPr lang="en-US" sz="5900" dirty="0" smtClean="0">
              <a:solidFill>
                <a:schemeClr val="tx1">
                  <a:lumMod val="50000"/>
                  <a:lumOff val="50000"/>
                </a:schemeClr>
              </a:solidFill>
              <a:latin typeface="Arial Black" pitchFamily="34" charset="0"/>
              <a:ea typeface="Adobe Hebrew"/>
              <a:cs typeface="Arial" pitchFamily="34" charset="0"/>
            </a:endParaRPr>
          </a:p>
        </p:txBody>
      </p:sp>
      <p:sp>
        <p:nvSpPr>
          <p:cNvPr id="3" name="Text Placeholder 2"/>
          <p:cNvSpPr>
            <a:spLocks noGrp="1"/>
          </p:cNvSpPr>
          <p:nvPr>
            <p:ph type="body" sz="quarter" idx="4294967295"/>
          </p:nvPr>
        </p:nvSpPr>
        <p:spPr bwMode="auto">
          <a:xfrm>
            <a:off x="381000" y="1143000"/>
            <a:ext cx="8305800" cy="4724400"/>
          </a:xfrm>
          <a:prstGeom prst="rect">
            <a:avLst/>
          </a:prstGeom>
          <a:noFill/>
          <a:ln>
            <a:miter lim="800000"/>
            <a:headEnd/>
            <a:tailEnd/>
          </a:ln>
        </p:spPr>
        <p:txBody>
          <a:bodyPr>
            <a:normAutofit fontScale="62500" lnSpcReduction="20000"/>
          </a:bodyPr>
          <a:lstStyle/>
          <a:p>
            <a:pPr marL="0" indent="0">
              <a:buNone/>
            </a:pPr>
            <a:r>
              <a:rPr lang="en-US" sz="5800" b="1" dirty="0" smtClean="0">
                <a:solidFill>
                  <a:schemeClr val="accent6"/>
                </a:solidFill>
                <a:latin typeface="Arial" panose="020B0604020202020204" pitchFamily="34" charset="0"/>
                <a:cs typeface="Arial" panose="020B0604020202020204" pitchFamily="34" charset="0"/>
              </a:rPr>
              <a:t>AB 2139 (</a:t>
            </a:r>
            <a:r>
              <a:rPr lang="en-US" sz="5800" b="1" dirty="0" err="1" smtClean="0">
                <a:solidFill>
                  <a:schemeClr val="accent6"/>
                </a:solidFill>
                <a:latin typeface="Arial" panose="020B0604020202020204" pitchFamily="34" charset="0"/>
                <a:cs typeface="Arial" panose="020B0604020202020204" pitchFamily="34" charset="0"/>
              </a:rPr>
              <a:t>Eggman</a:t>
            </a:r>
            <a:r>
              <a:rPr lang="en-US" sz="5800" b="1" dirty="0" smtClean="0">
                <a:solidFill>
                  <a:schemeClr val="accent6"/>
                </a:solidFill>
                <a:latin typeface="Arial" panose="020B0604020202020204" pitchFamily="34" charset="0"/>
                <a:cs typeface="Arial" panose="020B0604020202020204" pitchFamily="34" charset="0"/>
              </a:rPr>
              <a:t>) – Notification </a:t>
            </a:r>
          </a:p>
          <a:p>
            <a:pPr marL="0" indent="0">
              <a:buNone/>
            </a:pPr>
            <a:endParaRPr lang="en-US" sz="900" b="1" dirty="0" smtClean="0">
              <a:solidFill>
                <a:schemeClr val="accent6"/>
              </a:solidFill>
              <a:latin typeface="Arial" panose="020B0604020202020204" pitchFamily="34" charset="0"/>
              <a:cs typeface="Arial" panose="020B0604020202020204" pitchFamily="34" charset="0"/>
            </a:endParaRPr>
          </a:p>
          <a:p>
            <a:pPr marL="457200" indent="-457200">
              <a:spcBef>
                <a:spcPts val="0"/>
              </a:spcBef>
              <a:spcAft>
                <a:spcPts val="1800"/>
              </a:spcAft>
              <a:defRPr/>
            </a:pPr>
            <a:r>
              <a:rPr lang="en-US" sz="4600" dirty="0" smtClean="0">
                <a:solidFill>
                  <a:schemeClr val="bg1">
                    <a:lumMod val="50000"/>
                  </a:schemeClr>
                </a:solidFill>
                <a:latin typeface="Arial" panose="020B0604020202020204" pitchFamily="34" charset="0"/>
                <a:cs typeface="Arial" panose="020B0604020202020204" pitchFamily="34" charset="0"/>
              </a:rPr>
              <a:t>When a </a:t>
            </a:r>
            <a:r>
              <a:rPr lang="en-US" sz="4600" b="1" dirty="0" smtClean="0">
                <a:solidFill>
                  <a:schemeClr val="bg1">
                    <a:lumMod val="50000"/>
                  </a:schemeClr>
                </a:solidFill>
                <a:latin typeface="Arial" panose="020B0604020202020204" pitchFamily="34" charset="0"/>
                <a:cs typeface="Arial" panose="020B0604020202020204" pitchFamily="34" charset="0"/>
              </a:rPr>
              <a:t>healthcare provider </a:t>
            </a:r>
            <a:r>
              <a:rPr lang="en-US" sz="4600" dirty="0">
                <a:solidFill>
                  <a:schemeClr val="bg1">
                    <a:lumMod val="50000"/>
                  </a:schemeClr>
                </a:solidFill>
                <a:latin typeface="Arial" panose="020B0604020202020204" pitchFamily="34" charset="0"/>
                <a:cs typeface="Arial" panose="020B0604020202020204" pitchFamily="34" charset="0"/>
              </a:rPr>
              <a:t>(physician, surgeon, PA, NP) </a:t>
            </a:r>
            <a:r>
              <a:rPr lang="en-US" sz="4600" dirty="0" smtClean="0">
                <a:solidFill>
                  <a:schemeClr val="bg1">
                    <a:lumMod val="50000"/>
                  </a:schemeClr>
                </a:solidFill>
                <a:latin typeface="Arial" panose="020B0604020202020204" pitchFamily="34" charset="0"/>
                <a:cs typeface="Arial" panose="020B0604020202020204" pitchFamily="34" charset="0"/>
              </a:rPr>
              <a:t>makes </a:t>
            </a:r>
            <a:r>
              <a:rPr lang="en-US" sz="4600" dirty="0">
                <a:solidFill>
                  <a:schemeClr val="bg1">
                    <a:lumMod val="50000"/>
                  </a:schemeClr>
                </a:solidFill>
                <a:latin typeface="Arial" panose="020B0604020202020204" pitchFamily="34" charset="0"/>
                <a:cs typeface="Arial" panose="020B0604020202020204" pitchFamily="34" charset="0"/>
              </a:rPr>
              <a:t>a </a:t>
            </a:r>
            <a:r>
              <a:rPr lang="en-US" sz="4600" b="1" dirty="0">
                <a:solidFill>
                  <a:schemeClr val="bg1">
                    <a:lumMod val="50000"/>
                  </a:schemeClr>
                </a:solidFill>
                <a:latin typeface="Arial" panose="020B0604020202020204" pitchFamily="34" charset="0"/>
                <a:cs typeface="Arial" panose="020B0604020202020204" pitchFamily="34" charset="0"/>
              </a:rPr>
              <a:t>diagnosis</a:t>
            </a:r>
            <a:r>
              <a:rPr lang="en-US" sz="4600" dirty="0">
                <a:solidFill>
                  <a:schemeClr val="bg1">
                    <a:lumMod val="50000"/>
                  </a:schemeClr>
                </a:solidFill>
                <a:latin typeface="Arial" panose="020B0604020202020204" pitchFamily="34" charset="0"/>
                <a:cs typeface="Arial" panose="020B0604020202020204" pitchFamily="34" charset="0"/>
              </a:rPr>
              <a:t> that a patient has a </a:t>
            </a:r>
            <a:r>
              <a:rPr lang="en-US" sz="4600" b="1" dirty="0">
                <a:solidFill>
                  <a:schemeClr val="bg1">
                    <a:lumMod val="50000"/>
                  </a:schemeClr>
                </a:solidFill>
                <a:latin typeface="Arial" panose="020B0604020202020204" pitchFamily="34" charset="0"/>
                <a:cs typeface="Arial" panose="020B0604020202020204" pitchFamily="34" charset="0"/>
              </a:rPr>
              <a:t>terminal illness</a:t>
            </a:r>
          </a:p>
          <a:p>
            <a:pPr marL="457200" indent="-457200">
              <a:spcBef>
                <a:spcPts val="0"/>
              </a:spcBef>
              <a:spcAft>
                <a:spcPts val="1800"/>
              </a:spcAft>
              <a:defRPr/>
            </a:pPr>
            <a:r>
              <a:rPr lang="en-US" sz="4600" dirty="0">
                <a:solidFill>
                  <a:schemeClr val="bg1">
                    <a:lumMod val="50000"/>
                  </a:schemeClr>
                </a:solidFill>
                <a:latin typeface="Arial" panose="020B0604020202020204" pitchFamily="34" charset="0"/>
                <a:cs typeface="Arial" panose="020B0604020202020204" pitchFamily="34" charset="0"/>
              </a:rPr>
              <a:t>Requires provider to notify </a:t>
            </a:r>
            <a:r>
              <a:rPr lang="en-US" sz="4600" b="1" dirty="0">
                <a:solidFill>
                  <a:schemeClr val="bg1">
                    <a:lumMod val="50000"/>
                  </a:schemeClr>
                </a:solidFill>
                <a:latin typeface="Arial" panose="020B0604020202020204" pitchFamily="34" charset="0"/>
                <a:cs typeface="Arial" panose="020B0604020202020204" pitchFamily="34" charset="0"/>
              </a:rPr>
              <a:t>patient</a:t>
            </a:r>
            <a:r>
              <a:rPr lang="en-US" sz="4600" dirty="0">
                <a:solidFill>
                  <a:schemeClr val="bg1">
                    <a:lumMod val="50000"/>
                  </a:schemeClr>
                </a:solidFill>
                <a:latin typeface="Arial" panose="020B0604020202020204" pitchFamily="34" charset="0"/>
                <a:cs typeface="Arial" panose="020B0604020202020204" pitchFamily="34" charset="0"/>
              </a:rPr>
              <a:t> (or </a:t>
            </a:r>
            <a:r>
              <a:rPr lang="en-US" sz="4600" dirty="0" smtClean="0">
                <a:solidFill>
                  <a:schemeClr val="bg1">
                    <a:lumMod val="50000"/>
                  </a:schemeClr>
                </a:solidFill>
                <a:latin typeface="Arial" panose="020B0604020202020204" pitchFamily="34" charset="0"/>
                <a:cs typeface="Arial" panose="020B0604020202020204" pitchFamily="34" charset="0"/>
              </a:rPr>
              <a:t>patient’s </a:t>
            </a:r>
            <a:r>
              <a:rPr lang="en-US" sz="4600" b="1" dirty="0" smtClean="0">
                <a:solidFill>
                  <a:schemeClr val="bg1">
                    <a:lumMod val="50000"/>
                  </a:schemeClr>
                </a:solidFill>
                <a:latin typeface="Arial" panose="020B0604020202020204" pitchFamily="34" charset="0"/>
                <a:cs typeface="Arial" panose="020B0604020202020204" pitchFamily="34" charset="0"/>
              </a:rPr>
              <a:t>agent</a:t>
            </a:r>
            <a:r>
              <a:rPr lang="en-US" sz="4600" dirty="0" smtClean="0">
                <a:solidFill>
                  <a:schemeClr val="bg1">
                    <a:lumMod val="50000"/>
                  </a:schemeClr>
                </a:solidFill>
                <a:latin typeface="Arial" panose="020B0604020202020204" pitchFamily="34" charset="0"/>
                <a:cs typeface="Arial" panose="020B0604020202020204" pitchFamily="34" charset="0"/>
              </a:rPr>
              <a:t>) </a:t>
            </a:r>
            <a:r>
              <a:rPr lang="en-US" sz="4600" dirty="0">
                <a:solidFill>
                  <a:schemeClr val="bg1">
                    <a:lumMod val="50000"/>
                  </a:schemeClr>
                </a:solidFill>
                <a:latin typeface="Arial" panose="020B0604020202020204" pitchFamily="34" charset="0"/>
                <a:cs typeface="Arial" panose="020B0604020202020204" pitchFamily="34" charset="0"/>
              </a:rPr>
              <a:t>of the </a:t>
            </a:r>
            <a:r>
              <a:rPr lang="en-US" sz="4600" b="1" dirty="0">
                <a:solidFill>
                  <a:schemeClr val="bg1">
                    <a:lumMod val="50000"/>
                  </a:schemeClr>
                </a:solidFill>
                <a:latin typeface="Arial" panose="020B0604020202020204" pitchFamily="34" charset="0"/>
                <a:cs typeface="Arial" panose="020B0604020202020204" pitchFamily="34" charset="0"/>
              </a:rPr>
              <a:t>right to </a:t>
            </a:r>
            <a:r>
              <a:rPr lang="en-US" sz="4600" b="1" dirty="0" smtClean="0">
                <a:solidFill>
                  <a:schemeClr val="bg1">
                    <a:lumMod val="50000"/>
                  </a:schemeClr>
                </a:solidFill>
                <a:latin typeface="Arial" panose="020B0604020202020204" pitchFamily="34" charset="0"/>
                <a:cs typeface="Arial" panose="020B0604020202020204" pitchFamily="34" charset="0"/>
              </a:rPr>
              <a:t>receive </a:t>
            </a:r>
            <a:r>
              <a:rPr lang="en-US" sz="4600" dirty="0" smtClean="0">
                <a:solidFill>
                  <a:schemeClr val="bg1">
                    <a:lumMod val="50000"/>
                  </a:schemeClr>
                </a:solidFill>
                <a:latin typeface="Arial" panose="020B0604020202020204" pitchFamily="34" charset="0"/>
                <a:cs typeface="Arial" panose="020B0604020202020204" pitchFamily="34" charset="0"/>
              </a:rPr>
              <a:t>comprehensive </a:t>
            </a:r>
            <a:r>
              <a:rPr lang="en-US" sz="4600" dirty="0">
                <a:solidFill>
                  <a:schemeClr val="bg1">
                    <a:lumMod val="50000"/>
                  </a:schemeClr>
                </a:solidFill>
                <a:latin typeface="Arial" panose="020B0604020202020204" pitchFamily="34" charset="0"/>
                <a:cs typeface="Arial" panose="020B0604020202020204" pitchFamily="34" charset="0"/>
              </a:rPr>
              <a:t>information and counseling </a:t>
            </a:r>
            <a:r>
              <a:rPr lang="en-US" sz="4600" dirty="0" smtClean="0">
                <a:solidFill>
                  <a:schemeClr val="bg1">
                    <a:lumMod val="50000"/>
                  </a:schemeClr>
                </a:solidFill>
                <a:latin typeface="Arial" panose="020B0604020202020204" pitchFamily="34" charset="0"/>
                <a:cs typeface="Arial" panose="020B0604020202020204" pitchFamily="34" charset="0"/>
              </a:rPr>
              <a:t>regarding legal </a:t>
            </a:r>
            <a:r>
              <a:rPr lang="en-US" sz="4600" dirty="0">
                <a:solidFill>
                  <a:schemeClr val="bg1">
                    <a:lumMod val="50000"/>
                  </a:schemeClr>
                </a:solidFill>
                <a:latin typeface="Arial" panose="020B0604020202020204" pitchFamily="34" charset="0"/>
                <a:cs typeface="Arial" panose="020B0604020202020204" pitchFamily="34" charset="0"/>
              </a:rPr>
              <a:t>end-of-life </a:t>
            </a:r>
            <a:r>
              <a:rPr lang="en-US" sz="4600" dirty="0" smtClean="0">
                <a:solidFill>
                  <a:schemeClr val="bg1">
                    <a:lumMod val="50000"/>
                  </a:schemeClr>
                </a:solidFill>
                <a:latin typeface="Arial" panose="020B0604020202020204" pitchFamily="34" charset="0"/>
                <a:cs typeface="Arial" panose="020B0604020202020204" pitchFamily="34" charset="0"/>
              </a:rPr>
              <a:t>options</a:t>
            </a:r>
          </a:p>
          <a:p>
            <a:pPr marL="457200" indent="-457200">
              <a:spcBef>
                <a:spcPts val="0"/>
              </a:spcBef>
              <a:spcAft>
                <a:spcPts val="1800"/>
              </a:spcAft>
              <a:defRPr/>
            </a:pPr>
            <a:r>
              <a:rPr lang="en-US" sz="4600" dirty="0" smtClean="0">
                <a:solidFill>
                  <a:schemeClr val="bg1">
                    <a:lumMod val="50000"/>
                  </a:schemeClr>
                </a:solidFill>
                <a:latin typeface="Arial" panose="020B0604020202020204" pitchFamily="34" charset="0"/>
                <a:cs typeface="Arial" panose="020B0604020202020204" pitchFamily="34" charset="0"/>
              </a:rPr>
              <a:t>Notification may be provided at time of diagnosis or subsequent visit</a:t>
            </a:r>
          </a:p>
          <a:p>
            <a:pPr marL="0" indent="0">
              <a:buNone/>
            </a:pPr>
            <a:endParaRPr lang="en-US" sz="3600" dirty="0" smtClean="0">
              <a:solidFill>
                <a:srgbClr val="F78F22"/>
              </a:solidFill>
              <a:latin typeface="Arial" pitchFamily="34" charset="0"/>
              <a:cs typeface="Arial" pitchFamily="34" charset="0"/>
            </a:endParaRPr>
          </a:p>
        </p:txBody>
      </p:sp>
    </p:spTree>
    <p:extLst>
      <p:ext uri="{BB962C8B-B14F-4D97-AF65-F5344CB8AC3E}">
        <p14:creationId xmlns:p14="http://schemas.microsoft.com/office/powerpoint/2010/main" val="3597462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304800"/>
            <a:ext cx="8229600" cy="762000"/>
          </a:xfrm>
          <a:prstGeom prst="rect">
            <a:avLst/>
          </a:prstGeom>
          <a:noFill/>
          <a:ln>
            <a:miter lim="800000"/>
            <a:headEnd/>
            <a:tailEnd/>
          </a:ln>
        </p:spPr>
        <p:txBody>
          <a:bodyPr>
            <a:normAutofit/>
          </a:bodyPr>
          <a:lstStyle/>
          <a:p>
            <a:pPr algn="l"/>
            <a:r>
              <a:rPr lang="en-US" dirty="0" smtClean="0">
                <a:solidFill>
                  <a:schemeClr val="tx1">
                    <a:lumMod val="50000"/>
                    <a:lumOff val="50000"/>
                  </a:schemeClr>
                </a:solidFill>
                <a:latin typeface="Arial Black" pitchFamily="34" charset="0"/>
                <a:ea typeface="Adobe Hebrew"/>
                <a:cs typeface="Arial" pitchFamily="34" charset="0"/>
              </a:rPr>
              <a:t>Right to Know (cont.)</a:t>
            </a:r>
            <a:endParaRPr lang="en-US" sz="5900" dirty="0" smtClean="0">
              <a:solidFill>
                <a:schemeClr val="tx1">
                  <a:lumMod val="50000"/>
                  <a:lumOff val="50000"/>
                </a:schemeClr>
              </a:solidFill>
              <a:latin typeface="Arial Black" pitchFamily="34" charset="0"/>
              <a:ea typeface="Adobe Hebrew"/>
              <a:cs typeface="Arial" pitchFamily="34" charset="0"/>
            </a:endParaRPr>
          </a:p>
        </p:txBody>
      </p:sp>
      <p:sp>
        <p:nvSpPr>
          <p:cNvPr id="3" name="Text Placeholder 2"/>
          <p:cNvSpPr>
            <a:spLocks noGrp="1"/>
          </p:cNvSpPr>
          <p:nvPr>
            <p:ph type="body" sz="quarter" idx="4294967295"/>
          </p:nvPr>
        </p:nvSpPr>
        <p:spPr bwMode="auto">
          <a:xfrm>
            <a:off x="381000" y="1143000"/>
            <a:ext cx="8305800" cy="4724400"/>
          </a:xfrm>
          <a:prstGeom prst="rect">
            <a:avLst/>
          </a:prstGeom>
          <a:noFill/>
          <a:ln>
            <a:miter lim="800000"/>
            <a:headEnd/>
            <a:tailEnd/>
          </a:ln>
        </p:spPr>
        <p:txBody>
          <a:bodyPr>
            <a:normAutofit fontScale="40000" lnSpcReduction="20000"/>
          </a:bodyPr>
          <a:lstStyle/>
          <a:p>
            <a:pPr marL="0" indent="0">
              <a:buNone/>
            </a:pPr>
            <a:r>
              <a:rPr lang="en-US" sz="6700" b="1" dirty="0" smtClean="0">
                <a:solidFill>
                  <a:schemeClr val="accent6"/>
                </a:solidFill>
                <a:latin typeface="Arial" panose="020B0604020202020204" pitchFamily="34" charset="0"/>
                <a:cs typeface="Arial" panose="020B0604020202020204" pitchFamily="34" charset="0"/>
              </a:rPr>
              <a:t>AB 2139 (</a:t>
            </a:r>
            <a:r>
              <a:rPr lang="en-US" sz="6700" b="1" dirty="0" err="1" smtClean="0">
                <a:solidFill>
                  <a:schemeClr val="accent6"/>
                </a:solidFill>
                <a:latin typeface="Arial" panose="020B0604020202020204" pitchFamily="34" charset="0"/>
                <a:cs typeface="Arial" panose="020B0604020202020204" pitchFamily="34" charset="0"/>
              </a:rPr>
              <a:t>Eggman</a:t>
            </a:r>
            <a:r>
              <a:rPr lang="en-US" sz="6700" b="1" dirty="0" smtClean="0">
                <a:solidFill>
                  <a:schemeClr val="accent6"/>
                </a:solidFill>
                <a:latin typeface="Arial" panose="020B0604020202020204" pitchFamily="34" charset="0"/>
                <a:cs typeface="Arial" panose="020B0604020202020204" pitchFamily="34" charset="0"/>
              </a:rPr>
              <a:t>) – Provision of Information</a:t>
            </a:r>
          </a:p>
          <a:p>
            <a:pPr marL="0" indent="0">
              <a:buNone/>
            </a:pPr>
            <a:endParaRPr lang="en-US" sz="900" b="1" dirty="0" smtClean="0">
              <a:solidFill>
                <a:schemeClr val="accent6"/>
              </a:solidFill>
              <a:latin typeface="Arial" panose="020B0604020202020204" pitchFamily="34" charset="0"/>
              <a:cs typeface="Arial" panose="020B0604020202020204" pitchFamily="34" charset="0"/>
            </a:endParaRPr>
          </a:p>
          <a:p>
            <a:pPr marL="457200" indent="-457200">
              <a:spcBef>
                <a:spcPts val="0"/>
              </a:spcBef>
              <a:spcAft>
                <a:spcPts val="1800"/>
              </a:spcAft>
              <a:defRPr/>
            </a:pPr>
            <a:r>
              <a:rPr lang="en-US" sz="5900" b="1" dirty="0" smtClean="0">
                <a:solidFill>
                  <a:schemeClr val="bg1">
                    <a:lumMod val="50000"/>
                  </a:schemeClr>
                </a:solidFill>
                <a:latin typeface="Arial" panose="020B0604020202020204" pitchFamily="34" charset="0"/>
                <a:cs typeface="Arial" panose="020B0604020202020204" pitchFamily="34" charset="0"/>
              </a:rPr>
              <a:t>Upon request </a:t>
            </a:r>
            <a:r>
              <a:rPr lang="en-US" sz="5900" dirty="0" smtClean="0">
                <a:solidFill>
                  <a:schemeClr val="bg1">
                    <a:lumMod val="50000"/>
                  </a:schemeClr>
                </a:solidFill>
                <a:latin typeface="Arial" panose="020B0604020202020204" pitchFamily="34" charset="0"/>
                <a:cs typeface="Arial" panose="020B0604020202020204" pitchFamily="34" charset="0"/>
              </a:rPr>
              <a:t>of patient </a:t>
            </a:r>
            <a:r>
              <a:rPr lang="en-US" sz="5900" dirty="0">
                <a:solidFill>
                  <a:schemeClr val="bg1">
                    <a:lumMod val="50000"/>
                  </a:schemeClr>
                </a:solidFill>
                <a:latin typeface="Arial" panose="020B0604020202020204" pitchFamily="34" charset="0"/>
                <a:cs typeface="Arial" panose="020B0604020202020204" pitchFamily="34" charset="0"/>
              </a:rPr>
              <a:t>(or </a:t>
            </a:r>
            <a:r>
              <a:rPr lang="en-US" sz="5900" dirty="0" smtClean="0">
                <a:solidFill>
                  <a:schemeClr val="bg1">
                    <a:lumMod val="50000"/>
                  </a:schemeClr>
                </a:solidFill>
                <a:latin typeface="Arial" panose="020B0604020202020204" pitchFamily="34" charset="0"/>
                <a:cs typeface="Arial" panose="020B0604020202020204" pitchFamily="34" charset="0"/>
              </a:rPr>
              <a:t>agent) provide </a:t>
            </a:r>
            <a:r>
              <a:rPr lang="en-US" sz="5900" b="1" dirty="0" smtClean="0">
                <a:solidFill>
                  <a:schemeClr val="bg1">
                    <a:lumMod val="50000"/>
                  </a:schemeClr>
                </a:solidFill>
                <a:latin typeface="Arial" panose="020B0604020202020204" pitchFamily="34" charset="0"/>
                <a:cs typeface="Arial" panose="020B0604020202020204" pitchFamily="34" charset="0"/>
              </a:rPr>
              <a:t>comprehensive </a:t>
            </a:r>
            <a:r>
              <a:rPr lang="en-US" sz="5900" b="1" dirty="0">
                <a:solidFill>
                  <a:schemeClr val="bg1">
                    <a:lumMod val="50000"/>
                  </a:schemeClr>
                </a:solidFill>
                <a:latin typeface="Arial" panose="020B0604020202020204" pitchFamily="34" charset="0"/>
                <a:cs typeface="Arial" panose="020B0604020202020204" pitchFamily="34" charset="0"/>
              </a:rPr>
              <a:t>information and counseling</a:t>
            </a:r>
            <a:r>
              <a:rPr lang="en-US" sz="5900" dirty="0">
                <a:solidFill>
                  <a:schemeClr val="bg1">
                    <a:lumMod val="50000"/>
                  </a:schemeClr>
                </a:solidFill>
                <a:latin typeface="Arial" panose="020B0604020202020204" pitchFamily="34" charset="0"/>
                <a:cs typeface="Arial" panose="020B0604020202020204" pitchFamily="34" charset="0"/>
              </a:rPr>
              <a:t> </a:t>
            </a:r>
            <a:r>
              <a:rPr lang="en-US" sz="5900" dirty="0" smtClean="0">
                <a:solidFill>
                  <a:schemeClr val="bg1">
                    <a:lumMod val="50000"/>
                  </a:schemeClr>
                </a:solidFill>
                <a:latin typeface="Arial" panose="020B0604020202020204" pitchFamily="34" charset="0"/>
                <a:cs typeface="Arial" panose="020B0604020202020204" pitchFamily="34" charset="0"/>
              </a:rPr>
              <a:t>regarding </a:t>
            </a:r>
            <a:r>
              <a:rPr lang="en-US" sz="5900" b="1" dirty="0" smtClean="0">
                <a:solidFill>
                  <a:schemeClr val="bg1">
                    <a:lumMod val="50000"/>
                  </a:schemeClr>
                </a:solidFill>
                <a:latin typeface="Arial" panose="020B0604020202020204" pitchFamily="34" charset="0"/>
                <a:cs typeface="Arial" panose="020B0604020202020204" pitchFamily="34" charset="0"/>
              </a:rPr>
              <a:t>legal </a:t>
            </a:r>
            <a:r>
              <a:rPr lang="en-US" sz="5900" b="1" dirty="0">
                <a:solidFill>
                  <a:schemeClr val="bg1">
                    <a:lumMod val="50000"/>
                  </a:schemeClr>
                </a:solidFill>
                <a:latin typeface="Arial" panose="020B0604020202020204" pitchFamily="34" charset="0"/>
                <a:cs typeface="Arial" panose="020B0604020202020204" pitchFamily="34" charset="0"/>
              </a:rPr>
              <a:t>end-of-life </a:t>
            </a:r>
            <a:r>
              <a:rPr lang="en-US" sz="5900" b="1" dirty="0" smtClean="0">
                <a:solidFill>
                  <a:schemeClr val="bg1">
                    <a:lumMod val="50000"/>
                  </a:schemeClr>
                </a:solidFill>
                <a:latin typeface="Arial" panose="020B0604020202020204" pitchFamily="34" charset="0"/>
                <a:cs typeface="Arial" panose="020B0604020202020204" pitchFamily="34" charset="0"/>
              </a:rPr>
              <a:t>options</a:t>
            </a:r>
          </a:p>
          <a:p>
            <a:pPr marL="457200" indent="-457200">
              <a:spcBef>
                <a:spcPts val="0"/>
              </a:spcBef>
              <a:spcAft>
                <a:spcPts val="1800"/>
              </a:spcAft>
              <a:defRPr/>
            </a:pPr>
            <a:r>
              <a:rPr lang="en-US" sz="5900" dirty="0" smtClean="0">
                <a:solidFill>
                  <a:schemeClr val="bg1">
                    <a:lumMod val="50000"/>
                  </a:schemeClr>
                </a:solidFill>
                <a:latin typeface="Arial" panose="020B0604020202020204" pitchFamily="34" charset="0"/>
                <a:cs typeface="Arial" panose="020B0604020202020204" pitchFamily="34" charset="0"/>
              </a:rPr>
              <a:t>Including hospice, prognosis, refusal / withdrawal, disease-targeted treatment, pain and symptom management, advance directive</a:t>
            </a:r>
          </a:p>
          <a:p>
            <a:pPr marL="457200" indent="-457200">
              <a:spcBef>
                <a:spcPts val="0"/>
              </a:spcBef>
              <a:spcAft>
                <a:spcPts val="1800"/>
              </a:spcAft>
              <a:defRPr/>
            </a:pPr>
            <a:r>
              <a:rPr lang="en-US" sz="5900" dirty="0" smtClean="0">
                <a:solidFill>
                  <a:schemeClr val="bg1">
                    <a:lumMod val="50000"/>
                  </a:schemeClr>
                </a:solidFill>
                <a:latin typeface="Arial" panose="020B0604020202020204" pitchFamily="34" charset="0"/>
                <a:cs typeface="Arial" panose="020B0604020202020204" pitchFamily="34" charset="0"/>
              </a:rPr>
              <a:t>May be verbal or written, can use fact sheets / websites, can occur over time, culturally sensitive</a:t>
            </a:r>
          </a:p>
          <a:p>
            <a:pPr marL="457200" indent="-457200">
              <a:spcBef>
                <a:spcPts val="0"/>
              </a:spcBef>
              <a:spcAft>
                <a:spcPts val="1800"/>
              </a:spcAft>
              <a:defRPr/>
            </a:pPr>
            <a:r>
              <a:rPr lang="en-US" sz="5900" dirty="0" smtClean="0">
                <a:solidFill>
                  <a:schemeClr val="bg1">
                    <a:lumMod val="50000"/>
                  </a:schemeClr>
                </a:solidFill>
                <a:latin typeface="Arial" panose="020B0604020202020204" pitchFamily="34" charset="0"/>
                <a:cs typeface="Arial" panose="020B0604020202020204" pitchFamily="34" charset="0"/>
              </a:rPr>
              <a:t>Can transfer patient to someone else to provide the information</a:t>
            </a:r>
            <a:endParaRPr lang="en-US" sz="59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196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304800"/>
            <a:ext cx="8229600" cy="762000"/>
          </a:xfrm>
          <a:prstGeom prst="rect">
            <a:avLst/>
          </a:prstGeom>
          <a:noFill/>
          <a:ln>
            <a:miter lim="800000"/>
            <a:headEnd/>
            <a:tailEnd/>
          </a:ln>
        </p:spPr>
        <p:txBody>
          <a:bodyPr>
            <a:normAutofit/>
          </a:bodyPr>
          <a:lstStyle/>
          <a:p>
            <a:pPr algn="l"/>
            <a:r>
              <a:rPr lang="en-US" dirty="0" smtClean="0">
                <a:solidFill>
                  <a:schemeClr val="tx1">
                    <a:lumMod val="50000"/>
                    <a:lumOff val="50000"/>
                  </a:schemeClr>
                </a:solidFill>
                <a:latin typeface="Arial Black" pitchFamily="34" charset="0"/>
                <a:ea typeface="Adobe Hebrew"/>
                <a:cs typeface="Arial" pitchFamily="34" charset="0"/>
              </a:rPr>
              <a:t>CPR in Assisted Living</a:t>
            </a:r>
            <a:endParaRPr lang="en-US" sz="5900" dirty="0" smtClean="0">
              <a:solidFill>
                <a:schemeClr val="tx1">
                  <a:lumMod val="50000"/>
                  <a:lumOff val="50000"/>
                </a:schemeClr>
              </a:solidFill>
              <a:latin typeface="Arial Black" pitchFamily="34" charset="0"/>
              <a:ea typeface="Adobe Hebrew"/>
              <a:cs typeface="Arial" pitchFamily="34" charset="0"/>
            </a:endParaRPr>
          </a:p>
        </p:txBody>
      </p:sp>
      <p:sp>
        <p:nvSpPr>
          <p:cNvPr id="3" name="Text Placeholder 2"/>
          <p:cNvSpPr>
            <a:spLocks noGrp="1"/>
          </p:cNvSpPr>
          <p:nvPr>
            <p:ph type="body" sz="quarter" idx="4294967295"/>
          </p:nvPr>
        </p:nvSpPr>
        <p:spPr bwMode="auto">
          <a:xfrm>
            <a:off x="381000" y="1143000"/>
            <a:ext cx="8305800" cy="4724400"/>
          </a:xfrm>
          <a:prstGeom prst="rect">
            <a:avLst/>
          </a:prstGeom>
          <a:noFill/>
          <a:ln>
            <a:miter lim="800000"/>
            <a:headEnd/>
            <a:tailEnd/>
          </a:ln>
        </p:spPr>
        <p:txBody>
          <a:bodyPr>
            <a:noAutofit/>
          </a:bodyPr>
          <a:lstStyle/>
          <a:p>
            <a:pPr marL="0" indent="0">
              <a:buNone/>
            </a:pPr>
            <a:r>
              <a:rPr lang="en-US" b="1" dirty="0" smtClean="0">
                <a:solidFill>
                  <a:schemeClr val="accent6"/>
                </a:solidFill>
                <a:latin typeface="Arial" panose="020B0604020202020204" pitchFamily="34" charset="0"/>
                <a:cs typeface="Arial" panose="020B0604020202020204" pitchFamily="34" charset="0"/>
              </a:rPr>
              <a:t>AB 2044 (Rodriguez)</a:t>
            </a:r>
          </a:p>
          <a:p>
            <a:pPr marL="0" indent="0">
              <a:buNone/>
            </a:pPr>
            <a:endParaRPr lang="en-US" sz="500" b="1" dirty="0" smtClean="0">
              <a:solidFill>
                <a:schemeClr val="accent6"/>
              </a:solidFill>
              <a:latin typeface="Arial" panose="020B0604020202020204" pitchFamily="34" charset="0"/>
              <a:cs typeface="Arial" panose="020B0604020202020204" pitchFamily="34" charset="0"/>
            </a:endParaRPr>
          </a:p>
          <a:p>
            <a:pPr marL="457200" indent="-457200">
              <a:spcBef>
                <a:spcPts val="0"/>
              </a:spcBef>
              <a:spcAft>
                <a:spcPts val="1800"/>
              </a:spcAft>
              <a:defRPr/>
            </a:pPr>
            <a:r>
              <a:rPr lang="en-US" sz="2800" dirty="0">
                <a:solidFill>
                  <a:schemeClr val="bg1">
                    <a:lumMod val="50000"/>
                  </a:schemeClr>
                </a:solidFill>
                <a:latin typeface="Arial" panose="020B0604020202020204" pitchFamily="34" charset="0"/>
                <a:cs typeface="Arial" panose="020B0604020202020204" pitchFamily="34" charset="0"/>
              </a:rPr>
              <a:t>Have at least 1 staff person trained in CPR and first aid on duty and on premises at all times</a:t>
            </a:r>
          </a:p>
          <a:p>
            <a:pPr marL="457200" indent="-457200">
              <a:spcBef>
                <a:spcPts val="0"/>
              </a:spcBef>
              <a:spcAft>
                <a:spcPts val="1800"/>
              </a:spcAft>
              <a:defRPr/>
            </a:pPr>
            <a:r>
              <a:rPr lang="en-US" sz="2800" b="1" dirty="0">
                <a:solidFill>
                  <a:srgbClr val="FF0000"/>
                </a:solidFill>
                <a:latin typeface="Arial" panose="020B0604020202020204" pitchFamily="34" charset="0"/>
                <a:cs typeface="Arial" panose="020B0604020202020204" pitchFamily="34" charset="0"/>
              </a:rPr>
              <a:t>Does not require staff to perform CPR </a:t>
            </a:r>
            <a:r>
              <a:rPr lang="en-US" sz="2800" dirty="0">
                <a:solidFill>
                  <a:schemeClr val="bg1">
                    <a:lumMod val="50000"/>
                  </a:schemeClr>
                </a:solidFill>
                <a:latin typeface="Arial" panose="020B0604020202020204" pitchFamily="34" charset="0"/>
                <a:cs typeface="Arial" panose="020B0604020202020204" pitchFamily="34" charset="0"/>
              </a:rPr>
              <a:t>on residents who request to forego resuscitation, as indicated by a POLST or DNR</a:t>
            </a:r>
          </a:p>
          <a:p>
            <a:pPr marL="0" indent="0">
              <a:buNone/>
            </a:pPr>
            <a:endParaRPr lang="en-US" sz="2000" dirty="0" smtClean="0">
              <a:solidFill>
                <a:srgbClr val="F78F22"/>
              </a:solidFill>
              <a:latin typeface="Arial" pitchFamily="34" charset="0"/>
              <a:cs typeface="Arial" pitchFamily="34" charset="0"/>
            </a:endParaRPr>
          </a:p>
        </p:txBody>
      </p:sp>
    </p:spTree>
    <p:extLst>
      <p:ext uri="{BB962C8B-B14F-4D97-AF65-F5344CB8AC3E}">
        <p14:creationId xmlns:p14="http://schemas.microsoft.com/office/powerpoint/2010/main" val="464751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609600"/>
            <a:ext cx="8229600" cy="1447800"/>
          </a:xfrm>
          <a:prstGeom prst="rect">
            <a:avLst/>
          </a:prstGeom>
          <a:noFill/>
          <a:ln>
            <a:miter lim="800000"/>
            <a:headEnd/>
            <a:tailEnd/>
          </a:ln>
        </p:spPr>
        <p:txBody>
          <a:bodyPr>
            <a:normAutofit fontScale="90000"/>
          </a:bodyPr>
          <a:lstStyle/>
          <a:p>
            <a:r>
              <a:rPr lang="en-US" dirty="0" smtClean="0">
                <a:solidFill>
                  <a:schemeClr val="bg1"/>
                </a:solidFill>
                <a:latin typeface="Arial Black" pitchFamily="34" charset="0"/>
              </a:rPr>
              <a:t>A Watershed Moment for Palliative Care</a:t>
            </a:r>
            <a:br>
              <a:rPr lang="en-US" dirty="0" smtClean="0">
                <a:solidFill>
                  <a:schemeClr val="bg1"/>
                </a:solidFill>
                <a:latin typeface="Arial Black" pitchFamily="34" charset="0"/>
              </a:rPr>
            </a:br>
            <a:endParaRPr lang="en-US" dirty="0" smtClean="0">
              <a:solidFill>
                <a:schemeClr val="bg1"/>
              </a:solidFill>
              <a:latin typeface="Arial Black" pitchFamily="34" charset="0"/>
            </a:endParaRPr>
          </a:p>
        </p:txBody>
      </p:sp>
      <p:sp>
        <p:nvSpPr>
          <p:cNvPr id="3" name="Text Placeholder 2"/>
          <p:cNvSpPr>
            <a:spLocks noGrp="1"/>
          </p:cNvSpPr>
          <p:nvPr>
            <p:ph type="body" sz="quarter" idx="4294967295"/>
          </p:nvPr>
        </p:nvSpPr>
        <p:spPr bwMode="auto">
          <a:xfrm>
            <a:off x="381000" y="2133600"/>
            <a:ext cx="8305800" cy="3840162"/>
          </a:xfrm>
          <a:prstGeom prst="rect">
            <a:avLst/>
          </a:prstGeom>
          <a:noFill/>
          <a:ln>
            <a:miter lim="800000"/>
            <a:headEnd/>
            <a:tailEnd/>
          </a:ln>
        </p:spPr>
        <p:txBody>
          <a:bodyPr/>
          <a:lstStyle/>
          <a:p>
            <a:pPr marL="0" indent="0">
              <a:buNone/>
            </a:pPr>
            <a:r>
              <a:rPr lang="en-US" sz="2800" b="1" dirty="0">
                <a:solidFill>
                  <a:schemeClr val="accent6"/>
                </a:solidFill>
                <a:latin typeface="Arial" panose="020B0604020202020204" pitchFamily="34" charset="0"/>
                <a:cs typeface="Arial" panose="020B0604020202020204" pitchFamily="34" charset="0"/>
              </a:rPr>
              <a:t>SB 1004 (Hernandez</a:t>
            </a:r>
            <a:r>
              <a:rPr lang="en-US" sz="2800" b="1" dirty="0" smtClean="0">
                <a:solidFill>
                  <a:schemeClr val="accent6"/>
                </a:solidFill>
                <a:latin typeface="Arial" panose="020B0604020202020204" pitchFamily="34" charset="0"/>
                <a:cs typeface="Arial" panose="020B0604020202020204" pitchFamily="34" charset="0"/>
              </a:rPr>
              <a:t>) </a:t>
            </a:r>
          </a:p>
          <a:p>
            <a:r>
              <a:rPr lang="en-US" sz="2000" dirty="0" smtClean="0">
                <a:solidFill>
                  <a:schemeClr val="bg1">
                    <a:lumMod val="50000"/>
                  </a:schemeClr>
                </a:solidFill>
                <a:latin typeface="Arial" panose="020B0604020202020204" pitchFamily="34" charset="0"/>
                <a:cs typeface="Arial" panose="020B0604020202020204" pitchFamily="34" charset="0"/>
              </a:rPr>
              <a:t>Establish Standards &amp; Provide Technical Assistance for </a:t>
            </a:r>
            <a:r>
              <a:rPr lang="en-US" sz="2000" dirty="0" err="1" smtClean="0">
                <a:solidFill>
                  <a:schemeClr val="bg1">
                    <a:lumMod val="50000"/>
                  </a:schemeClr>
                </a:solidFill>
                <a:latin typeface="Arial" panose="020B0604020202020204" pitchFamily="34" charset="0"/>
                <a:cs typeface="Arial" panose="020B0604020202020204" pitchFamily="34" charset="0"/>
              </a:rPr>
              <a:t>Medi</a:t>
            </a:r>
            <a:r>
              <a:rPr lang="en-US" sz="2000" dirty="0" smtClean="0">
                <a:solidFill>
                  <a:schemeClr val="bg1">
                    <a:lumMod val="50000"/>
                  </a:schemeClr>
                </a:solidFill>
                <a:latin typeface="Arial" panose="020B0604020202020204" pitchFamily="34" charset="0"/>
                <a:cs typeface="Arial" panose="020B0604020202020204" pitchFamily="34" charset="0"/>
              </a:rPr>
              <a:t>-Cal Managed Care Plans to ensure delivery of Palliative Care Services.</a:t>
            </a:r>
          </a:p>
          <a:p>
            <a:pPr marL="0" indent="0">
              <a:buNone/>
            </a:pPr>
            <a:endParaRPr lang="en-US" sz="800" dirty="0">
              <a:solidFill>
                <a:schemeClr val="bg1">
                  <a:lumMod val="50000"/>
                </a:schemeClr>
              </a:solidFill>
              <a:latin typeface="Arial" panose="020B0604020202020204" pitchFamily="34" charset="0"/>
              <a:cs typeface="Arial" panose="020B0604020202020204" pitchFamily="34" charset="0"/>
            </a:endParaRPr>
          </a:p>
          <a:p>
            <a:r>
              <a:rPr lang="en-US" sz="2000" dirty="0">
                <a:solidFill>
                  <a:schemeClr val="bg1">
                    <a:lumMod val="50000"/>
                  </a:schemeClr>
                </a:solidFill>
                <a:latin typeface="Arial" panose="020B0604020202020204" pitchFamily="34" charset="0"/>
                <a:cs typeface="Arial" panose="020B0604020202020204" pitchFamily="34" charset="0"/>
              </a:rPr>
              <a:t>Covered services include, but are not limited to</a:t>
            </a:r>
          </a:p>
          <a:p>
            <a:pPr lvl="1"/>
            <a:r>
              <a:rPr lang="en-US" sz="2000" dirty="0">
                <a:solidFill>
                  <a:schemeClr val="accent6"/>
                </a:solidFill>
                <a:latin typeface="Arial" panose="020B0604020202020204" pitchFamily="34" charset="0"/>
                <a:cs typeface="Arial" panose="020B0604020202020204" pitchFamily="34" charset="0"/>
              </a:rPr>
              <a:t>Hospice Services Provided Concurrently with Curative Treatment</a:t>
            </a:r>
          </a:p>
          <a:p>
            <a:pPr lvl="1"/>
            <a:r>
              <a:rPr lang="en-US" sz="2000" dirty="0">
                <a:solidFill>
                  <a:schemeClr val="accent6"/>
                </a:solidFill>
                <a:latin typeface="Arial" panose="020B0604020202020204" pitchFamily="34" charset="0"/>
                <a:cs typeface="Arial" panose="020B0604020202020204" pitchFamily="34" charset="0"/>
              </a:rPr>
              <a:t>Hospice Services Provided Regardless of Prognosis</a:t>
            </a:r>
          </a:p>
          <a:p>
            <a:pPr lvl="1"/>
            <a:r>
              <a:rPr lang="en-US" sz="2000" dirty="0">
                <a:solidFill>
                  <a:schemeClr val="accent6"/>
                </a:solidFill>
                <a:latin typeface="Arial" panose="020B0604020202020204" pitchFamily="34" charset="0"/>
                <a:cs typeface="Arial" panose="020B0604020202020204" pitchFamily="34" charset="0"/>
              </a:rPr>
              <a:t>Other Services Determined to be Appropriate</a:t>
            </a:r>
          </a:p>
          <a:p>
            <a:pPr marL="0" indent="0">
              <a:buNone/>
            </a:pPr>
            <a:r>
              <a:rPr lang="en-US" sz="2000" dirty="0">
                <a:solidFill>
                  <a:schemeClr val="bg1">
                    <a:lumMod val="50000"/>
                  </a:schemeClr>
                </a:solidFill>
                <a:latin typeface="Arial" panose="020B0604020202020204" pitchFamily="34" charset="0"/>
                <a:cs typeface="Arial" panose="020B0604020202020204" pitchFamily="34" charset="0"/>
              </a:rPr>
              <a:t> </a:t>
            </a:r>
            <a:endParaRPr lang="en-US" sz="800" dirty="0">
              <a:solidFill>
                <a:schemeClr val="bg1">
                  <a:lumMod val="50000"/>
                </a:schemeClr>
              </a:solidFill>
              <a:latin typeface="Arial" panose="020B0604020202020204" pitchFamily="34" charset="0"/>
              <a:cs typeface="Arial" panose="020B0604020202020204" pitchFamily="34" charset="0"/>
            </a:endParaRPr>
          </a:p>
          <a:p>
            <a:r>
              <a:rPr lang="en-US" sz="2000" dirty="0">
                <a:solidFill>
                  <a:schemeClr val="bg1">
                    <a:lumMod val="50000"/>
                  </a:schemeClr>
                </a:solidFill>
                <a:latin typeface="Arial" panose="020B0604020202020204" pitchFamily="34" charset="0"/>
                <a:cs typeface="Arial" panose="020B0604020202020204" pitchFamily="34" charset="0"/>
              </a:rPr>
              <a:t>Establish Guidance on the Medical Conditions and Prognoses that render a beneficiary eligible for the palliative care services</a:t>
            </a:r>
          </a:p>
          <a:p>
            <a:pPr marL="0" indent="0">
              <a:spcBef>
                <a:spcPts val="600"/>
              </a:spcBef>
              <a:buClr>
                <a:schemeClr val="tx1">
                  <a:lumMod val="50000"/>
                  <a:lumOff val="50000"/>
                </a:schemeClr>
              </a:buClr>
              <a:buNone/>
            </a:pPr>
            <a:endParaRPr lang="en-US" sz="2000" dirty="0" smtClean="0">
              <a:solidFill>
                <a:schemeClr val="bg1">
                  <a:lumMod val="50000"/>
                </a:schemeClr>
              </a:solidFill>
              <a:cs typeface="Arial" pitchFamily="34" charset="0"/>
            </a:endParaRPr>
          </a:p>
        </p:txBody>
      </p:sp>
    </p:spTree>
    <p:extLst>
      <p:ext uri="{BB962C8B-B14F-4D97-AF65-F5344CB8AC3E}">
        <p14:creationId xmlns:p14="http://schemas.microsoft.com/office/powerpoint/2010/main" val="2938746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533400"/>
            <a:ext cx="8229600" cy="762000"/>
          </a:xfrm>
          <a:prstGeom prst="rect">
            <a:avLst/>
          </a:prstGeom>
          <a:noFill/>
          <a:ln>
            <a:miter lim="800000"/>
            <a:headEnd/>
            <a:tailEnd/>
          </a:ln>
        </p:spPr>
        <p:txBody>
          <a:bodyPr>
            <a:normAutofit fontScale="90000"/>
          </a:bodyPr>
          <a:lstStyle/>
          <a:p>
            <a:pPr algn="l"/>
            <a:r>
              <a:rPr lang="en-US" dirty="0" smtClean="0">
                <a:solidFill>
                  <a:schemeClr val="tx1">
                    <a:lumMod val="50000"/>
                    <a:lumOff val="50000"/>
                  </a:schemeClr>
                </a:solidFill>
                <a:latin typeface="Arial Black" pitchFamily="34" charset="0"/>
                <a:ea typeface="Adobe Hebrew"/>
                <a:cs typeface="Arial" pitchFamily="34" charset="0"/>
              </a:rPr>
              <a:t/>
            </a:r>
            <a:br>
              <a:rPr lang="en-US" dirty="0" smtClean="0">
                <a:solidFill>
                  <a:schemeClr val="tx1">
                    <a:lumMod val="50000"/>
                    <a:lumOff val="50000"/>
                  </a:schemeClr>
                </a:solidFill>
                <a:latin typeface="Arial Black" pitchFamily="34" charset="0"/>
                <a:ea typeface="Adobe Hebrew"/>
                <a:cs typeface="Arial" pitchFamily="34" charset="0"/>
              </a:rPr>
            </a:br>
            <a:r>
              <a:rPr lang="en-US" sz="4000" dirty="0" smtClean="0">
                <a:solidFill>
                  <a:schemeClr val="tx1">
                    <a:lumMod val="50000"/>
                    <a:lumOff val="50000"/>
                  </a:schemeClr>
                </a:solidFill>
                <a:latin typeface="Arial Black" pitchFamily="34" charset="0"/>
                <a:ea typeface="Adobe Hebrew"/>
                <a:cs typeface="Arial" pitchFamily="34" charset="0"/>
              </a:rPr>
              <a:t>Palliative Care Defined</a:t>
            </a:r>
            <a:br>
              <a:rPr lang="en-US" sz="4000" dirty="0" smtClean="0">
                <a:solidFill>
                  <a:schemeClr val="tx1">
                    <a:lumMod val="50000"/>
                    <a:lumOff val="50000"/>
                  </a:schemeClr>
                </a:solidFill>
                <a:latin typeface="Arial Black" pitchFamily="34" charset="0"/>
                <a:ea typeface="Adobe Hebrew"/>
                <a:cs typeface="Arial" pitchFamily="34" charset="0"/>
              </a:rPr>
            </a:br>
            <a:r>
              <a:rPr lang="en-US" sz="4000" dirty="0" smtClean="0">
                <a:solidFill>
                  <a:schemeClr val="tx1">
                    <a:lumMod val="50000"/>
                    <a:lumOff val="50000"/>
                  </a:schemeClr>
                </a:solidFill>
                <a:latin typeface="Arial Black" pitchFamily="34" charset="0"/>
                <a:ea typeface="Adobe Hebrew"/>
                <a:cs typeface="Arial" pitchFamily="34" charset="0"/>
              </a:rPr>
              <a:t>In Legislative Intent</a:t>
            </a:r>
            <a:r>
              <a:rPr lang="en-US" sz="5900" dirty="0" smtClean="0">
                <a:solidFill>
                  <a:schemeClr val="tx1">
                    <a:lumMod val="50000"/>
                    <a:lumOff val="50000"/>
                  </a:schemeClr>
                </a:solidFill>
                <a:latin typeface="Arial Black" pitchFamily="34" charset="0"/>
                <a:ea typeface="Adobe Hebrew"/>
                <a:cs typeface="Arial" pitchFamily="34" charset="0"/>
              </a:rPr>
              <a:t/>
            </a:r>
            <a:br>
              <a:rPr lang="en-US" sz="5900" dirty="0" smtClean="0">
                <a:solidFill>
                  <a:schemeClr val="tx1">
                    <a:lumMod val="50000"/>
                    <a:lumOff val="50000"/>
                  </a:schemeClr>
                </a:solidFill>
                <a:latin typeface="Arial Black" pitchFamily="34" charset="0"/>
                <a:ea typeface="Adobe Hebrew"/>
                <a:cs typeface="Arial" pitchFamily="34" charset="0"/>
              </a:rPr>
            </a:br>
            <a:endParaRPr lang="en-US" sz="5900" dirty="0" smtClean="0">
              <a:solidFill>
                <a:schemeClr val="tx1">
                  <a:lumMod val="50000"/>
                  <a:lumOff val="50000"/>
                </a:schemeClr>
              </a:solidFill>
              <a:latin typeface="Arial Black" pitchFamily="34" charset="0"/>
              <a:ea typeface="Adobe Hebrew"/>
              <a:cs typeface="Arial" pitchFamily="34" charset="0"/>
            </a:endParaRPr>
          </a:p>
        </p:txBody>
      </p:sp>
      <p:sp>
        <p:nvSpPr>
          <p:cNvPr id="3" name="Text Placeholder 2"/>
          <p:cNvSpPr>
            <a:spLocks noGrp="1"/>
          </p:cNvSpPr>
          <p:nvPr>
            <p:ph type="body" sz="quarter" idx="4294967295"/>
          </p:nvPr>
        </p:nvSpPr>
        <p:spPr bwMode="auto">
          <a:xfrm>
            <a:off x="381000" y="1371600"/>
            <a:ext cx="8305800" cy="4724400"/>
          </a:xfrm>
          <a:prstGeom prst="rect">
            <a:avLst/>
          </a:prstGeom>
          <a:noFill/>
          <a:ln>
            <a:miter lim="800000"/>
            <a:headEnd/>
            <a:tailEnd/>
          </a:ln>
        </p:spPr>
        <p:txBody>
          <a:bodyPr>
            <a:normAutofit fontScale="92500"/>
          </a:bodyPr>
          <a:lstStyle/>
          <a:p>
            <a:pPr marL="0" indent="0">
              <a:buNone/>
            </a:pPr>
            <a:r>
              <a:rPr lang="en-US" sz="3600" b="1" dirty="0">
                <a:solidFill>
                  <a:schemeClr val="accent6"/>
                </a:solidFill>
                <a:latin typeface="Arial" panose="020B0604020202020204" pitchFamily="34" charset="0"/>
                <a:cs typeface="Arial" panose="020B0604020202020204" pitchFamily="34" charset="0"/>
              </a:rPr>
              <a:t>SB 1004 (Hernandez)</a:t>
            </a:r>
          </a:p>
          <a:p>
            <a:pPr>
              <a:buFont typeface="Arial" charset="0"/>
              <a:buChar char="•"/>
            </a:pPr>
            <a:r>
              <a:rPr lang="en-US" sz="2800" dirty="0" smtClean="0">
                <a:solidFill>
                  <a:schemeClr val="bg1">
                    <a:lumMod val="50000"/>
                  </a:schemeClr>
                </a:solidFill>
                <a:latin typeface="Arial" panose="020B0604020202020204" pitchFamily="34" charset="0"/>
                <a:cs typeface="Arial" panose="020B0604020202020204" pitchFamily="34" charset="0"/>
              </a:rPr>
              <a:t>Specialized medical care and emotional and spiritual support for people with serious advanced illnesses.</a:t>
            </a:r>
          </a:p>
          <a:p>
            <a:pPr>
              <a:buFont typeface="Arial" charset="0"/>
              <a:buChar char="•"/>
            </a:pPr>
            <a:endParaRPr lang="en-US" sz="800" dirty="0" smtClean="0">
              <a:solidFill>
                <a:schemeClr val="bg1">
                  <a:lumMod val="50000"/>
                </a:schemeClr>
              </a:solidFill>
              <a:latin typeface="Arial" panose="020B0604020202020204" pitchFamily="34" charset="0"/>
              <a:cs typeface="Arial" panose="020B0604020202020204" pitchFamily="34" charset="0"/>
            </a:endParaRPr>
          </a:p>
          <a:p>
            <a:pPr>
              <a:buFont typeface="Arial" charset="0"/>
              <a:buChar char="•"/>
            </a:pPr>
            <a:r>
              <a:rPr lang="en-US" sz="2800" dirty="0" smtClean="0">
                <a:solidFill>
                  <a:schemeClr val="bg1">
                    <a:lumMod val="50000"/>
                  </a:schemeClr>
                </a:solidFill>
                <a:latin typeface="Arial" panose="020B0604020202020204" pitchFamily="34" charset="0"/>
                <a:cs typeface="Arial" panose="020B0604020202020204" pitchFamily="34" charset="0"/>
              </a:rPr>
              <a:t>Relief </a:t>
            </a:r>
            <a:r>
              <a:rPr lang="en-US" sz="2800" dirty="0">
                <a:solidFill>
                  <a:schemeClr val="bg1">
                    <a:lumMod val="50000"/>
                  </a:schemeClr>
                </a:solidFill>
                <a:latin typeface="Arial" panose="020B0604020202020204" pitchFamily="34" charset="0"/>
                <a:cs typeface="Arial" panose="020B0604020202020204" pitchFamily="34" charset="0"/>
              </a:rPr>
              <a:t>of symptoms, pain, and stress of serious illness</a:t>
            </a:r>
            <a:r>
              <a:rPr lang="en-US" sz="2800" dirty="0" smtClean="0">
                <a:solidFill>
                  <a:schemeClr val="bg1">
                    <a:lumMod val="50000"/>
                  </a:schemeClr>
                </a:solidFill>
                <a:latin typeface="Arial" panose="020B0604020202020204" pitchFamily="34" charset="0"/>
                <a:cs typeface="Arial" panose="020B0604020202020204" pitchFamily="34" charset="0"/>
              </a:rPr>
              <a:t>.</a:t>
            </a:r>
          </a:p>
          <a:p>
            <a:pPr>
              <a:buFont typeface="Arial" charset="0"/>
              <a:buChar char="•"/>
            </a:pPr>
            <a:endParaRPr lang="en-US" sz="800" dirty="0">
              <a:solidFill>
                <a:schemeClr val="bg1">
                  <a:lumMod val="50000"/>
                </a:schemeClr>
              </a:solidFill>
              <a:latin typeface="Arial" panose="020B0604020202020204" pitchFamily="34" charset="0"/>
              <a:cs typeface="Arial" panose="020B0604020202020204" pitchFamily="34" charset="0"/>
            </a:endParaRPr>
          </a:p>
          <a:p>
            <a:pPr>
              <a:buFont typeface="Arial" charset="0"/>
              <a:buChar char="•"/>
            </a:pPr>
            <a:r>
              <a:rPr lang="en-US" sz="2800" dirty="0">
                <a:solidFill>
                  <a:schemeClr val="bg1">
                    <a:lumMod val="50000"/>
                  </a:schemeClr>
                </a:solidFill>
                <a:latin typeface="Arial" panose="020B0604020202020204" pitchFamily="34" charset="0"/>
                <a:cs typeface="Arial" panose="020B0604020202020204" pitchFamily="34" charset="0"/>
              </a:rPr>
              <a:t>Improvement of quality of life for both the patient and family</a:t>
            </a:r>
            <a:r>
              <a:rPr lang="en-US" sz="2800" dirty="0" smtClean="0">
                <a:solidFill>
                  <a:schemeClr val="bg1">
                    <a:lumMod val="50000"/>
                  </a:schemeClr>
                </a:solidFill>
                <a:latin typeface="Arial" panose="020B0604020202020204" pitchFamily="34" charset="0"/>
                <a:cs typeface="Arial" panose="020B0604020202020204" pitchFamily="34" charset="0"/>
              </a:rPr>
              <a:t>.</a:t>
            </a:r>
          </a:p>
          <a:p>
            <a:pPr>
              <a:buFont typeface="Arial" charset="0"/>
              <a:buChar char="•"/>
            </a:pPr>
            <a:endParaRPr lang="en-US" sz="800" dirty="0">
              <a:solidFill>
                <a:schemeClr val="bg1">
                  <a:lumMod val="50000"/>
                </a:schemeClr>
              </a:solidFill>
              <a:latin typeface="Arial" panose="020B0604020202020204" pitchFamily="34" charset="0"/>
              <a:cs typeface="Arial" panose="020B0604020202020204" pitchFamily="34" charset="0"/>
            </a:endParaRPr>
          </a:p>
          <a:p>
            <a:pPr>
              <a:buFont typeface="Arial" charset="0"/>
              <a:buChar char="•"/>
            </a:pPr>
            <a:r>
              <a:rPr lang="en-US" sz="2800" dirty="0">
                <a:solidFill>
                  <a:schemeClr val="bg1">
                    <a:lumMod val="50000"/>
                  </a:schemeClr>
                </a:solidFill>
                <a:latin typeface="Arial" panose="020B0604020202020204" pitchFamily="34" charset="0"/>
                <a:cs typeface="Arial" panose="020B0604020202020204" pitchFamily="34" charset="0"/>
              </a:rPr>
              <a:t>Appropriate care for any age and for any stage of serious illness, along with curative treatment.</a:t>
            </a:r>
          </a:p>
          <a:p>
            <a:pPr marL="0" indent="0">
              <a:buFont typeface="Arial" charset="0"/>
              <a:buNone/>
            </a:pPr>
            <a:endParaRPr lang="en-US" sz="3600" dirty="0" smtClean="0">
              <a:solidFill>
                <a:srgbClr val="F78F22"/>
              </a:solidFill>
              <a:latin typeface="Arial" pitchFamily="34" charset="0"/>
              <a:cs typeface="Arial" pitchFamily="34" charset="0"/>
            </a:endParaRPr>
          </a:p>
        </p:txBody>
      </p:sp>
    </p:spTree>
    <p:extLst>
      <p:ext uri="{BB962C8B-B14F-4D97-AF65-F5344CB8AC3E}">
        <p14:creationId xmlns:p14="http://schemas.microsoft.com/office/powerpoint/2010/main" val="678711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1000" y="1524000"/>
            <a:ext cx="8153400" cy="4572000"/>
          </a:xfrm>
        </p:spPr>
        <p:txBody>
          <a:bodyPr/>
          <a:lstStyle/>
          <a:p>
            <a:pPr lvl="1">
              <a:buFont typeface="Arial" panose="020B0604020202020204" pitchFamily="34" charset="0"/>
              <a:buChar char="•"/>
            </a:pPr>
            <a:r>
              <a:rPr lang="en-US" sz="3200" dirty="0" smtClean="0">
                <a:solidFill>
                  <a:schemeClr val="bg1">
                    <a:lumMod val="50000"/>
                  </a:schemeClr>
                </a:solidFill>
                <a:latin typeface="Arial" panose="020B0604020202020204" pitchFamily="34" charset="0"/>
                <a:cs typeface="Arial" panose="020B0604020202020204" pitchFamily="34" charset="0"/>
              </a:rPr>
              <a:t>Potential population (conditions)</a:t>
            </a:r>
          </a:p>
          <a:p>
            <a:pPr lvl="1">
              <a:buFont typeface="Arial" panose="020B0604020202020204" pitchFamily="34" charset="0"/>
              <a:buChar char="•"/>
            </a:pPr>
            <a:endParaRPr lang="en-US" sz="3200" dirty="0" smtClean="0">
              <a:solidFill>
                <a:schemeClr val="bg1">
                  <a:lumMod val="50000"/>
                </a:schemeClr>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3200" dirty="0" smtClean="0">
                <a:solidFill>
                  <a:schemeClr val="bg1">
                    <a:lumMod val="50000"/>
                  </a:schemeClr>
                </a:solidFill>
                <a:latin typeface="Arial" panose="020B0604020202020204" pitchFamily="34" charset="0"/>
                <a:cs typeface="Arial" panose="020B0604020202020204" pitchFamily="34" charset="0"/>
              </a:rPr>
              <a:t>Types of services and providers</a:t>
            </a:r>
          </a:p>
          <a:p>
            <a:pPr lvl="1">
              <a:buFont typeface="Arial" panose="020B0604020202020204" pitchFamily="34" charset="0"/>
              <a:buChar char="•"/>
            </a:pPr>
            <a:endParaRPr lang="en-US" sz="3200" dirty="0" smtClean="0">
              <a:solidFill>
                <a:schemeClr val="bg1">
                  <a:lumMod val="50000"/>
                </a:schemeClr>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3200" dirty="0" smtClean="0">
                <a:solidFill>
                  <a:schemeClr val="bg1">
                    <a:lumMod val="50000"/>
                  </a:schemeClr>
                </a:solidFill>
                <a:latin typeface="Arial" panose="020B0604020202020204" pitchFamily="34" charset="0"/>
                <a:cs typeface="Arial" panose="020B0604020202020204" pitchFamily="34" charset="0"/>
              </a:rPr>
              <a:t>Performance and outcome measures</a:t>
            </a:r>
          </a:p>
          <a:p>
            <a:pPr lvl="1">
              <a:buFont typeface="Arial" panose="020B0604020202020204" pitchFamily="34" charset="0"/>
              <a:buChar char="•"/>
            </a:pPr>
            <a:endParaRPr lang="en-US" sz="3200" dirty="0" smtClean="0">
              <a:solidFill>
                <a:schemeClr val="bg1">
                  <a:lumMod val="50000"/>
                </a:schemeClr>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3200" dirty="0" smtClean="0">
                <a:solidFill>
                  <a:schemeClr val="bg1">
                    <a:lumMod val="50000"/>
                  </a:schemeClr>
                </a:solidFill>
                <a:latin typeface="Arial" panose="020B0604020202020204" pitchFamily="34" charset="0"/>
                <a:cs typeface="Arial" panose="020B0604020202020204" pitchFamily="34" charset="0"/>
              </a:rPr>
              <a:t>Fiscal model(s)</a:t>
            </a:r>
          </a:p>
          <a:p>
            <a:pPr marL="0" indent="0"/>
            <a:r>
              <a:rPr lang="en-US" sz="2000" dirty="0" smtClean="0"/>
              <a:t/>
            </a:r>
            <a:br>
              <a:rPr lang="en-US" sz="2000" dirty="0" smtClean="0"/>
            </a:br>
            <a:endParaRPr lang="en-US" sz="2000" dirty="0"/>
          </a:p>
          <a:p>
            <a:pPr marL="0" indent="0"/>
            <a:endParaRPr lang="en-US" sz="2000" dirty="0" smtClean="0"/>
          </a:p>
        </p:txBody>
      </p:sp>
      <p:sp>
        <p:nvSpPr>
          <p:cNvPr id="2" name="Title 1"/>
          <p:cNvSpPr>
            <a:spLocks noGrp="1"/>
          </p:cNvSpPr>
          <p:nvPr>
            <p:ph type="title" idx="4294967295"/>
          </p:nvPr>
        </p:nvSpPr>
        <p:spPr>
          <a:xfrm>
            <a:off x="304800" y="381000"/>
            <a:ext cx="8229600" cy="685800"/>
          </a:xfrm>
          <a:prstGeom prst="rect">
            <a:avLst/>
          </a:prstGeom>
        </p:spPr>
        <p:txBody>
          <a:bodyPr>
            <a:normAutofit fontScale="90000"/>
          </a:bodyPr>
          <a:lstStyle/>
          <a:p>
            <a:pPr algn="l"/>
            <a:r>
              <a:rPr lang="en-US" b="1" baseline="30000" dirty="0" smtClean="0">
                <a:solidFill>
                  <a:schemeClr val="tx1">
                    <a:lumMod val="50000"/>
                    <a:lumOff val="50000"/>
                  </a:schemeClr>
                </a:solidFill>
                <a:latin typeface="Arial Black" panose="020B0A04020102020204" pitchFamily="34" charset="0"/>
                <a:cs typeface="Arial" pitchFamily="34" charset="0"/>
              </a:rPr>
              <a:t/>
            </a:r>
            <a:br>
              <a:rPr lang="en-US" b="1" baseline="30000" dirty="0" smtClean="0">
                <a:solidFill>
                  <a:schemeClr val="tx1">
                    <a:lumMod val="50000"/>
                    <a:lumOff val="50000"/>
                  </a:schemeClr>
                </a:solidFill>
                <a:latin typeface="Arial Black" panose="020B0A04020102020204" pitchFamily="34" charset="0"/>
                <a:cs typeface="Arial" pitchFamily="34" charset="0"/>
              </a:rPr>
            </a:br>
            <a:r>
              <a:rPr lang="en-US" sz="5300" b="1" baseline="30000" dirty="0">
                <a:solidFill>
                  <a:schemeClr val="tx1">
                    <a:lumMod val="50000"/>
                    <a:lumOff val="50000"/>
                  </a:schemeClr>
                </a:solidFill>
                <a:latin typeface="Arial Black" panose="020B0A04020102020204" pitchFamily="34" charset="0"/>
                <a:cs typeface="Arial" pitchFamily="34" charset="0"/>
              </a:rPr>
              <a:t/>
            </a:r>
            <a:br>
              <a:rPr lang="en-US" sz="5300" b="1" baseline="30000" dirty="0">
                <a:solidFill>
                  <a:schemeClr val="tx1">
                    <a:lumMod val="50000"/>
                    <a:lumOff val="50000"/>
                  </a:schemeClr>
                </a:solidFill>
                <a:latin typeface="Arial Black" panose="020B0A04020102020204" pitchFamily="34" charset="0"/>
                <a:cs typeface="Arial" pitchFamily="34" charset="0"/>
              </a:rPr>
            </a:br>
            <a:r>
              <a:rPr lang="en-US" b="1" dirty="0" smtClean="0">
                <a:solidFill>
                  <a:schemeClr val="tx1">
                    <a:lumMod val="50000"/>
                    <a:lumOff val="50000"/>
                  </a:schemeClr>
                </a:solidFill>
                <a:latin typeface="Arial Black" panose="020B0A04020102020204" pitchFamily="34" charset="0"/>
                <a:cs typeface="Arial" pitchFamily="34" charset="0"/>
              </a:rPr>
              <a:t>Key Issues to be Determined</a:t>
            </a:r>
            <a:r>
              <a:rPr lang="en-US" b="1" baseline="30000" dirty="0">
                <a:solidFill>
                  <a:schemeClr val="tx1">
                    <a:lumMod val="50000"/>
                    <a:lumOff val="50000"/>
                  </a:schemeClr>
                </a:solidFill>
                <a:latin typeface="Arial Black" panose="020B0A04020102020204" pitchFamily="34" charset="0"/>
                <a:cs typeface="Arial" pitchFamily="34" charset="0"/>
              </a:rPr>
              <a:t/>
            </a:r>
            <a:br>
              <a:rPr lang="en-US" b="1" baseline="30000" dirty="0">
                <a:solidFill>
                  <a:schemeClr val="tx1">
                    <a:lumMod val="50000"/>
                    <a:lumOff val="50000"/>
                  </a:schemeClr>
                </a:solidFill>
                <a:latin typeface="Arial Black" panose="020B0A04020102020204" pitchFamily="34" charset="0"/>
                <a:cs typeface="Arial" pitchFamily="34" charset="0"/>
              </a:rPr>
            </a:br>
            <a:endParaRPr lang="en-US" dirty="0">
              <a:solidFill>
                <a:schemeClr val="tx1">
                  <a:lumMod val="50000"/>
                  <a:lumOff val="50000"/>
                </a:schemeClr>
              </a:solidFill>
              <a:latin typeface="Arial Black" panose="020B0A04020102020204" pitchFamily="34" charset="0"/>
            </a:endParaRPr>
          </a:p>
        </p:txBody>
      </p:sp>
    </p:spTree>
    <p:extLst>
      <p:ext uri="{BB962C8B-B14F-4D97-AF65-F5344CB8AC3E}">
        <p14:creationId xmlns:p14="http://schemas.microsoft.com/office/powerpoint/2010/main" val="865413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905000"/>
            <a:ext cx="8077200" cy="3046988"/>
          </a:xfrm>
          <a:prstGeom prst="rect">
            <a:avLst/>
          </a:prstGeom>
        </p:spPr>
        <p:txBody>
          <a:bodyPr wrap="square">
            <a:spAutoFit/>
          </a:bodyPr>
          <a:lstStyle/>
          <a:p>
            <a:pPr marL="457200" indent="-457200">
              <a:buFont typeface="Arial" panose="020B0604020202020204" pitchFamily="34" charset="0"/>
              <a:buChar char="•"/>
            </a:pPr>
            <a:r>
              <a:rPr lang="en-US" sz="3200" dirty="0" smtClean="0">
                <a:solidFill>
                  <a:schemeClr val="bg1">
                    <a:lumMod val="50000"/>
                  </a:schemeClr>
                </a:solidFill>
                <a:latin typeface="Arial" panose="020B0604020202020204" pitchFamily="34" charset="0"/>
                <a:cs typeface="Arial" panose="020B0604020202020204" pitchFamily="34" charset="0"/>
              </a:rPr>
              <a:t>One size doesn’t fit all: different types of Medi-Cal and different delivery systems</a:t>
            </a:r>
          </a:p>
          <a:p>
            <a:pPr marL="457200" indent="-457200">
              <a:buFont typeface="Arial" panose="020B0604020202020204" pitchFamily="34" charset="0"/>
              <a:buChar char="•"/>
            </a:pPr>
            <a:endParaRPr lang="en-US" sz="3200" dirty="0" smtClean="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solidFill>
                  <a:schemeClr val="bg1">
                    <a:lumMod val="50000"/>
                  </a:schemeClr>
                </a:solidFill>
                <a:latin typeface="Arial" panose="020B0604020202020204" pitchFamily="34" charset="0"/>
                <a:cs typeface="Arial" panose="020B0604020202020204" pitchFamily="34" charset="0"/>
              </a:rPr>
              <a:t>Palliative Care providers</a:t>
            </a:r>
          </a:p>
          <a:p>
            <a:pPr marL="457200" indent="-457200">
              <a:buFont typeface="Arial" panose="020B0604020202020204" pitchFamily="34" charset="0"/>
              <a:buChar char="•"/>
            </a:pPr>
            <a:endParaRPr lang="en-US" sz="3200" dirty="0" smtClean="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solidFill>
                  <a:schemeClr val="bg1">
                    <a:lumMod val="50000"/>
                  </a:schemeClr>
                </a:solidFill>
                <a:latin typeface="Arial" panose="020B0604020202020204" pitchFamily="34" charset="0"/>
                <a:cs typeface="Arial" panose="020B0604020202020204" pitchFamily="34" charset="0"/>
              </a:rPr>
              <a:t>Health Plans</a:t>
            </a:r>
          </a:p>
        </p:txBody>
      </p:sp>
      <p:sp>
        <p:nvSpPr>
          <p:cNvPr id="2" name="Text Placeholder 1"/>
          <p:cNvSpPr>
            <a:spLocks noGrp="1"/>
          </p:cNvSpPr>
          <p:nvPr>
            <p:ph type="body" idx="1"/>
          </p:nvPr>
        </p:nvSpPr>
        <p:spPr>
          <a:xfrm>
            <a:off x="457200" y="381000"/>
            <a:ext cx="8153400" cy="750887"/>
          </a:xfrm>
        </p:spPr>
        <p:txBody>
          <a:bodyPr/>
          <a:lstStyle/>
          <a:p>
            <a:r>
              <a:rPr lang="en-US" dirty="0" smtClean="0">
                <a:solidFill>
                  <a:schemeClr val="tx1">
                    <a:lumMod val="50000"/>
                    <a:lumOff val="50000"/>
                  </a:schemeClr>
                </a:solidFill>
                <a:latin typeface="Arial Black" panose="020B0A04020102020204" pitchFamily="34" charset="0"/>
              </a:rPr>
              <a:t>Preparing for SB1004</a:t>
            </a:r>
            <a:endParaRPr lang="en-US" dirty="0">
              <a:solidFill>
                <a:schemeClr val="tx1">
                  <a:lumMod val="50000"/>
                  <a:lumOff val="50000"/>
                </a:schemeClr>
              </a:solidFill>
              <a:latin typeface="Arial Black" panose="020B0A04020102020204" pitchFamily="34" charset="0"/>
            </a:endParaRPr>
          </a:p>
        </p:txBody>
      </p:sp>
    </p:spTree>
    <p:extLst>
      <p:ext uri="{BB962C8B-B14F-4D97-AF65-F5344CB8AC3E}">
        <p14:creationId xmlns:p14="http://schemas.microsoft.com/office/powerpoint/2010/main" val="1833170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POLST\CA Form\2014 CA POLST form\FINAL Versions 2014 POLST Form\2014 Preview Form for Website\2014_POLST_July15_pre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4100" y="609600"/>
            <a:ext cx="3771900" cy="499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540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00"/>
            <a:ext cx="8458198" cy="4708981"/>
          </a:xfrm>
          <a:prstGeom prst="rect">
            <a:avLst/>
          </a:prstGeom>
          <a:noFill/>
        </p:spPr>
        <p:txBody>
          <a:bodyPr wrap="square" rtlCol="0">
            <a:spAutoFit/>
          </a:bodyPr>
          <a:lstStyle/>
          <a:p>
            <a:endParaRPr lang="en-US" sz="2200" dirty="0" smtClean="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solidFill>
                  <a:schemeClr val="bg1">
                    <a:lumMod val="50000"/>
                  </a:schemeClr>
                </a:solidFill>
                <a:latin typeface="Arial" panose="020B0604020202020204" pitchFamily="34" charset="0"/>
                <a:cs typeface="Arial" panose="020B0604020202020204" pitchFamily="34" charset="0"/>
              </a:rPr>
              <a:t>Fee-for-service </a:t>
            </a:r>
            <a:r>
              <a:rPr lang="en-US" sz="3200" dirty="0" err="1" smtClean="0">
                <a:solidFill>
                  <a:schemeClr val="bg1">
                    <a:lumMod val="50000"/>
                  </a:schemeClr>
                </a:solidFill>
                <a:latin typeface="Arial" panose="020B0604020202020204" pitchFamily="34" charset="0"/>
                <a:cs typeface="Arial" panose="020B0604020202020204" pitchFamily="34" charset="0"/>
              </a:rPr>
              <a:t>Medi</a:t>
            </a:r>
            <a:r>
              <a:rPr lang="en-US" sz="3200" dirty="0" smtClean="0">
                <a:solidFill>
                  <a:schemeClr val="bg1">
                    <a:lumMod val="50000"/>
                  </a:schemeClr>
                </a:solidFill>
                <a:latin typeface="Arial" panose="020B0604020202020204" pitchFamily="34" charset="0"/>
                <a:cs typeface="Arial" panose="020B0604020202020204" pitchFamily="34" charset="0"/>
              </a:rPr>
              <a:t>-Cal</a:t>
            </a:r>
          </a:p>
          <a:p>
            <a:pPr marL="457200" indent="-457200">
              <a:buFont typeface="Arial" panose="020B0604020202020204" pitchFamily="34" charset="0"/>
              <a:buChar char="•"/>
            </a:pPr>
            <a:endParaRPr lang="en-US" sz="3200" dirty="0" smtClean="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err="1" smtClean="0">
                <a:solidFill>
                  <a:schemeClr val="bg1">
                    <a:lumMod val="50000"/>
                  </a:schemeClr>
                </a:solidFill>
                <a:latin typeface="Arial" panose="020B0604020202020204" pitchFamily="34" charset="0"/>
                <a:cs typeface="Arial" panose="020B0604020202020204" pitchFamily="34" charset="0"/>
              </a:rPr>
              <a:t>Medi</a:t>
            </a:r>
            <a:r>
              <a:rPr lang="en-US" sz="3200" dirty="0" smtClean="0">
                <a:solidFill>
                  <a:schemeClr val="bg1">
                    <a:lumMod val="50000"/>
                  </a:schemeClr>
                </a:solidFill>
                <a:latin typeface="Arial" panose="020B0604020202020204" pitchFamily="34" charset="0"/>
                <a:cs typeface="Arial" panose="020B0604020202020204" pitchFamily="34" charset="0"/>
              </a:rPr>
              <a:t>-Cal Managed Care</a:t>
            </a:r>
            <a:endParaRPr lang="en-US" sz="3200" dirty="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smtClean="0">
              <a:solidFill>
                <a:schemeClr val="bg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solidFill>
                  <a:schemeClr val="bg1">
                    <a:lumMod val="50000"/>
                  </a:schemeClr>
                </a:solidFill>
                <a:latin typeface="Arial" panose="020B0604020202020204" pitchFamily="34" charset="0"/>
                <a:cs typeface="Arial" panose="020B0604020202020204" pitchFamily="34" charset="0"/>
              </a:rPr>
              <a:t>Types of Medi-Medi Dual coverage:</a:t>
            </a:r>
          </a:p>
          <a:p>
            <a:pPr marL="800100" lvl="1" indent="-342900">
              <a:buFont typeface="Arial" panose="020B0604020202020204" pitchFamily="34" charset="0"/>
              <a:buChar char="•"/>
            </a:pPr>
            <a:r>
              <a:rPr lang="en-US" sz="2400" dirty="0" smtClean="0">
                <a:solidFill>
                  <a:schemeClr val="bg1">
                    <a:lumMod val="50000"/>
                  </a:schemeClr>
                </a:solidFill>
                <a:latin typeface="Arial" panose="020B0604020202020204" pitchFamily="34" charset="0"/>
                <a:cs typeface="Arial" panose="020B0604020202020204" pitchFamily="34" charset="0"/>
              </a:rPr>
              <a:t>Special Needs Plan Medicare Advantage</a:t>
            </a:r>
          </a:p>
          <a:p>
            <a:pPr marL="800100" lvl="1" indent="-342900">
              <a:buFont typeface="Arial" panose="020B0604020202020204" pitchFamily="34" charset="0"/>
              <a:buChar char="•"/>
            </a:pPr>
            <a:r>
              <a:rPr lang="en-US" sz="2400" dirty="0" smtClean="0">
                <a:solidFill>
                  <a:schemeClr val="bg1">
                    <a:lumMod val="50000"/>
                  </a:schemeClr>
                </a:solidFill>
                <a:latin typeface="Arial" panose="020B0604020202020204" pitchFamily="34" charset="0"/>
                <a:cs typeface="Arial" panose="020B0604020202020204" pitchFamily="34" charset="0"/>
              </a:rPr>
              <a:t>Cal </a:t>
            </a:r>
            <a:r>
              <a:rPr lang="en-US" sz="2400" dirty="0" err="1" smtClean="0">
                <a:solidFill>
                  <a:schemeClr val="bg1">
                    <a:lumMod val="50000"/>
                  </a:schemeClr>
                </a:solidFill>
                <a:latin typeface="Arial" panose="020B0604020202020204" pitchFamily="34" charset="0"/>
                <a:cs typeface="Arial" panose="020B0604020202020204" pitchFamily="34" charset="0"/>
              </a:rPr>
              <a:t>MediConnect</a:t>
            </a:r>
            <a:r>
              <a:rPr lang="en-US" sz="2400" dirty="0" smtClean="0">
                <a:solidFill>
                  <a:schemeClr val="bg1">
                    <a:lumMod val="50000"/>
                  </a:schemeClr>
                </a:solidFill>
                <a:latin typeface="Arial" panose="020B0604020202020204" pitchFamily="34" charset="0"/>
                <a:cs typeface="Arial" panose="020B0604020202020204" pitchFamily="34" charset="0"/>
              </a:rPr>
              <a:t> (Duals demonstration project)</a:t>
            </a:r>
          </a:p>
          <a:p>
            <a:pPr marL="800100" lvl="1" indent="-342900">
              <a:buFont typeface="Arial" panose="020B0604020202020204" pitchFamily="34" charset="0"/>
              <a:buChar char="•"/>
            </a:pPr>
            <a:r>
              <a:rPr lang="en-US" sz="2400" dirty="0" smtClean="0">
                <a:solidFill>
                  <a:schemeClr val="bg1">
                    <a:lumMod val="50000"/>
                  </a:schemeClr>
                </a:solidFill>
                <a:latin typeface="Arial" panose="020B0604020202020204" pitchFamily="34" charset="0"/>
                <a:cs typeface="Arial" panose="020B0604020202020204" pitchFamily="34" charset="0"/>
              </a:rPr>
              <a:t>Non-managed Medicare with Medi-Cal</a:t>
            </a:r>
          </a:p>
          <a:p>
            <a:endParaRPr lang="en-US" sz="2800" dirty="0">
              <a:solidFill>
                <a:schemeClr val="bg1">
                  <a:lumMod val="50000"/>
                </a:schemeClr>
              </a:solidFill>
              <a:latin typeface="Arial" panose="020B0604020202020204" pitchFamily="34" charset="0"/>
              <a:cs typeface="Arial" panose="020B0604020202020204" pitchFamily="34" charset="0"/>
            </a:endParaRPr>
          </a:p>
          <a:p>
            <a:endParaRPr lang="en-US" dirty="0">
              <a:solidFill>
                <a:schemeClr val="bg1">
                  <a:lumMod val="50000"/>
                </a:schemeClr>
              </a:solidFill>
              <a:latin typeface="Arial" panose="020B0604020202020204" pitchFamily="34" charset="0"/>
              <a:cs typeface="Arial" panose="020B0604020202020204" pitchFamily="34" charset="0"/>
            </a:endParaRPr>
          </a:p>
        </p:txBody>
      </p:sp>
      <p:sp>
        <p:nvSpPr>
          <p:cNvPr id="10" name="Text Placeholder 9"/>
          <p:cNvSpPr>
            <a:spLocks noGrp="1"/>
          </p:cNvSpPr>
          <p:nvPr>
            <p:ph type="body" idx="1"/>
          </p:nvPr>
        </p:nvSpPr>
        <p:spPr>
          <a:xfrm>
            <a:off x="457199" y="457088"/>
            <a:ext cx="8153400" cy="750887"/>
          </a:xfrm>
        </p:spPr>
        <p:txBody>
          <a:bodyPr/>
          <a:lstStyle/>
          <a:p>
            <a:r>
              <a:rPr lang="en-US" dirty="0" smtClean="0">
                <a:solidFill>
                  <a:schemeClr val="tx1">
                    <a:lumMod val="50000"/>
                    <a:lumOff val="50000"/>
                  </a:schemeClr>
                </a:solidFill>
                <a:latin typeface="Arial Black" panose="020B0A04020102020204" pitchFamily="34" charset="0"/>
              </a:rPr>
              <a:t>Populations Covered: Implications</a:t>
            </a:r>
            <a:endParaRPr lang="en-US" dirty="0">
              <a:solidFill>
                <a:schemeClr val="tx1">
                  <a:lumMod val="50000"/>
                  <a:lumOff val="50000"/>
                </a:schemeClr>
              </a:solidFill>
              <a:latin typeface="Arial Black" panose="020B0A04020102020204" pitchFamily="34" charset="0"/>
            </a:endParaRPr>
          </a:p>
        </p:txBody>
      </p:sp>
    </p:spTree>
    <p:extLst>
      <p:ext uri="{BB962C8B-B14F-4D97-AF65-F5344CB8AC3E}">
        <p14:creationId xmlns:p14="http://schemas.microsoft.com/office/powerpoint/2010/main" val="2540978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4384" y="1885890"/>
            <a:ext cx="8458198" cy="3539430"/>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solidFill>
                  <a:schemeClr val="bg1">
                    <a:lumMod val="50000"/>
                  </a:schemeClr>
                </a:solidFill>
                <a:latin typeface="Arial" panose="020B0604020202020204" pitchFamily="34" charset="0"/>
                <a:cs typeface="Arial" panose="020B0604020202020204" pitchFamily="34" charset="0"/>
              </a:rPr>
              <a:t>Develop a plan</a:t>
            </a:r>
          </a:p>
          <a:p>
            <a:pPr marL="571500" indent="-571500">
              <a:buFont typeface="Arial" panose="020B0604020202020204" pitchFamily="34" charset="0"/>
              <a:buChar char="•"/>
            </a:pPr>
            <a:endParaRPr lang="en-US" sz="3200" dirty="0" smtClean="0">
              <a:solidFill>
                <a:schemeClr val="bg1">
                  <a:lumMod val="50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dirty="0" smtClean="0">
                <a:solidFill>
                  <a:schemeClr val="bg1">
                    <a:lumMod val="50000"/>
                  </a:schemeClr>
                </a:solidFill>
                <a:latin typeface="Arial" panose="020B0604020202020204" pitchFamily="34" charset="0"/>
                <a:cs typeface="Arial" panose="020B0604020202020204" pitchFamily="34" charset="0"/>
              </a:rPr>
              <a:t>Talk to health plans about payment options</a:t>
            </a:r>
          </a:p>
          <a:p>
            <a:pPr marL="571500" indent="-571500">
              <a:buFont typeface="Arial" panose="020B0604020202020204" pitchFamily="34" charset="0"/>
              <a:buChar char="•"/>
            </a:pPr>
            <a:endParaRPr lang="en-US" sz="3200" dirty="0" smtClean="0">
              <a:solidFill>
                <a:schemeClr val="bg1">
                  <a:lumMod val="50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dirty="0" smtClean="0">
                <a:solidFill>
                  <a:schemeClr val="bg1">
                    <a:lumMod val="50000"/>
                  </a:schemeClr>
                </a:solidFill>
                <a:latin typeface="Arial" panose="020B0604020202020204" pitchFamily="34" charset="0"/>
                <a:cs typeface="Arial" panose="020B0604020202020204" pitchFamily="34" charset="0"/>
              </a:rPr>
              <a:t>Hire</a:t>
            </a:r>
          </a:p>
          <a:p>
            <a:pPr marL="571500" indent="-571500">
              <a:buFont typeface="Arial" panose="020B0604020202020204" pitchFamily="34" charset="0"/>
              <a:buChar char="•"/>
            </a:pPr>
            <a:endParaRPr lang="en-US" sz="3200" dirty="0" smtClean="0">
              <a:solidFill>
                <a:schemeClr val="bg1">
                  <a:lumMod val="50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dirty="0" smtClean="0">
                <a:solidFill>
                  <a:schemeClr val="bg1">
                    <a:lumMod val="50000"/>
                  </a:schemeClr>
                </a:solidFill>
                <a:latin typeface="Arial" panose="020B0604020202020204" pitchFamily="34" charset="0"/>
                <a:cs typeface="Arial" panose="020B0604020202020204" pitchFamily="34" charset="0"/>
              </a:rPr>
              <a:t>Train</a:t>
            </a:r>
            <a:endParaRPr lang="en-US" sz="3200" dirty="0">
              <a:solidFill>
                <a:schemeClr val="bg1">
                  <a:lumMod val="50000"/>
                </a:schemeClr>
              </a:solidFill>
              <a:latin typeface="Arial" panose="020B0604020202020204" pitchFamily="34" charset="0"/>
              <a:cs typeface="Arial" panose="020B0604020202020204" pitchFamily="34" charset="0"/>
            </a:endParaRPr>
          </a:p>
        </p:txBody>
      </p:sp>
      <p:sp>
        <p:nvSpPr>
          <p:cNvPr id="6" name="Text Placeholder 5"/>
          <p:cNvSpPr txBox="1">
            <a:spLocks/>
          </p:cNvSpPr>
          <p:nvPr/>
        </p:nvSpPr>
        <p:spPr>
          <a:xfrm>
            <a:off x="381000" y="304800"/>
            <a:ext cx="8153400" cy="158109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smtClean="0">
                <a:solidFill>
                  <a:schemeClr val="tx1">
                    <a:lumMod val="50000"/>
                    <a:lumOff val="50000"/>
                  </a:schemeClr>
                </a:solidFill>
                <a:latin typeface="Arial Black" panose="020B0A04020102020204" pitchFamily="34" charset="0"/>
              </a:rPr>
              <a:t>How Can Palliative Care Providers Prepare?</a:t>
            </a:r>
            <a:endParaRPr lang="en-US" sz="3600" dirty="0">
              <a:solidFill>
                <a:schemeClr val="tx1">
                  <a:lumMod val="50000"/>
                  <a:lumOff val="50000"/>
                </a:schemeClr>
              </a:solidFill>
              <a:latin typeface="Arial Black" panose="020B0A04020102020204" pitchFamily="34" charset="0"/>
            </a:endParaRPr>
          </a:p>
        </p:txBody>
      </p:sp>
    </p:spTree>
    <p:extLst>
      <p:ext uri="{BB962C8B-B14F-4D97-AF65-F5344CB8AC3E}">
        <p14:creationId xmlns:p14="http://schemas.microsoft.com/office/powerpoint/2010/main" val="533010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1371600"/>
            <a:ext cx="8153400" cy="4419600"/>
          </a:xfrm>
        </p:spPr>
        <p:txBody>
          <a:bodyPr/>
          <a:lstStyle/>
          <a:p>
            <a:r>
              <a:rPr lang="en-US" sz="2400" dirty="0" smtClean="0">
                <a:solidFill>
                  <a:schemeClr val="bg1">
                    <a:lumMod val="50000"/>
                  </a:schemeClr>
                </a:solidFill>
              </a:rPr>
              <a:t>SB 1004</a:t>
            </a:r>
          </a:p>
          <a:p>
            <a:pPr marL="857250" lvl="2" indent="-457200">
              <a:buFont typeface="Arial" panose="020B0604020202020204" pitchFamily="34" charset="0"/>
              <a:buChar char="•"/>
            </a:pPr>
            <a:r>
              <a:rPr lang="en-US" sz="2400" dirty="0" smtClean="0">
                <a:solidFill>
                  <a:schemeClr val="accent6"/>
                </a:solidFill>
                <a:latin typeface="Arial" panose="020B0604020202020204" pitchFamily="34" charset="0"/>
                <a:cs typeface="Arial" panose="020B0604020202020204" pitchFamily="34" charset="0"/>
              </a:rPr>
              <a:t>Stakeholder Process</a:t>
            </a:r>
            <a:endParaRPr lang="en-US" sz="2400" dirty="0">
              <a:solidFill>
                <a:schemeClr val="accent6"/>
              </a:solidFill>
              <a:latin typeface="Arial" panose="020B0604020202020204" pitchFamily="34" charset="0"/>
              <a:cs typeface="Arial" panose="020B0604020202020204" pitchFamily="34" charset="0"/>
            </a:endParaRPr>
          </a:p>
          <a:p>
            <a:r>
              <a:rPr lang="en-US" sz="2400" dirty="0" smtClean="0">
                <a:solidFill>
                  <a:schemeClr val="bg1">
                    <a:lumMod val="50000"/>
                  </a:schemeClr>
                </a:solidFill>
              </a:rPr>
              <a:t>Pediatric </a:t>
            </a:r>
            <a:r>
              <a:rPr lang="en-US" sz="2400" dirty="0">
                <a:solidFill>
                  <a:schemeClr val="bg1">
                    <a:lumMod val="50000"/>
                  </a:schemeClr>
                </a:solidFill>
              </a:rPr>
              <a:t>Palliative Care Waiver</a:t>
            </a:r>
            <a:endParaRPr lang="en-US" sz="2400" dirty="0" smtClean="0">
              <a:solidFill>
                <a:schemeClr val="bg1">
                  <a:lumMod val="50000"/>
                </a:schemeClr>
              </a:solidFill>
            </a:endParaRPr>
          </a:p>
          <a:p>
            <a:pPr>
              <a:buFont typeface="Arial" panose="020B0604020202020204" pitchFamily="34" charset="0"/>
              <a:buChar char="•"/>
            </a:pPr>
            <a:r>
              <a:rPr lang="en-US" sz="2400" dirty="0">
                <a:solidFill>
                  <a:schemeClr val="bg1">
                    <a:lumMod val="50000"/>
                  </a:schemeClr>
                </a:solidFill>
              </a:rPr>
              <a:t>Section 2703 Health Homes</a:t>
            </a:r>
          </a:p>
          <a:p>
            <a:pPr>
              <a:buFont typeface="Arial" panose="020B0604020202020204" pitchFamily="34" charset="0"/>
              <a:buChar char="•"/>
            </a:pPr>
            <a:r>
              <a:rPr lang="en-US" sz="2400" dirty="0" smtClean="0">
                <a:solidFill>
                  <a:schemeClr val="bg1">
                    <a:lumMod val="50000"/>
                  </a:schemeClr>
                </a:solidFill>
              </a:rPr>
              <a:t>1115 Waiver Renewal: </a:t>
            </a:r>
          </a:p>
          <a:p>
            <a:pPr lvl="1">
              <a:buFont typeface="Arial" panose="020B0604020202020204" pitchFamily="34" charset="0"/>
              <a:buChar char="•"/>
            </a:pPr>
            <a:r>
              <a:rPr lang="en-US" sz="2400" dirty="0" smtClean="0">
                <a:solidFill>
                  <a:schemeClr val="accent6"/>
                </a:solidFill>
                <a:latin typeface="Arial" panose="020B0604020202020204" pitchFamily="34" charset="0"/>
                <a:cs typeface="Arial" panose="020B0604020202020204" pitchFamily="34" charset="0"/>
              </a:rPr>
              <a:t>Workforce Development</a:t>
            </a:r>
            <a:r>
              <a:rPr lang="en-US" sz="2400" dirty="0">
                <a:solidFill>
                  <a:schemeClr val="accent6"/>
                </a:solidFill>
                <a:latin typeface="Arial" panose="020B0604020202020204" pitchFamily="34" charset="0"/>
                <a:cs typeface="Arial" panose="020B0604020202020204" pitchFamily="34" charset="0"/>
              </a:rPr>
              <a:t> </a:t>
            </a:r>
            <a:r>
              <a:rPr lang="en-US" sz="2400" dirty="0" smtClean="0">
                <a:solidFill>
                  <a:schemeClr val="accent6"/>
                </a:solidFill>
                <a:latin typeface="Arial" panose="020B0604020202020204" pitchFamily="34" charset="0"/>
                <a:cs typeface="Arial" panose="020B0604020202020204" pitchFamily="34" charset="0"/>
              </a:rPr>
              <a:t>– Increased Provider Training</a:t>
            </a:r>
            <a:endParaRPr lang="en-US" sz="2400" dirty="0">
              <a:solidFill>
                <a:schemeClr val="accent6"/>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smtClean="0">
                <a:solidFill>
                  <a:schemeClr val="accent6"/>
                </a:solidFill>
                <a:latin typeface="Arial" panose="020B0604020202020204" pitchFamily="34" charset="0"/>
                <a:cs typeface="Arial" panose="020B0604020202020204" pitchFamily="34" charset="0"/>
              </a:rPr>
              <a:t>Delivery System Reform Incentive Payments (DSRIP) 2.0</a:t>
            </a:r>
            <a:endParaRPr lang="en-US" sz="2400" dirty="0">
              <a:solidFill>
                <a:schemeClr val="accent6"/>
              </a:solidFill>
              <a:latin typeface="Arial" panose="020B0604020202020204" pitchFamily="34" charset="0"/>
              <a:cs typeface="Arial" panose="020B0604020202020204" pitchFamily="34" charset="0"/>
            </a:endParaRPr>
          </a:p>
          <a:p>
            <a:r>
              <a:rPr lang="en-US" sz="2400" dirty="0" smtClean="0">
                <a:solidFill>
                  <a:schemeClr val="bg1">
                    <a:lumMod val="50000"/>
                  </a:schemeClr>
                </a:solidFill>
              </a:rPr>
              <a:t>Coordinated </a:t>
            </a:r>
            <a:r>
              <a:rPr lang="en-US" sz="2400" dirty="0">
                <a:solidFill>
                  <a:schemeClr val="bg1">
                    <a:lumMod val="50000"/>
                  </a:schemeClr>
                </a:solidFill>
              </a:rPr>
              <a:t>Care </a:t>
            </a:r>
            <a:r>
              <a:rPr lang="en-US" sz="2400" dirty="0" smtClean="0">
                <a:solidFill>
                  <a:schemeClr val="bg1">
                    <a:lumMod val="50000"/>
                  </a:schemeClr>
                </a:solidFill>
              </a:rPr>
              <a:t>Initiative</a:t>
            </a:r>
            <a:endParaRPr lang="en-US" sz="2400" dirty="0">
              <a:solidFill>
                <a:schemeClr val="bg1">
                  <a:lumMod val="50000"/>
                </a:schemeClr>
              </a:solidFill>
            </a:endParaRPr>
          </a:p>
        </p:txBody>
      </p:sp>
      <p:sp>
        <p:nvSpPr>
          <p:cNvPr id="2" name="Title 1"/>
          <p:cNvSpPr>
            <a:spLocks noGrp="1"/>
          </p:cNvSpPr>
          <p:nvPr>
            <p:ph type="title" idx="4294967295"/>
          </p:nvPr>
        </p:nvSpPr>
        <p:spPr>
          <a:xfrm>
            <a:off x="304800" y="381000"/>
            <a:ext cx="8991600" cy="685800"/>
          </a:xfrm>
          <a:prstGeom prst="rect">
            <a:avLst/>
          </a:prstGeom>
        </p:spPr>
        <p:txBody>
          <a:bodyPr/>
          <a:lstStyle/>
          <a:p>
            <a:pPr algn="l"/>
            <a:r>
              <a:rPr lang="en-US" sz="5400" baseline="30000" dirty="0" smtClean="0">
                <a:solidFill>
                  <a:schemeClr val="tx1">
                    <a:lumMod val="50000"/>
                    <a:lumOff val="50000"/>
                  </a:schemeClr>
                </a:solidFill>
                <a:latin typeface="Arial Black" panose="020B0A04020102020204" pitchFamily="34" charset="0"/>
                <a:cs typeface="Arial" pitchFamily="34" charset="0"/>
              </a:rPr>
              <a:t>DHCS Palliative Care Efforts</a:t>
            </a:r>
            <a:endParaRPr lang="en-US" sz="5400" i="1" dirty="0">
              <a:solidFill>
                <a:schemeClr val="tx1"/>
              </a:solidFill>
            </a:endParaRPr>
          </a:p>
        </p:txBody>
      </p:sp>
    </p:spTree>
    <p:extLst>
      <p:ext uri="{BB962C8B-B14F-4D97-AF65-F5344CB8AC3E}">
        <p14:creationId xmlns:p14="http://schemas.microsoft.com/office/powerpoint/2010/main" val="865655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914400"/>
            <a:ext cx="8229600" cy="914400"/>
          </a:xfrm>
          <a:prstGeom prst="rect">
            <a:avLst/>
          </a:prstGeom>
          <a:noFill/>
          <a:ln>
            <a:miter lim="800000"/>
            <a:headEnd/>
            <a:tailEnd/>
          </a:ln>
        </p:spPr>
        <p:txBody>
          <a:bodyPr>
            <a:normAutofit fontScale="90000"/>
          </a:bodyPr>
          <a:lstStyle/>
          <a:p>
            <a:pPr algn="l"/>
            <a:r>
              <a:rPr lang="en-US" dirty="0" smtClean="0">
                <a:solidFill>
                  <a:schemeClr val="bg1"/>
                </a:solidFill>
                <a:latin typeface="Arial Black" pitchFamily="34" charset="0"/>
              </a:rPr>
              <a:t/>
            </a:r>
            <a:br>
              <a:rPr lang="en-US" dirty="0" smtClean="0">
                <a:solidFill>
                  <a:schemeClr val="bg1"/>
                </a:solidFill>
                <a:latin typeface="Arial Black" pitchFamily="34" charset="0"/>
              </a:rPr>
            </a:br>
            <a:r>
              <a:rPr lang="en-US" dirty="0" smtClean="0">
                <a:solidFill>
                  <a:schemeClr val="bg1"/>
                </a:solidFill>
                <a:latin typeface="Arial Black" pitchFamily="34" charset="0"/>
              </a:rPr>
              <a:t>Pending Legislation </a:t>
            </a:r>
            <a:br>
              <a:rPr lang="en-US" dirty="0" smtClean="0">
                <a:solidFill>
                  <a:schemeClr val="bg1"/>
                </a:solidFill>
                <a:latin typeface="Arial Black" pitchFamily="34" charset="0"/>
              </a:rPr>
            </a:br>
            <a:endParaRPr lang="en-US" dirty="0" smtClean="0">
              <a:solidFill>
                <a:schemeClr val="bg1"/>
              </a:solidFill>
              <a:latin typeface="Arial Black" pitchFamily="34" charset="0"/>
            </a:endParaRPr>
          </a:p>
        </p:txBody>
      </p:sp>
      <p:sp>
        <p:nvSpPr>
          <p:cNvPr id="3" name="Text Placeholder 2"/>
          <p:cNvSpPr>
            <a:spLocks noGrp="1"/>
          </p:cNvSpPr>
          <p:nvPr>
            <p:ph type="body" sz="quarter" idx="4294967295"/>
          </p:nvPr>
        </p:nvSpPr>
        <p:spPr bwMode="auto">
          <a:xfrm>
            <a:off x="381000" y="2408238"/>
            <a:ext cx="8305800" cy="3840162"/>
          </a:xfrm>
          <a:prstGeom prst="rect">
            <a:avLst/>
          </a:prstGeom>
          <a:noFill/>
          <a:ln>
            <a:miter lim="800000"/>
            <a:headEnd/>
            <a:tailEnd/>
          </a:ln>
        </p:spPr>
        <p:txBody>
          <a:bodyPr>
            <a:noAutofit/>
          </a:bodyPr>
          <a:lstStyle/>
          <a:p>
            <a:pPr marL="0" indent="0">
              <a:spcBef>
                <a:spcPts val="600"/>
              </a:spcBef>
              <a:buClr>
                <a:schemeClr val="tx1">
                  <a:lumMod val="50000"/>
                  <a:lumOff val="50000"/>
                </a:schemeClr>
              </a:buClr>
              <a:buNone/>
            </a:pPr>
            <a:r>
              <a:rPr lang="en-US" dirty="0" smtClean="0">
                <a:solidFill>
                  <a:schemeClr val="accent6"/>
                </a:solidFill>
                <a:latin typeface="Arial" panose="020B0604020202020204" pitchFamily="34" charset="0"/>
                <a:cs typeface="Arial" panose="020B0604020202020204" pitchFamily="34" charset="0"/>
              </a:rPr>
              <a:t>Legislative Session</a:t>
            </a:r>
          </a:p>
          <a:p>
            <a:pPr>
              <a:spcBef>
                <a:spcPts val="600"/>
              </a:spcBef>
              <a:buClr>
                <a:schemeClr val="tx1">
                  <a:lumMod val="50000"/>
                  <a:lumOff val="50000"/>
                </a:schemeClr>
              </a:buClr>
              <a:buFont typeface="Arial" charset="0"/>
              <a:buChar char="•"/>
            </a:pPr>
            <a:r>
              <a:rPr lang="en-US" dirty="0" smtClean="0">
                <a:solidFill>
                  <a:schemeClr val="bg1">
                    <a:lumMod val="50000"/>
                  </a:schemeClr>
                </a:solidFill>
                <a:latin typeface="Arial" panose="020B0604020202020204" pitchFamily="34" charset="0"/>
                <a:cs typeface="Arial" panose="020B0604020202020204" pitchFamily="34" charset="0"/>
              </a:rPr>
              <a:t>February 27 – Bill introduction deadline</a:t>
            </a:r>
          </a:p>
          <a:p>
            <a:pPr>
              <a:spcBef>
                <a:spcPts val="600"/>
              </a:spcBef>
              <a:buClr>
                <a:schemeClr val="tx1">
                  <a:lumMod val="50000"/>
                  <a:lumOff val="50000"/>
                </a:schemeClr>
              </a:buClr>
              <a:buFont typeface="Arial" charset="0"/>
              <a:buChar char="•"/>
            </a:pPr>
            <a:r>
              <a:rPr lang="en-US" dirty="0" smtClean="0">
                <a:solidFill>
                  <a:schemeClr val="bg1">
                    <a:lumMod val="50000"/>
                  </a:schemeClr>
                </a:solidFill>
                <a:latin typeface="Arial" panose="020B0604020202020204" pitchFamily="34" charset="0"/>
                <a:cs typeface="Arial" panose="020B0604020202020204" pitchFamily="34" charset="0"/>
              </a:rPr>
              <a:t>Spring – House of origin</a:t>
            </a:r>
          </a:p>
          <a:p>
            <a:pPr>
              <a:spcBef>
                <a:spcPts val="600"/>
              </a:spcBef>
              <a:buClr>
                <a:schemeClr val="tx1">
                  <a:lumMod val="50000"/>
                  <a:lumOff val="50000"/>
                </a:schemeClr>
              </a:buClr>
              <a:buFont typeface="Arial" charset="0"/>
              <a:buChar char="•"/>
            </a:pPr>
            <a:r>
              <a:rPr lang="en-US" dirty="0" smtClean="0">
                <a:solidFill>
                  <a:schemeClr val="bg1">
                    <a:lumMod val="50000"/>
                  </a:schemeClr>
                </a:solidFill>
                <a:latin typeface="Arial" panose="020B0604020202020204" pitchFamily="34" charset="0"/>
                <a:cs typeface="Arial" panose="020B0604020202020204" pitchFamily="34" charset="0"/>
              </a:rPr>
              <a:t>Summer – Opposite house</a:t>
            </a:r>
          </a:p>
          <a:p>
            <a:pPr>
              <a:spcBef>
                <a:spcPts val="600"/>
              </a:spcBef>
              <a:buClr>
                <a:schemeClr val="tx1">
                  <a:lumMod val="50000"/>
                  <a:lumOff val="50000"/>
                </a:schemeClr>
              </a:buClr>
              <a:buFont typeface="Arial" charset="0"/>
              <a:buChar char="•"/>
            </a:pPr>
            <a:r>
              <a:rPr lang="en-US" dirty="0" smtClean="0">
                <a:solidFill>
                  <a:schemeClr val="bg1">
                    <a:lumMod val="50000"/>
                  </a:schemeClr>
                </a:solidFill>
                <a:latin typeface="Arial" panose="020B0604020202020204" pitchFamily="34" charset="0"/>
                <a:cs typeface="Arial" panose="020B0604020202020204" pitchFamily="34" charset="0"/>
              </a:rPr>
              <a:t>Fall – Governor’s Signature</a:t>
            </a:r>
          </a:p>
          <a:p>
            <a:pPr>
              <a:spcBef>
                <a:spcPts val="600"/>
              </a:spcBef>
              <a:buClr>
                <a:schemeClr val="tx1">
                  <a:lumMod val="50000"/>
                  <a:lumOff val="50000"/>
                </a:schemeClr>
              </a:buClr>
              <a:buFont typeface="Arial" charset="0"/>
              <a:buChar char="•"/>
            </a:pPr>
            <a:r>
              <a:rPr lang="en-US" dirty="0" smtClean="0">
                <a:solidFill>
                  <a:schemeClr val="bg1">
                    <a:lumMod val="50000"/>
                  </a:schemeClr>
                </a:solidFill>
                <a:latin typeface="Arial" panose="020B0604020202020204" pitchFamily="34" charset="0"/>
                <a:cs typeface="Arial" panose="020B0604020202020204" pitchFamily="34" charset="0"/>
              </a:rPr>
              <a:t>January - Effective</a:t>
            </a:r>
          </a:p>
        </p:txBody>
      </p:sp>
    </p:spTree>
    <p:extLst>
      <p:ext uri="{BB962C8B-B14F-4D97-AF65-F5344CB8AC3E}">
        <p14:creationId xmlns:p14="http://schemas.microsoft.com/office/powerpoint/2010/main" val="3464456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304800"/>
            <a:ext cx="8229600" cy="762000"/>
          </a:xfrm>
          <a:prstGeom prst="rect">
            <a:avLst/>
          </a:prstGeom>
          <a:noFill/>
          <a:ln>
            <a:miter lim="800000"/>
            <a:headEnd/>
            <a:tailEnd/>
          </a:ln>
        </p:spPr>
        <p:txBody>
          <a:bodyPr>
            <a:normAutofit/>
          </a:bodyPr>
          <a:lstStyle/>
          <a:p>
            <a:pPr algn="l"/>
            <a:r>
              <a:rPr lang="en-US" dirty="0" smtClean="0">
                <a:solidFill>
                  <a:schemeClr val="tx1">
                    <a:lumMod val="50000"/>
                    <a:lumOff val="50000"/>
                  </a:schemeClr>
                </a:solidFill>
                <a:latin typeface="Arial Black" pitchFamily="34" charset="0"/>
                <a:ea typeface="Adobe Hebrew"/>
                <a:cs typeface="Arial" pitchFamily="34" charset="0"/>
              </a:rPr>
              <a:t>POLST Signature</a:t>
            </a:r>
            <a:endParaRPr lang="en-US" sz="5900" dirty="0" smtClean="0">
              <a:solidFill>
                <a:schemeClr val="tx1">
                  <a:lumMod val="50000"/>
                  <a:lumOff val="50000"/>
                </a:schemeClr>
              </a:solidFill>
              <a:latin typeface="Arial Black" pitchFamily="34" charset="0"/>
              <a:ea typeface="Adobe Hebrew"/>
              <a:cs typeface="Arial" pitchFamily="34" charset="0"/>
            </a:endParaRPr>
          </a:p>
        </p:txBody>
      </p:sp>
      <p:sp>
        <p:nvSpPr>
          <p:cNvPr id="3" name="Text Placeholder 2"/>
          <p:cNvSpPr>
            <a:spLocks noGrp="1"/>
          </p:cNvSpPr>
          <p:nvPr>
            <p:ph type="body" sz="quarter" idx="4294967295"/>
          </p:nvPr>
        </p:nvSpPr>
        <p:spPr bwMode="auto">
          <a:xfrm>
            <a:off x="381000" y="1143000"/>
            <a:ext cx="8305800" cy="4724400"/>
          </a:xfrm>
          <a:prstGeom prst="rect">
            <a:avLst/>
          </a:prstGeom>
          <a:noFill/>
          <a:ln>
            <a:miter lim="800000"/>
            <a:headEnd/>
            <a:tailEnd/>
          </a:ln>
        </p:spPr>
        <p:txBody>
          <a:bodyPr>
            <a:normAutofit/>
          </a:bodyPr>
          <a:lstStyle/>
          <a:p>
            <a:pPr marL="0" indent="0">
              <a:buNone/>
            </a:pPr>
            <a:r>
              <a:rPr lang="en-US" sz="3600" b="1" dirty="0" smtClean="0">
                <a:solidFill>
                  <a:schemeClr val="accent6"/>
                </a:solidFill>
                <a:latin typeface="Arial" panose="020B0604020202020204" pitchFamily="34" charset="0"/>
                <a:cs typeface="Arial" panose="020B0604020202020204" pitchFamily="34" charset="0"/>
              </a:rPr>
              <a:t>AB 637 (Campos)</a:t>
            </a:r>
          </a:p>
          <a:p>
            <a:pPr marL="0" indent="0">
              <a:buNone/>
            </a:pPr>
            <a:endParaRPr lang="en-US" sz="900" b="1" dirty="0" smtClean="0">
              <a:solidFill>
                <a:schemeClr val="accent6"/>
              </a:solidFill>
              <a:latin typeface="Arial" panose="020B0604020202020204" pitchFamily="34" charset="0"/>
              <a:cs typeface="Arial" panose="020B0604020202020204" pitchFamily="34" charset="0"/>
            </a:endParaRPr>
          </a:p>
        </p:txBody>
      </p:sp>
      <p:sp>
        <p:nvSpPr>
          <p:cNvPr id="4" name="TextBox 3"/>
          <p:cNvSpPr txBox="1"/>
          <p:nvPr/>
        </p:nvSpPr>
        <p:spPr>
          <a:xfrm>
            <a:off x="609600" y="2057400"/>
            <a:ext cx="8229600" cy="3262432"/>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solidFill>
                  <a:schemeClr val="bg1">
                    <a:lumMod val="50000"/>
                  </a:schemeClr>
                </a:solidFill>
                <a:latin typeface="Arial" panose="020B0604020202020204" pitchFamily="34" charset="0"/>
                <a:cs typeface="Arial" panose="020B0604020202020204" pitchFamily="34" charset="0"/>
              </a:rPr>
              <a:t>Currently POLST must be signed by a physician</a:t>
            </a:r>
          </a:p>
          <a:p>
            <a:pPr marL="571500" indent="-571500">
              <a:buFont typeface="Arial" panose="020B0604020202020204" pitchFamily="34" charset="0"/>
              <a:buChar char="•"/>
            </a:pPr>
            <a:endParaRPr lang="en-US" sz="2800" dirty="0" smtClean="0">
              <a:solidFill>
                <a:schemeClr val="bg1">
                  <a:lumMod val="50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800" dirty="0" smtClean="0">
                <a:solidFill>
                  <a:schemeClr val="bg1">
                    <a:lumMod val="50000"/>
                  </a:schemeClr>
                </a:solidFill>
                <a:latin typeface="Arial" panose="020B0604020202020204" pitchFamily="34" charset="0"/>
                <a:cs typeface="Arial" panose="020B0604020202020204" pitchFamily="34" charset="0"/>
              </a:rPr>
              <a:t>Would authorize n</a:t>
            </a:r>
            <a:r>
              <a:rPr lang="en-US" sz="2800" b="1" dirty="0" smtClean="0">
                <a:solidFill>
                  <a:schemeClr val="bg1">
                    <a:lumMod val="50000"/>
                  </a:schemeClr>
                </a:solidFill>
                <a:latin typeface="Arial" panose="020B0604020202020204" pitchFamily="34" charset="0"/>
                <a:cs typeface="Arial" panose="020B0604020202020204" pitchFamily="34" charset="0"/>
              </a:rPr>
              <a:t>urse practitioners and</a:t>
            </a:r>
            <a:r>
              <a:rPr lang="en-US" sz="2800" dirty="0" smtClean="0">
                <a:solidFill>
                  <a:schemeClr val="bg1">
                    <a:lumMod val="50000"/>
                  </a:schemeClr>
                </a:solidFill>
                <a:latin typeface="Arial" panose="020B0604020202020204" pitchFamily="34" charset="0"/>
                <a:cs typeface="Arial" panose="020B0604020202020204" pitchFamily="34" charset="0"/>
              </a:rPr>
              <a:t> </a:t>
            </a:r>
            <a:r>
              <a:rPr lang="en-US" sz="2800" b="1" dirty="0" smtClean="0">
                <a:solidFill>
                  <a:schemeClr val="bg1">
                    <a:lumMod val="50000"/>
                  </a:schemeClr>
                </a:solidFill>
                <a:latin typeface="Arial" panose="020B0604020202020204" pitchFamily="34" charset="0"/>
                <a:cs typeface="Arial" panose="020B0604020202020204" pitchFamily="34" charset="0"/>
              </a:rPr>
              <a:t>physician assistants to sign POLST</a:t>
            </a:r>
            <a:endParaRPr lang="en-US" sz="2800" dirty="0">
              <a:solidFill>
                <a:schemeClr val="bg1">
                  <a:lumMod val="50000"/>
                </a:schemeClr>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2800" dirty="0" smtClean="0">
                <a:solidFill>
                  <a:schemeClr val="accent6"/>
                </a:solidFill>
                <a:latin typeface="Arial" panose="020B0604020202020204" pitchFamily="34" charset="0"/>
                <a:cs typeface="Arial" panose="020B0604020202020204" pitchFamily="34" charset="0"/>
              </a:rPr>
              <a:t>Acting under the supervision of physician </a:t>
            </a:r>
          </a:p>
          <a:p>
            <a:pPr marL="1028700" lvl="1" indent="-571500">
              <a:buFont typeface="Arial" panose="020B0604020202020204" pitchFamily="34" charset="0"/>
              <a:buChar char="•"/>
            </a:pPr>
            <a:r>
              <a:rPr lang="en-US" sz="2800" dirty="0" smtClean="0">
                <a:solidFill>
                  <a:schemeClr val="accent6"/>
                </a:solidFill>
                <a:latin typeface="Arial" panose="020B0604020202020204" pitchFamily="34" charset="0"/>
                <a:cs typeface="Arial" panose="020B0604020202020204" pitchFamily="34" charset="0"/>
              </a:rPr>
              <a:t>And within scope of practice </a:t>
            </a:r>
            <a:endParaRPr lang="en-US" sz="2000" dirty="0">
              <a:solidFill>
                <a:schemeClr val="accent6"/>
              </a:solidFill>
              <a:latin typeface="Arial" panose="020B0604020202020204" pitchFamily="34" charset="0"/>
              <a:cs typeface="Arial" panose="020B0604020202020204" pitchFamily="34" charset="0"/>
            </a:endParaRPr>
          </a:p>
          <a:p>
            <a:endParaRPr lang="en-US" sz="1000" dirty="0"/>
          </a:p>
        </p:txBody>
      </p:sp>
    </p:spTree>
    <p:extLst>
      <p:ext uri="{BB962C8B-B14F-4D97-AF65-F5344CB8AC3E}">
        <p14:creationId xmlns:p14="http://schemas.microsoft.com/office/powerpoint/2010/main" val="633804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304800"/>
            <a:ext cx="8229600" cy="762000"/>
          </a:xfrm>
          <a:prstGeom prst="rect">
            <a:avLst/>
          </a:prstGeom>
          <a:noFill/>
          <a:ln>
            <a:miter lim="800000"/>
            <a:headEnd/>
            <a:tailEnd/>
          </a:ln>
        </p:spPr>
        <p:txBody>
          <a:bodyPr>
            <a:normAutofit/>
          </a:bodyPr>
          <a:lstStyle/>
          <a:p>
            <a:pPr algn="l"/>
            <a:r>
              <a:rPr lang="en-US" dirty="0" smtClean="0">
                <a:solidFill>
                  <a:schemeClr val="tx1">
                    <a:lumMod val="50000"/>
                    <a:lumOff val="50000"/>
                  </a:schemeClr>
                </a:solidFill>
                <a:latin typeface="Arial Black" pitchFamily="34" charset="0"/>
                <a:ea typeface="Adobe Hebrew"/>
                <a:cs typeface="Arial" pitchFamily="34" charset="0"/>
              </a:rPr>
              <a:t>Advance Directives</a:t>
            </a:r>
            <a:endParaRPr lang="en-US" sz="5900" dirty="0" smtClean="0">
              <a:solidFill>
                <a:schemeClr val="tx1">
                  <a:lumMod val="50000"/>
                  <a:lumOff val="50000"/>
                </a:schemeClr>
              </a:solidFill>
              <a:latin typeface="Arial Black" pitchFamily="34" charset="0"/>
              <a:ea typeface="Adobe Hebrew"/>
              <a:cs typeface="Arial" pitchFamily="34" charset="0"/>
            </a:endParaRPr>
          </a:p>
        </p:txBody>
      </p:sp>
      <p:sp>
        <p:nvSpPr>
          <p:cNvPr id="3" name="Text Placeholder 2"/>
          <p:cNvSpPr>
            <a:spLocks noGrp="1"/>
          </p:cNvSpPr>
          <p:nvPr>
            <p:ph type="body" sz="quarter" idx="4294967295"/>
          </p:nvPr>
        </p:nvSpPr>
        <p:spPr bwMode="auto">
          <a:xfrm>
            <a:off x="381000" y="1143000"/>
            <a:ext cx="8305800" cy="4724400"/>
          </a:xfrm>
          <a:prstGeom prst="rect">
            <a:avLst/>
          </a:prstGeom>
          <a:noFill/>
          <a:ln>
            <a:miter lim="800000"/>
            <a:headEnd/>
            <a:tailEnd/>
          </a:ln>
        </p:spPr>
        <p:txBody>
          <a:bodyPr>
            <a:normAutofit/>
          </a:bodyPr>
          <a:lstStyle/>
          <a:p>
            <a:pPr marL="0" indent="0">
              <a:buNone/>
            </a:pPr>
            <a:r>
              <a:rPr lang="en-US" sz="3600" b="1" dirty="0" smtClean="0">
                <a:solidFill>
                  <a:schemeClr val="accent6"/>
                </a:solidFill>
                <a:latin typeface="Arial" panose="020B0604020202020204" pitchFamily="34" charset="0"/>
                <a:cs typeface="Arial" panose="020B0604020202020204" pitchFamily="34" charset="0"/>
              </a:rPr>
              <a:t>AB </a:t>
            </a:r>
            <a:r>
              <a:rPr lang="en-US" sz="3600" b="1" dirty="0" smtClean="0">
                <a:solidFill>
                  <a:schemeClr val="accent6"/>
                </a:solidFill>
                <a:latin typeface="Arial" panose="020B0604020202020204" pitchFamily="34" charset="0"/>
                <a:cs typeface="Arial" panose="020B0604020202020204" pitchFamily="34" charset="0"/>
              </a:rPr>
              <a:t>791 </a:t>
            </a:r>
            <a:r>
              <a:rPr lang="en-US" sz="3600" b="1" dirty="0" smtClean="0">
                <a:solidFill>
                  <a:schemeClr val="accent6"/>
                </a:solidFill>
                <a:latin typeface="Arial" panose="020B0604020202020204" pitchFamily="34" charset="0"/>
                <a:cs typeface="Arial" panose="020B0604020202020204" pitchFamily="34" charset="0"/>
              </a:rPr>
              <a:t>(</a:t>
            </a:r>
            <a:r>
              <a:rPr lang="en-US" sz="3600" b="1" dirty="0" smtClean="0">
                <a:solidFill>
                  <a:schemeClr val="accent6"/>
                </a:solidFill>
                <a:latin typeface="Arial" panose="020B0604020202020204" pitchFamily="34" charset="0"/>
                <a:cs typeface="Arial" panose="020B0604020202020204" pitchFamily="34" charset="0"/>
              </a:rPr>
              <a:t>Cooley)</a:t>
            </a:r>
            <a:endParaRPr lang="en-US" sz="3600" b="1" dirty="0" smtClean="0">
              <a:solidFill>
                <a:schemeClr val="accent6"/>
              </a:solidFill>
              <a:latin typeface="Arial" panose="020B0604020202020204" pitchFamily="34" charset="0"/>
              <a:cs typeface="Arial" panose="020B0604020202020204" pitchFamily="34" charset="0"/>
            </a:endParaRPr>
          </a:p>
          <a:p>
            <a:pPr marL="0" indent="0">
              <a:buNone/>
            </a:pPr>
            <a:endParaRPr lang="en-US" sz="900" b="1" dirty="0" smtClean="0">
              <a:solidFill>
                <a:schemeClr val="accent6"/>
              </a:solidFill>
              <a:latin typeface="Arial" panose="020B0604020202020204" pitchFamily="34" charset="0"/>
              <a:cs typeface="Arial" panose="020B0604020202020204" pitchFamily="34" charset="0"/>
            </a:endParaRPr>
          </a:p>
        </p:txBody>
      </p:sp>
      <p:sp>
        <p:nvSpPr>
          <p:cNvPr id="4" name="TextBox 3"/>
          <p:cNvSpPr txBox="1"/>
          <p:nvPr/>
        </p:nvSpPr>
        <p:spPr>
          <a:xfrm>
            <a:off x="609600" y="2057400"/>
            <a:ext cx="8229600" cy="3816429"/>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solidFill>
                  <a:schemeClr val="bg1">
                    <a:lumMod val="50000"/>
                  </a:schemeClr>
                </a:solidFill>
                <a:latin typeface="Arial" panose="020B0604020202020204" pitchFamily="34" charset="0"/>
                <a:cs typeface="Arial" panose="020B0604020202020204" pitchFamily="34" charset="0"/>
              </a:rPr>
              <a:t>Amends </a:t>
            </a:r>
            <a:r>
              <a:rPr lang="en-US" sz="2800" dirty="0" err="1" smtClean="0">
                <a:solidFill>
                  <a:schemeClr val="bg1">
                    <a:lumMod val="50000"/>
                  </a:schemeClr>
                </a:solidFill>
                <a:latin typeface="Arial" panose="020B0604020202020204" pitchFamily="34" charset="0"/>
                <a:cs typeface="Arial" panose="020B0604020202020204" pitchFamily="34" charset="0"/>
              </a:rPr>
              <a:t>Medi</a:t>
            </a:r>
            <a:r>
              <a:rPr lang="en-US" sz="2800" dirty="0" smtClean="0">
                <a:solidFill>
                  <a:schemeClr val="bg1">
                    <a:lumMod val="50000"/>
                  </a:schemeClr>
                </a:solidFill>
                <a:latin typeface="Arial" panose="020B0604020202020204" pitchFamily="34" charset="0"/>
                <a:cs typeface="Arial" panose="020B0604020202020204" pitchFamily="34" charset="0"/>
              </a:rPr>
              <a:t>-Cal Health Information Technology Plan</a:t>
            </a:r>
            <a:endParaRPr lang="en-US" sz="2800" dirty="0" smtClean="0">
              <a:solidFill>
                <a:schemeClr val="bg1">
                  <a:lumMod val="50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1600" dirty="0" smtClean="0">
              <a:solidFill>
                <a:schemeClr val="bg1">
                  <a:lumMod val="50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800" dirty="0" smtClean="0">
                <a:solidFill>
                  <a:schemeClr val="bg1">
                    <a:lumMod val="50000"/>
                  </a:schemeClr>
                </a:solidFill>
                <a:latin typeface="Arial" panose="020B0604020202020204" pitchFamily="34" charset="0"/>
                <a:cs typeface="Arial" panose="020B0604020202020204" pitchFamily="34" charset="0"/>
              </a:rPr>
              <a:t>Establish process for</a:t>
            </a:r>
            <a:endParaRPr lang="en-US" sz="2800" dirty="0">
              <a:solidFill>
                <a:schemeClr val="bg1">
                  <a:lumMod val="50000"/>
                </a:schemeClr>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2800" dirty="0" smtClean="0">
                <a:solidFill>
                  <a:schemeClr val="accent6"/>
                </a:solidFill>
                <a:latin typeface="Arial" panose="020B0604020202020204" pitchFamily="34" charset="0"/>
                <a:cs typeface="Arial" panose="020B0604020202020204" pitchFamily="34" charset="0"/>
              </a:rPr>
              <a:t>Completing &amp; printing advance healthcare directive on-line</a:t>
            </a:r>
            <a:endParaRPr lang="en-US" sz="2800" dirty="0" smtClean="0">
              <a:solidFill>
                <a:schemeClr val="accent6"/>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2800" dirty="0" smtClean="0">
                <a:solidFill>
                  <a:schemeClr val="accent6"/>
                </a:solidFill>
                <a:latin typeface="Arial" panose="020B0604020202020204" pitchFamily="34" charset="0"/>
                <a:cs typeface="Arial" panose="020B0604020202020204" pitchFamily="34" charset="0"/>
              </a:rPr>
              <a:t>Upload and store AHCD</a:t>
            </a:r>
          </a:p>
          <a:p>
            <a:pPr marL="1028700" lvl="1" indent="-571500">
              <a:buFont typeface="Arial" panose="020B0604020202020204" pitchFamily="34" charset="0"/>
              <a:buChar char="•"/>
            </a:pPr>
            <a:r>
              <a:rPr lang="en-US" sz="2800" dirty="0" smtClean="0">
                <a:solidFill>
                  <a:schemeClr val="accent6"/>
                </a:solidFill>
                <a:latin typeface="Arial" panose="020B0604020202020204" pitchFamily="34" charset="0"/>
                <a:cs typeface="Arial" panose="020B0604020202020204" pitchFamily="34" charset="0"/>
              </a:rPr>
              <a:t>Display AHCD to authorized users</a:t>
            </a:r>
            <a:endParaRPr lang="en-US" sz="2800" dirty="0" smtClean="0">
              <a:solidFill>
                <a:schemeClr val="accent6"/>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endParaRPr lang="en-US" sz="2000" dirty="0">
              <a:solidFill>
                <a:schemeClr val="accent6"/>
              </a:solidFill>
              <a:latin typeface="Arial" panose="020B0604020202020204" pitchFamily="34" charset="0"/>
              <a:cs typeface="Arial" panose="020B0604020202020204" pitchFamily="34" charset="0"/>
            </a:endParaRPr>
          </a:p>
          <a:p>
            <a:endParaRPr lang="en-US" sz="1000" dirty="0"/>
          </a:p>
        </p:txBody>
      </p:sp>
    </p:spTree>
    <p:extLst>
      <p:ext uri="{BB962C8B-B14F-4D97-AF65-F5344CB8AC3E}">
        <p14:creationId xmlns:p14="http://schemas.microsoft.com/office/powerpoint/2010/main" val="999761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304800"/>
            <a:ext cx="8229600" cy="762000"/>
          </a:xfrm>
          <a:prstGeom prst="rect">
            <a:avLst/>
          </a:prstGeom>
          <a:noFill/>
          <a:ln>
            <a:miter lim="800000"/>
            <a:headEnd/>
            <a:tailEnd/>
          </a:ln>
        </p:spPr>
        <p:txBody>
          <a:bodyPr>
            <a:noAutofit/>
          </a:bodyPr>
          <a:lstStyle/>
          <a:p>
            <a:pPr algn="l"/>
            <a:r>
              <a:rPr lang="en-US" sz="3200" dirty="0" smtClean="0">
                <a:solidFill>
                  <a:schemeClr val="tx1">
                    <a:lumMod val="50000"/>
                    <a:lumOff val="50000"/>
                  </a:schemeClr>
                </a:solidFill>
                <a:latin typeface="Arial Black" panose="020B0A04020102020204" pitchFamily="34" charset="0"/>
              </a:rPr>
              <a:t>Right to Try</a:t>
            </a:r>
            <a:endParaRPr lang="en-US" sz="3200" dirty="0" smtClean="0">
              <a:solidFill>
                <a:schemeClr val="tx1">
                  <a:lumMod val="50000"/>
                  <a:lumOff val="50000"/>
                </a:schemeClr>
              </a:solidFill>
              <a:latin typeface="Arial Black" pitchFamily="34" charset="0"/>
              <a:ea typeface="Adobe Hebrew"/>
              <a:cs typeface="Arial" pitchFamily="34" charset="0"/>
            </a:endParaRPr>
          </a:p>
        </p:txBody>
      </p:sp>
      <p:sp>
        <p:nvSpPr>
          <p:cNvPr id="3" name="Text Placeholder 2"/>
          <p:cNvSpPr>
            <a:spLocks noGrp="1"/>
          </p:cNvSpPr>
          <p:nvPr>
            <p:ph type="body" sz="quarter" idx="4294967295"/>
          </p:nvPr>
        </p:nvSpPr>
        <p:spPr bwMode="auto">
          <a:xfrm>
            <a:off x="381000" y="990600"/>
            <a:ext cx="8305800" cy="609600"/>
          </a:xfrm>
          <a:prstGeom prst="rect">
            <a:avLst/>
          </a:prstGeom>
          <a:noFill/>
          <a:ln>
            <a:miter lim="800000"/>
            <a:headEnd/>
            <a:tailEnd/>
          </a:ln>
        </p:spPr>
        <p:txBody>
          <a:bodyPr>
            <a:normAutofit lnSpcReduction="10000"/>
          </a:bodyPr>
          <a:lstStyle/>
          <a:p>
            <a:pPr marL="0" indent="0">
              <a:buNone/>
            </a:pPr>
            <a:r>
              <a:rPr lang="en-US" sz="3600" b="1" dirty="0" smtClean="0">
                <a:solidFill>
                  <a:schemeClr val="accent6"/>
                </a:solidFill>
                <a:latin typeface="Arial" panose="020B0604020202020204" pitchFamily="34" charset="0"/>
                <a:cs typeface="Arial" panose="020B0604020202020204" pitchFamily="34" charset="0"/>
              </a:rPr>
              <a:t>SB 149 (Stone)/AB 159 (Calderon)</a:t>
            </a:r>
          </a:p>
          <a:p>
            <a:pPr marL="0" indent="0">
              <a:buNone/>
            </a:pPr>
            <a:endParaRPr lang="en-US" sz="900" b="1" dirty="0" smtClean="0">
              <a:solidFill>
                <a:schemeClr val="accent6"/>
              </a:solidFill>
              <a:latin typeface="Arial" panose="020B0604020202020204" pitchFamily="34" charset="0"/>
              <a:cs typeface="Arial" panose="020B0604020202020204" pitchFamily="34" charset="0"/>
            </a:endParaRPr>
          </a:p>
        </p:txBody>
      </p:sp>
      <p:sp>
        <p:nvSpPr>
          <p:cNvPr id="4" name="TextBox 3"/>
          <p:cNvSpPr txBox="1"/>
          <p:nvPr/>
        </p:nvSpPr>
        <p:spPr>
          <a:xfrm>
            <a:off x="533400" y="1752600"/>
            <a:ext cx="8229600" cy="3970318"/>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solidFill>
                  <a:schemeClr val="bg1">
                    <a:lumMod val="50000"/>
                  </a:schemeClr>
                </a:solidFill>
                <a:latin typeface="Arial" panose="020B0604020202020204" pitchFamily="34" charset="0"/>
                <a:cs typeface="Arial" panose="020B0604020202020204" pitchFamily="34" charset="0"/>
              </a:rPr>
              <a:t>Would </a:t>
            </a:r>
            <a:r>
              <a:rPr lang="en-US" sz="2800" dirty="0">
                <a:solidFill>
                  <a:schemeClr val="bg1">
                    <a:lumMod val="50000"/>
                  </a:schemeClr>
                </a:solidFill>
                <a:latin typeface="Arial" panose="020B0604020202020204" pitchFamily="34" charset="0"/>
                <a:cs typeface="Arial" panose="020B0604020202020204" pitchFamily="34" charset="0"/>
              </a:rPr>
              <a:t>permit </a:t>
            </a:r>
            <a:r>
              <a:rPr lang="en-US" sz="2800" dirty="0" smtClean="0">
                <a:solidFill>
                  <a:schemeClr val="bg1">
                    <a:lumMod val="50000"/>
                  </a:schemeClr>
                </a:solidFill>
                <a:latin typeface="Arial" panose="020B0604020202020204" pitchFamily="34" charset="0"/>
                <a:cs typeface="Arial" panose="020B0604020202020204" pitchFamily="34" charset="0"/>
              </a:rPr>
              <a:t>making a investigational </a:t>
            </a:r>
            <a:r>
              <a:rPr lang="en-US" sz="2800" dirty="0">
                <a:solidFill>
                  <a:schemeClr val="bg1">
                    <a:lumMod val="50000"/>
                  </a:schemeClr>
                </a:solidFill>
                <a:latin typeface="Arial" panose="020B0604020202020204" pitchFamily="34" charset="0"/>
                <a:cs typeface="Arial" panose="020B0604020202020204" pitchFamily="34" charset="0"/>
              </a:rPr>
              <a:t>drug, biological product, or device </a:t>
            </a:r>
            <a:r>
              <a:rPr lang="en-US" sz="2800" dirty="0" smtClean="0">
                <a:solidFill>
                  <a:schemeClr val="bg1">
                    <a:lumMod val="50000"/>
                  </a:schemeClr>
                </a:solidFill>
                <a:latin typeface="Arial" panose="020B0604020202020204" pitchFamily="34" charset="0"/>
                <a:cs typeface="Arial" panose="020B0604020202020204" pitchFamily="34" charset="0"/>
              </a:rPr>
              <a:t>available </a:t>
            </a:r>
            <a:r>
              <a:rPr lang="en-US" sz="2800" dirty="0">
                <a:solidFill>
                  <a:schemeClr val="bg1">
                    <a:lumMod val="50000"/>
                  </a:schemeClr>
                </a:solidFill>
                <a:latin typeface="Arial" panose="020B0604020202020204" pitchFamily="34" charset="0"/>
                <a:cs typeface="Arial" panose="020B0604020202020204" pitchFamily="34" charset="0"/>
              </a:rPr>
              <a:t>to </a:t>
            </a:r>
            <a:r>
              <a:rPr lang="en-US" sz="2800" dirty="0" smtClean="0">
                <a:solidFill>
                  <a:schemeClr val="bg1">
                    <a:lumMod val="50000"/>
                  </a:schemeClr>
                </a:solidFill>
                <a:latin typeface="Arial" panose="020B0604020202020204" pitchFamily="34" charset="0"/>
                <a:cs typeface="Arial" panose="020B0604020202020204" pitchFamily="34" charset="0"/>
              </a:rPr>
              <a:t>terminal-ill patients</a:t>
            </a:r>
            <a:endParaRPr lang="en-US" sz="2800" dirty="0">
              <a:solidFill>
                <a:schemeClr val="bg1">
                  <a:lumMod val="50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2800" dirty="0">
              <a:solidFill>
                <a:schemeClr val="bg1">
                  <a:lumMod val="50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800" dirty="0" smtClean="0">
                <a:solidFill>
                  <a:schemeClr val="bg1">
                    <a:lumMod val="50000"/>
                  </a:schemeClr>
                </a:solidFill>
                <a:latin typeface="Arial" panose="020B0604020202020204" pitchFamily="34" charset="0"/>
                <a:cs typeface="Arial" panose="020B0604020202020204" pitchFamily="34" charset="0"/>
              </a:rPr>
              <a:t>Would allow, but does not require, health insurance to cover cost</a:t>
            </a:r>
            <a:endParaRPr lang="en-US" sz="2800" dirty="0">
              <a:solidFill>
                <a:schemeClr val="bg1">
                  <a:lumMod val="50000"/>
                </a:schemeClr>
              </a:solidFill>
              <a:latin typeface="Arial" panose="020B0604020202020204" pitchFamily="34" charset="0"/>
              <a:cs typeface="Arial" panose="020B0604020202020204" pitchFamily="34" charset="0"/>
            </a:endParaRPr>
          </a:p>
          <a:p>
            <a:endParaRPr lang="en-US" sz="2800" dirty="0">
              <a:solidFill>
                <a:schemeClr val="bg1">
                  <a:lumMod val="50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800" dirty="0" smtClean="0">
                <a:solidFill>
                  <a:schemeClr val="bg1">
                    <a:lumMod val="50000"/>
                  </a:schemeClr>
                </a:solidFill>
                <a:latin typeface="Arial" panose="020B0604020202020204" pitchFamily="34" charset="0"/>
                <a:cs typeface="Arial" panose="020B0604020202020204" pitchFamily="34" charset="0"/>
              </a:rPr>
              <a:t>Would prohibit disciplinary </a:t>
            </a:r>
            <a:r>
              <a:rPr lang="en-US" sz="2800" dirty="0">
                <a:solidFill>
                  <a:schemeClr val="bg1">
                    <a:lumMod val="50000"/>
                  </a:schemeClr>
                </a:solidFill>
                <a:latin typeface="Arial" panose="020B0604020202020204" pitchFamily="34" charset="0"/>
                <a:cs typeface="Arial" panose="020B0604020202020204" pitchFamily="34" charset="0"/>
              </a:rPr>
              <a:t>action against </a:t>
            </a:r>
            <a:r>
              <a:rPr lang="en-US" sz="2800" dirty="0" smtClean="0">
                <a:solidFill>
                  <a:schemeClr val="bg1">
                    <a:lumMod val="50000"/>
                  </a:schemeClr>
                </a:solidFill>
                <a:latin typeface="Arial" panose="020B0604020202020204" pitchFamily="34" charset="0"/>
                <a:cs typeface="Arial" panose="020B0604020202020204" pitchFamily="34" charset="0"/>
              </a:rPr>
              <a:t>physician</a:t>
            </a:r>
            <a:endParaRPr lang="en-US" sz="2800" dirty="0"/>
          </a:p>
        </p:txBody>
      </p:sp>
    </p:spTree>
    <p:extLst>
      <p:ext uri="{BB962C8B-B14F-4D97-AF65-F5344CB8AC3E}">
        <p14:creationId xmlns:p14="http://schemas.microsoft.com/office/powerpoint/2010/main" val="2054665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990600"/>
            <a:ext cx="8229600" cy="609600"/>
          </a:xfrm>
          <a:prstGeom prst="rect">
            <a:avLst/>
          </a:prstGeom>
          <a:noFill/>
          <a:ln>
            <a:miter lim="800000"/>
            <a:headEnd/>
            <a:tailEnd/>
          </a:ln>
        </p:spPr>
        <p:txBody>
          <a:bodyPr>
            <a:normAutofit fontScale="90000"/>
          </a:bodyPr>
          <a:lstStyle/>
          <a:p>
            <a:pPr algn="l"/>
            <a:r>
              <a:rPr lang="en-US" dirty="0" smtClean="0">
                <a:solidFill>
                  <a:schemeClr val="bg1"/>
                </a:solidFill>
                <a:latin typeface="Arial Black" pitchFamily="34" charset="0"/>
              </a:rPr>
              <a:t/>
            </a:r>
            <a:br>
              <a:rPr lang="en-US" dirty="0" smtClean="0">
                <a:solidFill>
                  <a:schemeClr val="bg1"/>
                </a:solidFill>
                <a:latin typeface="Arial Black" pitchFamily="34" charset="0"/>
              </a:rPr>
            </a:br>
            <a:r>
              <a:rPr lang="en-US" dirty="0" smtClean="0">
                <a:solidFill>
                  <a:schemeClr val="bg1"/>
                </a:solidFill>
                <a:latin typeface="Arial Black" pitchFamily="34" charset="0"/>
              </a:rPr>
              <a:t>CCCC Position on </a:t>
            </a:r>
            <a:br>
              <a:rPr lang="en-US" dirty="0" smtClean="0">
                <a:solidFill>
                  <a:schemeClr val="bg1"/>
                </a:solidFill>
                <a:latin typeface="Arial Black" pitchFamily="34" charset="0"/>
              </a:rPr>
            </a:br>
            <a:r>
              <a:rPr lang="en-US" dirty="0" smtClean="0">
                <a:solidFill>
                  <a:schemeClr val="bg1"/>
                </a:solidFill>
                <a:latin typeface="Arial Black" pitchFamily="34" charset="0"/>
              </a:rPr>
              <a:t>Physician Assisted Death</a:t>
            </a:r>
            <a:br>
              <a:rPr lang="en-US" dirty="0" smtClean="0">
                <a:solidFill>
                  <a:schemeClr val="bg1"/>
                </a:solidFill>
                <a:latin typeface="Arial Black" pitchFamily="34" charset="0"/>
              </a:rPr>
            </a:br>
            <a:endParaRPr lang="en-US" dirty="0" smtClean="0">
              <a:solidFill>
                <a:schemeClr val="bg1"/>
              </a:solidFill>
              <a:latin typeface="Arial Black" pitchFamily="34" charset="0"/>
            </a:endParaRPr>
          </a:p>
        </p:txBody>
      </p:sp>
      <p:sp>
        <p:nvSpPr>
          <p:cNvPr id="3" name="Text Placeholder 2"/>
          <p:cNvSpPr>
            <a:spLocks noGrp="1"/>
          </p:cNvSpPr>
          <p:nvPr>
            <p:ph type="body" sz="quarter" idx="4294967295"/>
          </p:nvPr>
        </p:nvSpPr>
        <p:spPr bwMode="auto">
          <a:xfrm>
            <a:off x="381000" y="2286000"/>
            <a:ext cx="8305800" cy="4038600"/>
          </a:xfrm>
          <a:prstGeom prst="rect">
            <a:avLst/>
          </a:prstGeom>
          <a:noFill/>
          <a:ln>
            <a:miter lim="800000"/>
            <a:headEnd/>
            <a:tailEnd/>
          </a:ln>
        </p:spPr>
        <p:txBody>
          <a:bodyPr>
            <a:normAutofit/>
          </a:bodyPr>
          <a:lstStyle/>
          <a:p>
            <a:pPr>
              <a:spcBef>
                <a:spcPts val="600"/>
              </a:spcBef>
              <a:buClr>
                <a:schemeClr val="tx1">
                  <a:lumMod val="50000"/>
                  <a:lumOff val="50000"/>
                </a:schemeClr>
              </a:buClr>
              <a:buFont typeface="Arial" charset="0"/>
              <a:buChar char="•"/>
            </a:pPr>
            <a:r>
              <a:rPr lang="en-US" sz="2800" dirty="0" smtClean="0">
                <a:solidFill>
                  <a:schemeClr val="bg1">
                    <a:lumMod val="50000"/>
                  </a:schemeClr>
                </a:solidFill>
                <a:latin typeface="Arial" panose="020B0604020202020204" pitchFamily="34" charset="0"/>
                <a:cs typeface="Arial" panose="020B0604020202020204" pitchFamily="34" charset="0"/>
              </a:rPr>
              <a:t>The Coalition for Compassionate Care does </a:t>
            </a:r>
            <a:r>
              <a:rPr lang="en-US" sz="2800" dirty="0">
                <a:solidFill>
                  <a:schemeClr val="bg1">
                    <a:lumMod val="50000"/>
                  </a:schemeClr>
                </a:solidFill>
                <a:latin typeface="Arial" panose="020B0604020202020204" pitchFamily="34" charset="0"/>
                <a:cs typeface="Arial" panose="020B0604020202020204" pitchFamily="34" charset="0"/>
              </a:rPr>
              <a:t>not take a </a:t>
            </a:r>
            <a:r>
              <a:rPr lang="en-US" sz="2800" dirty="0" smtClean="0">
                <a:solidFill>
                  <a:schemeClr val="bg1">
                    <a:lumMod val="50000"/>
                  </a:schemeClr>
                </a:solidFill>
                <a:latin typeface="Arial" panose="020B0604020202020204" pitchFamily="34" charset="0"/>
                <a:cs typeface="Arial" panose="020B0604020202020204" pitchFamily="34" charset="0"/>
              </a:rPr>
              <a:t>position on physician assisted death.</a:t>
            </a:r>
          </a:p>
          <a:p>
            <a:pPr marL="0" indent="0">
              <a:spcBef>
                <a:spcPts val="600"/>
              </a:spcBef>
              <a:buClr>
                <a:schemeClr val="tx1">
                  <a:lumMod val="50000"/>
                  <a:lumOff val="50000"/>
                </a:schemeClr>
              </a:buClr>
              <a:buNone/>
            </a:pPr>
            <a:endParaRPr lang="en-US" sz="2800" dirty="0" smtClean="0">
              <a:solidFill>
                <a:schemeClr val="bg1">
                  <a:lumMod val="50000"/>
                </a:schemeClr>
              </a:solidFill>
              <a:latin typeface="Arial" panose="020B0604020202020204" pitchFamily="34" charset="0"/>
              <a:cs typeface="Arial" panose="020B0604020202020204" pitchFamily="34" charset="0"/>
            </a:endParaRPr>
          </a:p>
          <a:p>
            <a:pPr>
              <a:spcBef>
                <a:spcPts val="600"/>
              </a:spcBef>
              <a:buClr>
                <a:schemeClr val="tx1">
                  <a:lumMod val="50000"/>
                  <a:lumOff val="50000"/>
                </a:schemeClr>
              </a:buClr>
              <a:buFont typeface="Arial" charset="0"/>
              <a:buChar char="•"/>
            </a:pPr>
            <a:r>
              <a:rPr lang="en-US" sz="2800" dirty="0" smtClean="0">
                <a:solidFill>
                  <a:schemeClr val="bg1">
                    <a:lumMod val="50000"/>
                  </a:schemeClr>
                </a:solidFill>
                <a:latin typeface="Arial" panose="020B0604020202020204" pitchFamily="34" charset="0"/>
                <a:cs typeface="Arial" panose="020B0604020202020204" pitchFamily="34" charset="0"/>
              </a:rPr>
              <a:t>We are devoted to improving care.  Work on systemic and meaningful solutions.  Believe that access to quality palliative care would mean vast majority of people would not seek hastened death.</a:t>
            </a:r>
            <a:endParaRPr lang="en-US" sz="2800" dirty="0">
              <a:solidFill>
                <a:schemeClr val="bg1">
                  <a:lumMod val="50000"/>
                </a:schemeClr>
              </a:solidFill>
              <a:latin typeface="Arial" panose="020B0604020202020204" pitchFamily="34" charset="0"/>
              <a:cs typeface="Arial" panose="020B0604020202020204" pitchFamily="34" charset="0"/>
            </a:endParaRPr>
          </a:p>
          <a:p>
            <a:pPr marL="0" indent="0">
              <a:spcBef>
                <a:spcPts val="600"/>
              </a:spcBef>
              <a:buClr>
                <a:schemeClr val="tx1">
                  <a:lumMod val="50000"/>
                  <a:lumOff val="50000"/>
                </a:schemeClr>
              </a:buClr>
            </a:pPr>
            <a:endParaRPr lang="en-US" sz="4000"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5006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304800"/>
            <a:ext cx="8229600" cy="762000"/>
          </a:xfrm>
          <a:prstGeom prst="rect">
            <a:avLst/>
          </a:prstGeom>
          <a:noFill/>
          <a:ln>
            <a:miter lim="800000"/>
            <a:headEnd/>
            <a:tailEnd/>
          </a:ln>
        </p:spPr>
        <p:txBody>
          <a:bodyPr>
            <a:normAutofit/>
          </a:bodyPr>
          <a:lstStyle/>
          <a:p>
            <a:pPr algn="l"/>
            <a:r>
              <a:rPr lang="en-US" dirty="0" smtClean="0">
                <a:solidFill>
                  <a:schemeClr val="tx1">
                    <a:lumMod val="50000"/>
                    <a:lumOff val="50000"/>
                  </a:schemeClr>
                </a:solidFill>
                <a:latin typeface="Arial Black" pitchFamily="34" charset="0"/>
                <a:ea typeface="Adobe Hebrew"/>
                <a:cs typeface="Arial" pitchFamily="34" charset="0"/>
              </a:rPr>
              <a:t>End of Life Option Act</a:t>
            </a:r>
            <a:endParaRPr lang="en-US" sz="5900" dirty="0" smtClean="0">
              <a:solidFill>
                <a:schemeClr val="tx1">
                  <a:lumMod val="50000"/>
                  <a:lumOff val="50000"/>
                </a:schemeClr>
              </a:solidFill>
              <a:latin typeface="Arial Black" pitchFamily="34" charset="0"/>
              <a:ea typeface="Adobe Hebrew"/>
              <a:cs typeface="Arial" pitchFamily="34" charset="0"/>
            </a:endParaRPr>
          </a:p>
        </p:txBody>
      </p:sp>
      <p:sp>
        <p:nvSpPr>
          <p:cNvPr id="3" name="Text Placeholder 2"/>
          <p:cNvSpPr>
            <a:spLocks noGrp="1"/>
          </p:cNvSpPr>
          <p:nvPr>
            <p:ph type="body" sz="quarter" idx="4294967295"/>
          </p:nvPr>
        </p:nvSpPr>
        <p:spPr bwMode="auto">
          <a:xfrm>
            <a:off x="304800" y="1066800"/>
            <a:ext cx="8610600" cy="5486400"/>
          </a:xfrm>
          <a:prstGeom prst="rect">
            <a:avLst/>
          </a:prstGeom>
          <a:noFill/>
          <a:ln>
            <a:miter lim="800000"/>
            <a:headEnd/>
            <a:tailEnd/>
          </a:ln>
        </p:spPr>
        <p:txBody>
          <a:bodyPr>
            <a:normAutofit fontScale="55000" lnSpcReduction="20000"/>
          </a:bodyPr>
          <a:lstStyle/>
          <a:p>
            <a:pPr marL="0" indent="0">
              <a:buNone/>
            </a:pPr>
            <a:r>
              <a:rPr lang="en-US" sz="6500" b="1" dirty="0" smtClean="0">
                <a:solidFill>
                  <a:schemeClr val="accent6"/>
                </a:solidFill>
                <a:latin typeface="Arial" panose="020B0604020202020204" pitchFamily="34" charset="0"/>
                <a:cs typeface="Arial" panose="020B0604020202020204" pitchFamily="34" charset="0"/>
              </a:rPr>
              <a:t>SB 128 (</a:t>
            </a:r>
            <a:r>
              <a:rPr lang="en-US" sz="6500" b="1" dirty="0" err="1" smtClean="0">
                <a:solidFill>
                  <a:schemeClr val="accent6"/>
                </a:solidFill>
                <a:latin typeface="Arial" panose="020B0604020202020204" pitchFamily="34" charset="0"/>
                <a:cs typeface="Arial" panose="020B0604020202020204" pitchFamily="34" charset="0"/>
              </a:rPr>
              <a:t>Wolk</a:t>
            </a:r>
            <a:r>
              <a:rPr lang="en-US" sz="6500" b="1" dirty="0" smtClean="0">
                <a:solidFill>
                  <a:schemeClr val="accent6"/>
                </a:solidFill>
                <a:latin typeface="Arial" panose="020B0604020202020204" pitchFamily="34" charset="0"/>
                <a:cs typeface="Arial" panose="020B0604020202020204" pitchFamily="34" charset="0"/>
              </a:rPr>
              <a:t> &amp; </a:t>
            </a:r>
            <a:r>
              <a:rPr lang="en-US" sz="6500" b="1" dirty="0" err="1" smtClean="0">
                <a:solidFill>
                  <a:schemeClr val="accent6"/>
                </a:solidFill>
                <a:latin typeface="Arial" panose="020B0604020202020204" pitchFamily="34" charset="0"/>
                <a:cs typeface="Arial" panose="020B0604020202020204" pitchFamily="34" charset="0"/>
              </a:rPr>
              <a:t>Monning</a:t>
            </a:r>
            <a:r>
              <a:rPr lang="en-US" sz="6500" b="1" dirty="0" smtClean="0">
                <a:solidFill>
                  <a:schemeClr val="accent6"/>
                </a:solidFill>
                <a:latin typeface="Arial" panose="020B0604020202020204" pitchFamily="34" charset="0"/>
                <a:cs typeface="Arial" panose="020B0604020202020204" pitchFamily="34" charset="0"/>
              </a:rPr>
              <a:t>)</a:t>
            </a:r>
          </a:p>
          <a:p>
            <a:pPr marL="0" indent="0">
              <a:buNone/>
            </a:pPr>
            <a:endParaRPr lang="en-US" sz="900" b="1" dirty="0" smtClean="0">
              <a:solidFill>
                <a:schemeClr val="accent6"/>
              </a:solidFill>
              <a:latin typeface="Arial" panose="020B0604020202020204" pitchFamily="34" charset="0"/>
              <a:cs typeface="Arial" panose="020B0604020202020204" pitchFamily="34" charset="0"/>
            </a:endParaRPr>
          </a:p>
          <a:p>
            <a:r>
              <a:rPr lang="en-US" sz="5100" dirty="0" smtClean="0">
                <a:solidFill>
                  <a:schemeClr val="bg1">
                    <a:lumMod val="50000"/>
                  </a:schemeClr>
                </a:solidFill>
                <a:latin typeface="Arial" panose="020B0604020202020204" pitchFamily="34" charset="0"/>
                <a:cs typeface="Arial" panose="020B0604020202020204" pitchFamily="34" charset="0"/>
              </a:rPr>
              <a:t>Request</a:t>
            </a:r>
          </a:p>
          <a:p>
            <a:pPr lvl="1"/>
            <a:r>
              <a:rPr lang="en-US" sz="4400" dirty="0" smtClean="0">
                <a:solidFill>
                  <a:schemeClr val="bg1">
                    <a:lumMod val="50000"/>
                  </a:schemeClr>
                </a:solidFill>
                <a:latin typeface="Arial" panose="020B0604020202020204" pitchFamily="34" charset="0"/>
                <a:cs typeface="Arial" panose="020B0604020202020204" pitchFamily="34" charset="0"/>
              </a:rPr>
              <a:t>By Qualified Individual </a:t>
            </a:r>
            <a:r>
              <a:rPr lang="en-US" sz="4400" dirty="0">
                <a:solidFill>
                  <a:schemeClr val="bg1">
                    <a:lumMod val="50000"/>
                  </a:schemeClr>
                </a:solidFill>
                <a:latin typeface="Arial" panose="020B0604020202020204" pitchFamily="34" charset="0"/>
                <a:cs typeface="Arial" panose="020B0604020202020204" pitchFamily="34" charset="0"/>
              </a:rPr>
              <a:t>(CA resident, self administer)</a:t>
            </a:r>
          </a:p>
          <a:p>
            <a:pPr lvl="1"/>
            <a:r>
              <a:rPr lang="en-US" sz="4400" dirty="0" smtClean="0">
                <a:solidFill>
                  <a:schemeClr val="bg1">
                    <a:lumMod val="50000"/>
                  </a:schemeClr>
                </a:solidFill>
                <a:latin typeface="Arial" panose="020B0604020202020204" pitchFamily="34" charset="0"/>
                <a:cs typeface="Arial" panose="020B0604020202020204" pitchFamily="34" charset="0"/>
              </a:rPr>
              <a:t>For Prescription </a:t>
            </a:r>
            <a:r>
              <a:rPr lang="en-US" sz="4400" dirty="0">
                <a:solidFill>
                  <a:schemeClr val="bg1">
                    <a:lumMod val="50000"/>
                  </a:schemeClr>
                </a:solidFill>
                <a:latin typeface="Arial" panose="020B0604020202020204" pitchFamily="34" charset="0"/>
                <a:cs typeface="Arial" panose="020B0604020202020204" pitchFamily="34" charset="0"/>
              </a:rPr>
              <a:t>for </a:t>
            </a:r>
            <a:r>
              <a:rPr lang="en-US" sz="4400" dirty="0" smtClean="0">
                <a:solidFill>
                  <a:schemeClr val="bg1">
                    <a:lumMod val="50000"/>
                  </a:schemeClr>
                </a:solidFill>
                <a:latin typeface="Arial" panose="020B0604020202020204" pitchFamily="34" charset="0"/>
                <a:cs typeface="Arial" panose="020B0604020202020204" pitchFamily="34" charset="0"/>
              </a:rPr>
              <a:t>Aid-in-Dying</a:t>
            </a:r>
            <a:endParaRPr lang="en-US" sz="4400" dirty="0">
              <a:solidFill>
                <a:schemeClr val="bg1">
                  <a:lumMod val="50000"/>
                </a:schemeClr>
              </a:solidFill>
              <a:latin typeface="Arial" panose="020B0604020202020204" pitchFamily="34" charset="0"/>
              <a:cs typeface="Arial" panose="020B0604020202020204" pitchFamily="34" charset="0"/>
            </a:endParaRPr>
          </a:p>
          <a:p>
            <a:pPr lvl="1"/>
            <a:r>
              <a:rPr lang="en-US" sz="4400" dirty="0">
                <a:solidFill>
                  <a:schemeClr val="bg1">
                    <a:lumMod val="50000"/>
                  </a:schemeClr>
                </a:solidFill>
                <a:latin typeface="Arial" panose="020B0604020202020204" pitchFamily="34" charset="0"/>
                <a:cs typeface="Arial" panose="020B0604020202020204" pitchFamily="34" charset="0"/>
              </a:rPr>
              <a:t>T</a:t>
            </a:r>
            <a:r>
              <a:rPr lang="en-US" sz="4400" dirty="0" smtClean="0">
                <a:solidFill>
                  <a:schemeClr val="bg1">
                    <a:lumMod val="50000"/>
                  </a:schemeClr>
                </a:solidFill>
                <a:latin typeface="Arial" panose="020B0604020202020204" pitchFamily="34" charset="0"/>
                <a:cs typeface="Arial" panose="020B0604020202020204" pitchFamily="34" charset="0"/>
              </a:rPr>
              <a:t>o </a:t>
            </a:r>
            <a:r>
              <a:rPr lang="en-US" sz="4400" dirty="0">
                <a:solidFill>
                  <a:schemeClr val="bg1">
                    <a:lumMod val="50000"/>
                  </a:schemeClr>
                </a:solidFill>
                <a:latin typeface="Arial" panose="020B0604020202020204" pitchFamily="34" charset="0"/>
                <a:cs typeface="Arial" panose="020B0604020202020204" pitchFamily="34" charset="0"/>
              </a:rPr>
              <a:t>A</a:t>
            </a:r>
            <a:r>
              <a:rPr lang="en-US" sz="4400" dirty="0" smtClean="0">
                <a:solidFill>
                  <a:schemeClr val="bg1">
                    <a:lumMod val="50000"/>
                  </a:schemeClr>
                </a:solidFill>
                <a:latin typeface="Arial" panose="020B0604020202020204" pitchFamily="34" charset="0"/>
                <a:cs typeface="Arial" panose="020B0604020202020204" pitchFamily="34" charset="0"/>
              </a:rPr>
              <a:t>ttending physician</a:t>
            </a:r>
          </a:p>
          <a:p>
            <a:endParaRPr lang="en-US" sz="3600" dirty="0">
              <a:solidFill>
                <a:schemeClr val="bg1">
                  <a:lumMod val="50000"/>
                </a:schemeClr>
              </a:solidFill>
              <a:latin typeface="Arial" panose="020B0604020202020204" pitchFamily="34" charset="0"/>
              <a:cs typeface="Arial" panose="020B0604020202020204" pitchFamily="34" charset="0"/>
            </a:endParaRPr>
          </a:p>
          <a:p>
            <a:r>
              <a:rPr lang="en-US" sz="5100" dirty="0" smtClean="0">
                <a:solidFill>
                  <a:schemeClr val="bg1">
                    <a:lumMod val="50000"/>
                  </a:schemeClr>
                </a:solidFill>
                <a:latin typeface="Arial" panose="020B0604020202020204" pitchFamily="34" charset="0"/>
                <a:cs typeface="Arial" panose="020B0604020202020204" pitchFamily="34" charset="0"/>
              </a:rPr>
              <a:t>Format of Request</a:t>
            </a:r>
          </a:p>
          <a:p>
            <a:pPr lvl="1"/>
            <a:r>
              <a:rPr lang="en-US" sz="4400" dirty="0" smtClean="0">
                <a:solidFill>
                  <a:schemeClr val="bg1">
                    <a:lumMod val="50000"/>
                  </a:schemeClr>
                </a:solidFill>
                <a:latin typeface="Arial" panose="020B0604020202020204" pitchFamily="34" charset="0"/>
                <a:cs typeface="Arial" panose="020B0604020202020204" pitchFamily="34" charset="0"/>
              </a:rPr>
              <a:t>Two </a:t>
            </a:r>
            <a:r>
              <a:rPr lang="en-US" sz="4400" dirty="0">
                <a:solidFill>
                  <a:schemeClr val="bg1">
                    <a:lumMod val="50000"/>
                  </a:schemeClr>
                </a:solidFill>
                <a:latin typeface="Arial" panose="020B0604020202020204" pitchFamily="34" charset="0"/>
                <a:cs typeface="Arial" panose="020B0604020202020204" pitchFamily="34" charset="0"/>
              </a:rPr>
              <a:t>oral requests (15+ days apart)</a:t>
            </a:r>
          </a:p>
          <a:p>
            <a:pPr lvl="1"/>
            <a:r>
              <a:rPr lang="en-US" sz="4400" dirty="0">
                <a:solidFill>
                  <a:schemeClr val="bg1">
                    <a:lumMod val="50000"/>
                  </a:schemeClr>
                </a:solidFill>
                <a:latin typeface="Arial" panose="020B0604020202020204" pitchFamily="34" charset="0"/>
                <a:cs typeface="Arial" panose="020B0604020202020204" pitchFamily="34" charset="0"/>
              </a:rPr>
              <a:t>Written request </a:t>
            </a:r>
          </a:p>
          <a:p>
            <a:pPr lvl="2"/>
            <a:r>
              <a:rPr lang="en-US" sz="3600" dirty="0">
                <a:solidFill>
                  <a:schemeClr val="bg1">
                    <a:lumMod val="50000"/>
                  </a:schemeClr>
                </a:solidFill>
                <a:latin typeface="Arial" panose="020B0604020202020204" pitchFamily="34" charset="0"/>
                <a:cs typeface="Arial" panose="020B0604020202020204" pitchFamily="34" charset="0"/>
              </a:rPr>
              <a:t>Signed &amp; Dated</a:t>
            </a:r>
          </a:p>
          <a:p>
            <a:pPr lvl="2"/>
            <a:r>
              <a:rPr lang="en-US" sz="3600" dirty="0">
                <a:solidFill>
                  <a:schemeClr val="bg1">
                    <a:lumMod val="50000"/>
                  </a:schemeClr>
                </a:solidFill>
                <a:latin typeface="Arial" panose="020B0604020202020204" pitchFamily="34" charset="0"/>
                <a:cs typeface="Arial" panose="020B0604020202020204" pitchFamily="34" charset="0"/>
              </a:rPr>
              <a:t>Witnessed (competent, voluntary, not coerced)</a:t>
            </a:r>
          </a:p>
          <a:p>
            <a:pPr lvl="2"/>
            <a:r>
              <a:rPr lang="en-US" sz="3600" dirty="0">
                <a:solidFill>
                  <a:schemeClr val="bg1">
                    <a:lumMod val="50000"/>
                  </a:schemeClr>
                </a:solidFill>
                <a:latin typeface="Arial" panose="020B0604020202020204" pitchFamily="34" charset="0"/>
                <a:cs typeface="Arial" panose="020B0604020202020204" pitchFamily="34" charset="0"/>
              </a:rPr>
              <a:t>Two witnesses (not attending physician and not more than one that is (a) related or (b) own, operate, employed at health facility</a:t>
            </a:r>
            <a:r>
              <a:rPr lang="en-US" sz="3600" dirty="0" smtClean="0">
                <a:solidFill>
                  <a:schemeClr val="bg1">
                    <a:lumMod val="50000"/>
                  </a:schemeClr>
                </a:solidFill>
                <a:latin typeface="Arial" panose="020B0604020202020204" pitchFamily="34" charset="0"/>
                <a:cs typeface="Arial" panose="020B0604020202020204" pitchFamily="34" charset="0"/>
              </a:rPr>
              <a:t>)</a:t>
            </a:r>
            <a:endParaRPr lang="en-US" sz="36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4750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304800"/>
            <a:ext cx="8229600" cy="762000"/>
          </a:xfrm>
          <a:prstGeom prst="rect">
            <a:avLst/>
          </a:prstGeom>
          <a:noFill/>
          <a:ln>
            <a:miter lim="800000"/>
            <a:headEnd/>
            <a:tailEnd/>
          </a:ln>
        </p:spPr>
        <p:txBody>
          <a:bodyPr>
            <a:normAutofit/>
          </a:bodyPr>
          <a:lstStyle/>
          <a:p>
            <a:pPr algn="l"/>
            <a:r>
              <a:rPr lang="en-US" dirty="0" smtClean="0">
                <a:solidFill>
                  <a:schemeClr val="tx1">
                    <a:lumMod val="50000"/>
                    <a:lumOff val="50000"/>
                  </a:schemeClr>
                </a:solidFill>
                <a:latin typeface="Arial Black" pitchFamily="34" charset="0"/>
                <a:ea typeface="Adobe Hebrew"/>
                <a:cs typeface="Arial" pitchFamily="34" charset="0"/>
              </a:rPr>
              <a:t>End of Life Option Act</a:t>
            </a:r>
            <a:endParaRPr lang="en-US" sz="5900" dirty="0" smtClean="0">
              <a:solidFill>
                <a:schemeClr val="tx1">
                  <a:lumMod val="50000"/>
                  <a:lumOff val="50000"/>
                </a:schemeClr>
              </a:solidFill>
              <a:latin typeface="Arial Black" pitchFamily="34" charset="0"/>
              <a:ea typeface="Adobe Hebrew"/>
              <a:cs typeface="Arial" pitchFamily="34" charset="0"/>
            </a:endParaRPr>
          </a:p>
        </p:txBody>
      </p:sp>
      <p:sp>
        <p:nvSpPr>
          <p:cNvPr id="3" name="Text Placeholder 2"/>
          <p:cNvSpPr>
            <a:spLocks noGrp="1"/>
          </p:cNvSpPr>
          <p:nvPr>
            <p:ph type="body" sz="quarter" idx="4294967295"/>
          </p:nvPr>
        </p:nvSpPr>
        <p:spPr bwMode="auto">
          <a:xfrm>
            <a:off x="381000" y="1143000"/>
            <a:ext cx="8305800" cy="4724400"/>
          </a:xfrm>
          <a:prstGeom prst="rect">
            <a:avLst/>
          </a:prstGeom>
          <a:noFill/>
          <a:ln>
            <a:miter lim="800000"/>
            <a:headEnd/>
            <a:tailEnd/>
          </a:ln>
        </p:spPr>
        <p:txBody>
          <a:bodyPr>
            <a:normAutofit fontScale="77500" lnSpcReduction="20000"/>
          </a:bodyPr>
          <a:lstStyle/>
          <a:p>
            <a:pPr marL="0" indent="0">
              <a:buNone/>
            </a:pPr>
            <a:r>
              <a:rPr lang="en-US" sz="4600" b="1" dirty="0" smtClean="0">
                <a:solidFill>
                  <a:schemeClr val="accent6"/>
                </a:solidFill>
                <a:latin typeface="Arial" panose="020B0604020202020204" pitchFamily="34" charset="0"/>
                <a:cs typeface="Arial" panose="020B0604020202020204" pitchFamily="34" charset="0"/>
              </a:rPr>
              <a:t>Attending Physician</a:t>
            </a:r>
          </a:p>
          <a:p>
            <a:pPr marL="0" indent="0">
              <a:buNone/>
            </a:pPr>
            <a:endParaRPr lang="en-US" sz="900" b="1" dirty="0" smtClean="0">
              <a:solidFill>
                <a:schemeClr val="bg1">
                  <a:lumMod val="50000"/>
                </a:schemeClr>
              </a:solidFill>
              <a:latin typeface="Arial" panose="020B0604020202020204" pitchFamily="34" charset="0"/>
              <a:cs typeface="Arial" panose="020B0604020202020204" pitchFamily="34" charset="0"/>
            </a:endParaRPr>
          </a:p>
          <a:p>
            <a:r>
              <a:rPr lang="en-US" sz="3400" dirty="0">
                <a:solidFill>
                  <a:schemeClr val="bg1">
                    <a:lumMod val="50000"/>
                  </a:schemeClr>
                </a:solidFill>
                <a:latin typeface="Arial" panose="020B0604020202020204" pitchFamily="34" charset="0"/>
                <a:cs typeface="Arial" panose="020B0604020202020204" pitchFamily="34" charset="0"/>
              </a:rPr>
              <a:t>D</a:t>
            </a:r>
            <a:r>
              <a:rPr lang="en-US" sz="3400" dirty="0" smtClean="0">
                <a:solidFill>
                  <a:schemeClr val="bg1">
                    <a:lumMod val="50000"/>
                  </a:schemeClr>
                </a:solidFill>
                <a:latin typeface="Arial" panose="020B0604020202020204" pitchFamily="34" charset="0"/>
                <a:cs typeface="Arial" panose="020B0604020202020204" pitchFamily="34" charset="0"/>
              </a:rPr>
              <a:t>etermines</a:t>
            </a:r>
            <a:endParaRPr lang="en-US" sz="3400" dirty="0">
              <a:solidFill>
                <a:schemeClr val="bg1">
                  <a:lumMod val="50000"/>
                </a:schemeClr>
              </a:solidFill>
              <a:latin typeface="Arial" panose="020B0604020202020204" pitchFamily="34" charset="0"/>
              <a:cs typeface="Arial" panose="020B0604020202020204" pitchFamily="34" charset="0"/>
            </a:endParaRPr>
          </a:p>
          <a:p>
            <a:pPr lvl="1"/>
            <a:r>
              <a:rPr lang="en-US" dirty="0" smtClean="0">
                <a:solidFill>
                  <a:schemeClr val="bg1">
                    <a:lumMod val="50000"/>
                  </a:schemeClr>
                </a:solidFill>
                <a:latin typeface="Arial" panose="020B0604020202020204" pitchFamily="34" charset="0"/>
                <a:cs typeface="Arial" panose="020B0604020202020204" pitchFamily="34" charset="0"/>
              </a:rPr>
              <a:t>Competent</a:t>
            </a:r>
            <a:endParaRPr lang="en-US" dirty="0">
              <a:solidFill>
                <a:schemeClr val="bg1">
                  <a:lumMod val="50000"/>
                </a:schemeClr>
              </a:solidFill>
              <a:latin typeface="Arial" panose="020B0604020202020204" pitchFamily="34" charset="0"/>
              <a:cs typeface="Arial" panose="020B0604020202020204" pitchFamily="34" charset="0"/>
            </a:endParaRPr>
          </a:p>
          <a:p>
            <a:pPr lvl="1"/>
            <a:r>
              <a:rPr lang="en-US" dirty="0">
                <a:solidFill>
                  <a:schemeClr val="bg1">
                    <a:lumMod val="50000"/>
                  </a:schemeClr>
                </a:solidFill>
                <a:latin typeface="Arial" panose="020B0604020202020204" pitchFamily="34" charset="0"/>
                <a:cs typeface="Arial" panose="020B0604020202020204" pitchFamily="34" charset="0"/>
              </a:rPr>
              <a:t>Terminally ill (6 months)</a:t>
            </a:r>
          </a:p>
          <a:p>
            <a:pPr lvl="1"/>
            <a:r>
              <a:rPr lang="en-US" dirty="0">
                <a:solidFill>
                  <a:schemeClr val="bg1">
                    <a:lumMod val="50000"/>
                  </a:schemeClr>
                </a:solidFill>
                <a:latin typeface="Arial" panose="020B0604020202020204" pitchFamily="34" charset="0"/>
                <a:cs typeface="Arial" panose="020B0604020202020204" pitchFamily="34" charset="0"/>
              </a:rPr>
              <a:t>Voluntary</a:t>
            </a:r>
          </a:p>
          <a:p>
            <a:pPr lvl="1"/>
            <a:r>
              <a:rPr lang="en-US" dirty="0">
                <a:solidFill>
                  <a:schemeClr val="bg1">
                    <a:lumMod val="50000"/>
                  </a:schemeClr>
                </a:solidFill>
                <a:latin typeface="Arial" panose="020B0604020202020204" pitchFamily="34" charset="0"/>
                <a:cs typeface="Arial" panose="020B0604020202020204" pitchFamily="34" charset="0"/>
              </a:rPr>
              <a:t>Qualified </a:t>
            </a:r>
            <a:r>
              <a:rPr lang="en-US" dirty="0" smtClean="0">
                <a:solidFill>
                  <a:schemeClr val="bg1">
                    <a:lumMod val="50000"/>
                  </a:schemeClr>
                </a:solidFill>
                <a:latin typeface="Arial" panose="020B0604020202020204" pitchFamily="34" charset="0"/>
                <a:cs typeface="Arial" panose="020B0604020202020204" pitchFamily="34" charset="0"/>
              </a:rPr>
              <a:t>individual</a:t>
            </a:r>
            <a:endParaRPr lang="en-US" dirty="0">
              <a:solidFill>
                <a:schemeClr val="bg1">
                  <a:lumMod val="50000"/>
                </a:schemeClr>
              </a:solidFill>
              <a:latin typeface="Arial" panose="020B0604020202020204" pitchFamily="34" charset="0"/>
              <a:cs typeface="Arial" panose="020B0604020202020204" pitchFamily="34" charset="0"/>
            </a:endParaRPr>
          </a:p>
          <a:p>
            <a:pPr lvl="0"/>
            <a:r>
              <a:rPr lang="en-US" sz="3400" dirty="0">
                <a:solidFill>
                  <a:schemeClr val="bg1">
                    <a:lumMod val="50000"/>
                  </a:schemeClr>
                </a:solidFill>
                <a:latin typeface="Arial" panose="020B0604020202020204" pitchFamily="34" charset="0"/>
                <a:cs typeface="Arial" panose="020B0604020202020204" pitchFamily="34" charset="0"/>
              </a:rPr>
              <a:t>Discuss</a:t>
            </a:r>
          </a:p>
          <a:p>
            <a:pPr lvl="1"/>
            <a:r>
              <a:rPr lang="en-US" dirty="0" smtClean="0">
                <a:solidFill>
                  <a:schemeClr val="bg1">
                    <a:lumMod val="50000"/>
                  </a:schemeClr>
                </a:solidFill>
                <a:latin typeface="Arial" panose="020B0604020202020204" pitchFamily="34" charset="0"/>
                <a:cs typeface="Arial" panose="020B0604020202020204" pitchFamily="34" charset="0"/>
              </a:rPr>
              <a:t>Diagnosis, prognosis, potential risks, probable result, possibility </a:t>
            </a:r>
            <a:r>
              <a:rPr lang="en-US" dirty="0">
                <a:solidFill>
                  <a:schemeClr val="bg1">
                    <a:lumMod val="50000"/>
                  </a:schemeClr>
                </a:solidFill>
                <a:latin typeface="Arial" panose="020B0604020202020204" pitchFamily="34" charset="0"/>
                <a:cs typeface="Arial" panose="020B0604020202020204" pitchFamily="34" charset="0"/>
              </a:rPr>
              <a:t>of not taking the </a:t>
            </a:r>
            <a:r>
              <a:rPr lang="en-US" dirty="0" smtClean="0">
                <a:solidFill>
                  <a:schemeClr val="bg1">
                    <a:lumMod val="50000"/>
                  </a:schemeClr>
                </a:solidFill>
                <a:latin typeface="Arial" panose="020B0604020202020204" pitchFamily="34" charset="0"/>
                <a:cs typeface="Arial" panose="020B0604020202020204" pitchFamily="34" charset="0"/>
              </a:rPr>
              <a:t>medication, alternatives </a:t>
            </a:r>
            <a:r>
              <a:rPr lang="en-US" dirty="0">
                <a:solidFill>
                  <a:schemeClr val="bg1">
                    <a:lumMod val="50000"/>
                  </a:schemeClr>
                </a:solidFill>
                <a:latin typeface="Arial" panose="020B0604020202020204" pitchFamily="34" charset="0"/>
                <a:cs typeface="Arial" panose="020B0604020202020204" pitchFamily="34" charset="0"/>
              </a:rPr>
              <a:t>or additional treatment</a:t>
            </a:r>
          </a:p>
          <a:p>
            <a:pPr lvl="1"/>
            <a:r>
              <a:rPr lang="en-US" dirty="0" smtClean="0">
                <a:solidFill>
                  <a:schemeClr val="bg1">
                    <a:lumMod val="50000"/>
                  </a:schemeClr>
                </a:solidFill>
                <a:latin typeface="Arial" panose="020B0604020202020204" pitchFamily="34" charset="0"/>
                <a:cs typeface="Arial" panose="020B0604020202020204" pitchFamily="34" charset="0"/>
              </a:rPr>
              <a:t>Counsel on importance of having </a:t>
            </a:r>
            <a:r>
              <a:rPr lang="en-US" dirty="0">
                <a:solidFill>
                  <a:schemeClr val="bg1">
                    <a:lumMod val="50000"/>
                  </a:schemeClr>
                </a:solidFill>
                <a:latin typeface="Arial" panose="020B0604020202020204" pitchFamily="34" charset="0"/>
                <a:cs typeface="Arial" panose="020B0604020202020204" pitchFamily="34" charset="0"/>
              </a:rPr>
              <a:t>another person present when taking </a:t>
            </a:r>
            <a:r>
              <a:rPr lang="en-US" dirty="0" smtClean="0">
                <a:solidFill>
                  <a:schemeClr val="bg1">
                    <a:lumMod val="50000"/>
                  </a:schemeClr>
                </a:solidFill>
                <a:latin typeface="Arial" panose="020B0604020202020204" pitchFamily="34" charset="0"/>
                <a:cs typeface="Arial" panose="020B0604020202020204" pitchFamily="34" charset="0"/>
              </a:rPr>
              <a:t>meds &amp; not </a:t>
            </a:r>
            <a:r>
              <a:rPr lang="en-US" dirty="0">
                <a:solidFill>
                  <a:schemeClr val="bg1">
                    <a:lumMod val="50000"/>
                  </a:schemeClr>
                </a:solidFill>
                <a:latin typeface="Arial" panose="020B0604020202020204" pitchFamily="34" charset="0"/>
                <a:cs typeface="Arial" panose="020B0604020202020204" pitchFamily="34" charset="0"/>
              </a:rPr>
              <a:t>taking medication in </a:t>
            </a:r>
            <a:r>
              <a:rPr lang="en-US" dirty="0" smtClean="0">
                <a:solidFill>
                  <a:schemeClr val="bg1">
                    <a:lumMod val="50000"/>
                  </a:schemeClr>
                </a:solidFill>
                <a:latin typeface="Arial" panose="020B0604020202020204" pitchFamily="34" charset="0"/>
                <a:cs typeface="Arial" panose="020B0604020202020204" pitchFamily="34" charset="0"/>
              </a:rPr>
              <a:t>public</a:t>
            </a:r>
          </a:p>
          <a:p>
            <a:pPr lvl="1"/>
            <a:endParaRPr lang="en-US"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683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6"/>
          <p:cNvSpPr txBox="1">
            <a:spLocks noChangeArrowheads="1"/>
          </p:cNvSpPr>
          <p:nvPr/>
        </p:nvSpPr>
        <p:spPr bwMode="auto">
          <a:xfrm>
            <a:off x="901123" y="2156506"/>
            <a:ext cx="3506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spcBef>
                <a:spcPct val="50000"/>
              </a:spcBef>
            </a:pPr>
            <a:r>
              <a:rPr lang="en-US" dirty="0">
                <a:solidFill>
                  <a:schemeClr val="accent6"/>
                </a:solidFill>
                <a:latin typeface="Arial" charset="0"/>
              </a:rPr>
              <a:t>Complete an Advance Directive</a:t>
            </a:r>
          </a:p>
        </p:txBody>
      </p:sp>
      <p:sp>
        <p:nvSpPr>
          <p:cNvPr id="22533" name="Text Box 7"/>
          <p:cNvSpPr txBox="1">
            <a:spLocks noChangeArrowheads="1"/>
          </p:cNvSpPr>
          <p:nvPr/>
        </p:nvSpPr>
        <p:spPr bwMode="auto">
          <a:xfrm>
            <a:off x="4955598" y="4558394"/>
            <a:ext cx="2921000" cy="37623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100" dir="2700000" algn="tl" rotWithShape="0">
                    <a:srgbClr val="000000">
                      <a:alpha val="39998"/>
                    </a:srgbClr>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spcBef>
                <a:spcPct val="50000"/>
              </a:spcBef>
            </a:pPr>
            <a:r>
              <a:rPr lang="en-US" b="1" dirty="0">
                <a:solidFill>
                  <a:srgbClr val="413000"/>
                </a:solidFill>
                <a:latin typeface="Arial" charset="0"/>
              </a:rPr>
              <a:t>Complete a </a:t>
            </a:r>
            <a:r>
              <a:rPr lang="en-US" b="1" dirty="0" smtClean="0">
                <a:solidFill>
                  <a:srgbClr val="413000"/>
                </a:solidFill>
                <a:latin typeface="Arial" charset="0"/>
              </a:rPr>
              <a:t>POLST </a:t>
            </a:r>
            <a:r>
              <a:rPr lang="en-US" b="1" dirty="0">
                <a:solidFill>
                  <a:srgbClr val="413000"/>
                </a:solidFill>
                <a:latin typeface="Arial" charset="0"/>
              </a:rPr>
              <a:t>Form</a:t>
            </a:r>
          </a:p>
        </p:txBody>
      </p:sp>
      <p:sp>
        <p:nvSpPr>
          <p:cNvPr id="22534" name="Text Box 8"/>
          <p:cNvSpPr txBox="1">
            <a:spLocks noChangeArrowheads="1"/>
          </p:cNvSpPr>
          <p:nvPr/>
        </p:nvSpPr>
        <p:spPr bwMode="auto">
          <a:xfrm>
            <a:off x="328036" y="1564369"/>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spcBef>
                <a:spcPct val="50000"/>
              </a:spcBef>
            </a:pPr>
            <a:r>
              <a:rPr lang="en-US">
                <a:solidFill>
                  <a:srgbClr val="413000"/>
                </a:solidFill>
                <a:latin typeface="Arial" charset="0"/>
              </a:rPr>
              <a:t>Age 18</a:t>
            </a:r>
          </a:p>
        </p:txBody>
      </p:sp>
      <p:sp>
        <p:nvSpPr>
          <p:cNvPr id="22535" name="Text Box 9"/>
          <p:cNvSpPr txBox="1">
            <a:spLocks noChangeArrowheads="1"/>
          </p:cNvSpPr>
          <p:nvPr/>
        </p:nvSpPr>
        <p:spPr bwMode="auto">
          <a:xfrm>
            <a:off x="5917623" y="5239431"/>
            <a:ext cx="3178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r" eaLnBrk="1" hangingPunct="1">
              <a:spcBef>
                <a:spcPct val="50000"/>
              </a:spcBef>
            </a:pPr>
            <a:r>
              <a:rPr lang="en-US" dirty="0" smtClean="0">
                <a:solidFill>
                  <a:schemeClr val="accent6"/>
                </a:solidFill>
                <a:latin typeface="Arial" charset="0"/>
              </a:rPr>
              <a:t>Treatment </a:t>
            </a:r>
            <a:r>
              <a:rPr lang="en-US" dirty="0">
                <a:solidFill>
                  <a:schemeClr val="accent6"/>
                </a:solidFill>
                <a:latin typeface="Arial" charset="0"/>
              </a:rPr>
              <a:t>Wishes Honored</a:t>
            </a:r>
          </a:p>
        </p:txBody>
      </p:sp>
      <p:sp>
        <p:nvSpPr>
          <p:cNvPr id="22536" name="Text Box 10"/>
          <p:cNvSpPr txBox="1">
            <a:spLocks noChangeArrowheads="1"/>
          </p:cNvSpPr>
          <p:nvPr/>
        </p:nvSpPr>
        <p:spPr bwMode="auto">
          <a:xfrm>
            <a:off x="2847398" y="3566206"/>
            <a:ext cx="4351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spcBef>
                <a:spcPct val="50000"/>
              </a:spcBef>
            </a:pPr>
            <a:r>
              <a:rPr lang="en-US" dirty="0">
                <a:solidFill>
                  <a:schemeClr val="accent6"/>
                </a:solidFill>
                <a:latin typeface="Arial" charset="0"/>
              </a:rPr>
              <a:t>Diagnosed with Serious or Chronic, Progressive Illness </a:t>
            </a:r>
            <a:r>
              <a:rPr lang="en-US" i="1" dirty="0">
                <a:solidFill>
                  <a:schemeClr val="accent6"/>
                </a:solidFill>
                <a:latin typeface="Arial" charset="0"/>
              </a:rPr>
              <a:t>(at any age)</a:t>
            </a:r>
          </a:p>
        </p:txBody>
      </p:sp>
      <p:sp>
        <p:nvSpPr>
          <p:cNvPr id="22537" name="Text Box 11"/>
          <p:cNvSpPr txBox="1">
            <a:spLocks noChangeArrowheads="1"/>
          </p:cNvSpPr>
          <p:nvPr/>
        </p:nvSpPr>
        <p:spPr bwMode="auto">
          <a:xfrm>
            <a:off x="1561523" y="2847069"/>
            <a:ext cx="410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spcBef>
                <a:spcPct val="50000"/>
              </a:spcBef>
            </a:pPr>
            <a:r>
              <a:rPr lang="en-US">
                <a:solidFill>
                  <a:srgbClr val="413000"/>
                </a:solidFill>
                <a:latin typeface="Arial" charset="0"/>
              </a:rPr>
              <a:t>Update Advance Directive Periodically</a:t>
            </a:r>
          </a:p>
        </p:txBody>
      </p:sp>
      <p:cxnSp>
        <p:nvCxnSpPr>
          <p:cNvPr id="22538" name="Shape 15"/>
          <p:cNvCxnSpPr>
            <a:cxnSpLocks noChangeShapeType="1"/>
            <a:endCxn id="22532" idx="0"/>
          </p:cNvCxnSpPr>
          <p:nvPr/>
        </p:nvCxnSpPr>
        <p:spPr bwMode="auto">
          <a:xfrm>
            <a:off x="1170998" y="1748519"/>
            <a:ext cx="1484313" cy="407987"/>
          </a:xfrm>
          <a:prstGeom prst="bentConnector2">
            <a:avLst/>
          </a:prstGeom>
          <a:noFill/>
          <a:ln w="9525" algn="ctr">
            <a:solidFill>
              <a:srgbClr val="413000"/>
            </a:solidFill>
            <a:round/>
            <a:headEnd/>
            <a:tailEnd type="arrow" w="med" len="med"/>
          </a:ln>
          <a:extLst>
            <a:ext uri="{909E8E84-426E-40DD-AFC4-6F175D3DCCD1}">
              <a14:hiddenFill xmlns:a14="http://schemas.microsoft.com/office/drawing/2010/main">
                <a:noFill/>
              </a14:hiddenFill>
            </a:ext>
          </a:extLst>
        </p:spPr>
      </p:cxnSp>
      <p:cxnSp>
        <p:nvCxnSpPr>
          <p:cNvPr id="22539" name="Elbow Connector 17"/>
          <p:cNvCxnSpPr>
            <a:cxnSpLocks noChangeShapeType="1"/>
          </p:cNvCxnSpPr>
          <p:nvPr/>
        </p:nvCxnSpPr>
        <p:spPr bwMode="auto">
          <a:xfrm rot="16200000" flipH="1">
            <a:off x="4190424" y="2353356"/>
            <a:ext cx="514350" cy="479425"/>
          </a:xfrm>
          <a:prstGeom prst="bentConnector3">
            <a:avLst>
              <a:gd name="adj1" fmla="val -1111"/>
            </a:avLst>
          </a:prstGeom>
          <a:noFill/>
          <a:ln w="9525" algn="ctr">
            <a:solidFill>
              <a:srgbClr val="413000"/>
            </a:solidFill>
            <a:round/>
            <a:headEnd/>
            <a:tailEnd type="arrow" w="med" len="med"/>
          </a:ln>
          <a:extLst>
            <a:ext uri="{909E8E84-426E-40DD-AFC4-6F175D3DCCD1}">
              <a14:hiddenFill xmlns:a14="http://schemas.microsoft.com/office/drawing/2010/main">
                <a:noFill/>
              </a14:hiddenFill>
            </a:ext>
          </a:extLst>
        </p:spPr>
      </p:cxnSp>
      <p:cxnSp>
        <p:nvCxnSpPr>
          <p:cNvPr id="22540" name="Elbow Connector 19"/>
          <p:cNvCxnSpPr>
            <a:cxnSpLocks noChangeShapeType="1"/>
          </p:cNvCxnSpPr>
          <p:nvPr/>
        </p:nvCxnSpPr>
        <p:spPr bwMode="auto">
          <a:xfrm rot="16200000" flipH="1">
            <a:off x="5567579" y="3033600"/>
            <a:ext cx="560388" cy="514350"/>
          </a:xfrm>
          <a:prstGeom prst="bentConnector3">
            <a:avLst>
              <a:gd name="adj1" fmla="val -1019"/>
            </a:avLst>
          </a:prstGeom>
          <a:noFill/>
          <a:ln w="9525" algn="ctr">
            <a:solidFill>
              <a:srgbClr val="413000"/>
            </a:solidFill>
            <a:round/>
            <a:headEnd/>
            <a:tailEnd type="arrow" w="med" len="med"/>
          </a:ln>
          <a:extLst>
            <a:ext uri="{909E8E84-426E-40DD-AFC4-6F175D3DCCD1}">
              <a14:hiddenFill xmlns:a14="http://schemas.microsoft.com/office/drawing/2010/main">
                <a:noFill/>
              </a14:hiddenFill>
            </a:ext>
          </a:extLst>
        </p:spPr>
      </p:cxnSp>
      <p:cxnSp>
        <p:nvCxnSpPr>
          <p:cNvPr id="22541" name="Elbow Connector 21"/>
          <p:cNvCxnSpPr>
            <a:cxnSpLocks noChangeShapeType="1"/>
          </p:cNvCxnSpPr>
          <p:nvPr/>
        </p:nvCxnSpPr>
        <p:spPr bwMode="auto">
          <a:xfrm rot="16200000" flipH="1">
            <a:off x="6470867" y="3730512"/>
            <a:ext cx="800100" cy="731838"/>
          </a:xfrm>
          <a:prstGeom prst="bentConnector3">
            <a:avLst>
              <a:gd name="adj1" fmla="val 2972"/>
            </a:avLst>
          </a:prstGeom>
          <a:noFill/>
          <a:ln w="9525" algn="ctr">
            <a:solidFill>
              <a:srgbClr val="413000"/>
            </a:solidFill>
            <a:round/>
            <a:headEnd/>
            <a:tailEnd type="arrow" w="med" len="med"/>
          </a:ln>
          <a:extLst>
            <a:ext uri="{909E8E84-426E-40DD-AFC4-6F175D3DCCD1}">
              <a14:hiddenFill xmlns:a14="http://schemas.microsoft.com/office/drawing/2010/main">
                <a:noFill/>
              </a14:hiddenFill>
            </a:ext>
          </a:extLst>
        </p:spPr>
      </p:cxnSp>
      <p:cxnSp>
        <p:nvCxnSpPr>
          <p:cNvPr id="22542" name="Elbow Connector 23"/>
          <p:cNvCxnSpPr>
            <a:cxnSpLocks noChangeShapeType="1"/>
            <a:stCxn id="22533" idx="3"/>
          </p:cNvCxnSpPr>
          <p:nvPr/>
        </p:nvCxnSpPr>
        <p:spPr bwMode="auto">
          <a:xfrm>
            <a:off x="7876598" y="4747306"/>
            <a:ext cx="352425" cy="503238"/>
          </a:xfrm>
          <a:prstGeom prst="bentConnector2">
            <a:avLst/>
          </a:prstGeom>
          <a:noFill/>
          <a:ln w="9525" algn="ctr">
            <a:solidFill>
              <a:srgbClr val="413000"/>
            </a:solidFill>
            <a:round/>
            <a:headEnd/>
            <a:tailEnd type="arrow" w="med" len="med"/>
          </a:ln>
          <a:extLst>
            <a:ext uri="{909E8E84-426E-40DD-AFC4-6F175D3DCCD1}">
              <a14:hiddenFill xmlns:a14="http://schemas.microsoft.com/office/drawing/2010/main">
                <a:noFill/>
              </a14:hiddenFill>
            </a:ext>
          </a:extLst>
        </p:spPr>
      </p:cxnSp>
      <p:sp>
        <p:nvSpPr>
          <p:cNvPr id="21" name="TextBox 20"/>
          <p:cNvSpPr txBox="1"/>
          <p:nvPr/>
        </p:nvSpPr>
        <p:spPr>
          <a:xfrm>
            <a:off x="54986" y="2423206"/>
            <a:ext cx="4849812" cy="3387725"/>
          </a:xfrm>
          <a:prstGeom prst="rect">
            <a:avLst/>
          </a:prstGeom>
          <a:noFill/>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C</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O</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N</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V</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E</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R</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S</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A</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T</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I</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O</a:t>
            </a:r>
          </a:p>
          <a:p>
            <a:pPr>
              <a:defRPr/>
            </a:pPr>
            <a:r>
              <a:rPr lang="en-US" b="1" dirty="0" smtClean="0">
                <a:ln w="1905">
                  <a:solidFill>
                    <a:srgbClr val="413000"/>
                  </a:solidFill>
                </a:ln>
                <a:solidFill>
                  <a:srgbClr val="EE80B3"/>
                </a:solidFill>
                <a:effectLst>
                  <a:innerShdw blurRad="69850" dist="43180" dir="5400000">
                    <a:srgbClr val="000000">
                      <a:alpha val="65000"/>
                    </a:srgbClr>
                  </a:innerShdw>
                </a:effectLst>
                <a:latin typeface="Verdana" pitchFamily="34" charset="0"/>
              </a:rPr>
              <a:t>                                                       N</a:t>
            </a:r>
          </a:p>
        </p:txBody>
      </p:sp>
      <p:sp>
        <p:nvSpPr>
          <p:cNvPr id="15" name="Title 1"/>
          <p:cNvSpPr txBox="1">
            <a:spLocks/>
          </p:cNvSpPr>
          <p:nvPr/>
        </p:nvSpPr>
        <p:spPr bwMode="auto">
          <a:xfrm>
            <a:off x="341313" y="457200"/>
            <a:ext cx="8229600" cy="762000"/>
          </a:xfrm>
          <a:prstGeom prst="rect">
            <a:avLst/>
          </a:prstGeom>
          <a:noFill/>
          <a:ln>
            <a:miter lim="800000"/>
            <a:headEnd/>
            <a:tailEnd/>
          </a:ln>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solidFill>
                  <a:schemeClr val="tx1">
                    <a:lumMod val="50000"/>
                    <a:lumOff val="50000"/>
                  </a:schemeClr>
                </a:solidFill>
                <a:latin typeface="Arial Black" pitchFamily="34" charset="0"/>
                <a:ea typeface="Adobe Hebrew"/>
                <a:cs typeface="Arial" pitchFamily="34" charset="0"/>
              </a:rPr>
              <a:t>Why POLST (vs AHCD)?</a:t>
            </a:r>
            <a:br>
              <a:rPr lang="en-US" sz="4000" dirty="0" smtClean="0">
                <a:solidFill>
                  <a:schemeClr val="tx1">
                    <a:lumMod val="50000"/>
                    <a:lumOff val="50000"/>
                  </a:schemeClr>
                </a:solidFill>
                <a:latin typeface="Arial Black" pitchFamily="34" charset="0"/>
                <a:ea typeface="Adobe Hebrew"/>
                <a:cs typeface="Arial" pitchFamily="34" charset="0"/>
              </a:rPr>
            </a:br>
            <a:endParaRPr lang="en-US" sz="4000" dirty="0" smtClean="0">
              <a:solidFill>
                <a:schemeClr val="tx1">
                  <a:lumMod val="50000"/>
                  <a:lumOff val="50000"/>
                </a:schemeClr>
              </a:solidFill>
              <a:latin typeface="Arial Black" pitchFamily="34" charset="0"/>
              <a:ea typeface="Adobe Hebrew"/>
              <a:cs typeface="Arial" pitchFamily="34" charset="0"/>
            </a:endParaRPr>
          </a:p>
        </p:txBody>
      </p:sp>
    </p:spTree>
    <p:extLst>
      <p:ext uri="{BB962C8B-B14F-4D97-AF65-F5344CB8AC3E}">
        <p14:creationId xmlns:p14="http://schemas.microsoft.com/office/powerpoint/2010/main" val="23784321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304800"/>
            <a:ext cx="8229600" cy="762000"/>
          </a:xfrm>
          <a:prstGeom prst="rect">
            <a:avLst/>
          </a:prstGeom>
          <a:noFill/>
          <a:ln>
            <a:miter lim="800000"/>
            <a:headEnd/>
            <a:tailEnd/>
          </a:ln>
        </p:spPr>
        <p:txBody>
          <a:bodyPr>
            <a:normAutofit/>
          </a:bodyPr>
          <a:lstStyle/>
          <a:p>
            <a:pPr algn="l"/>
            <a:r>
              <a:rPr lang="en-US" dirty="0" smtClean="0">
                <a:solidFill>
                  <a:schemeClr val="tx1">
                    <a:lumMod val="50000"/>
                    <a:lumOff val="50000"/>
                  </a:schemeClr>
                </a:solidFill>
                <a:latin typeface="Arial Black" pitchFamily="34" charset="0"/>
                <a:ea typeface="Adobe Hebrew"/>
                <a:cs typeface="Arial" pitchFamily="34" charset="0"/>
              </a:rPr>
              <a:t>End of Life Option Act</a:t>
            </a:r>
            <a:endParaRPr lang="en-US" sz="5900" dirty="0" smtClean="0">
              <a:solidFill>
                <a:schemeClr val="tx1">
                  <a:lumMod val="50000"/>
                  <a:lumOff val="50000"/>
                </a:schemeClr>
              </a:solidFill>
              <a:latin typeface="Arial Black" pitchFamily="34" charset="0"/>
              <a:ea typeface="Adobe Hebrew"/>
              <a:cs typeface="Arial" pitchFamily="34" charset="0"/>
            </a:endParaRPr>
          </a:p>
        </p:txBody>
      </p:sp>
      <p:sp>
        <p:nvSpPr>
          <p:cNvPr id="3" name="Text Placeholder 2"/>
          <p:cNvSpPr>
            <a:spLocks noGrp="1"/>
          </p:cNvSpPr>
          <p:nvPr>
            <p:ph type="body" sz="quarter" idx="4294967295"/>
          </p:nvPr>
        </p:nvSpPr>
        <p:spPr bwMode="auto">
          <a:xfrm>
            <a:off x="381000" y="1143000"/>
            <a:ext cx="8305800" cy="4724400"/>
          </a:xfrm>
          <a:prstGeom prst="rect">
            <a:avLst/>
          </a:prstGeom>
          <a:noFill/>
          <a:ln>
            <a:miter lim="800000"/>
            <a:headEnd/>
            <a:tailEnd/>
          </a:ln>
        </p:spPr>
        <p:txBody>
          <a:bodyPr>
            <a:normAutofit/>
          </a:bodyPr>
          <a:lstStyle/>
          <a:p>
            <a:pPr marL="0" indent="0">
              <a:buNone/>
            </a:pPr>
            <a:r>
              <a:rPr lang="en-US" sz="3600" b="1" dirty="0" smtClean="0">
                <a:solidFill>
                  <a:schemeClr val="accent6"/>
                </a:solidFill>
                <a:latin typeface="Arial" panose="020B0604020202020204" pitchFamily="34" charset="0"/>
                <a:cs typeface="Arial" panose="020B0604020202020204" pitchFamily="34" charset="0"/>
              </a:rPr>
              <a:t>Attending Physician</a:t>
            </a:r>
          </a:p>
          <a:p>
            <a:pPr marL="0" indent="0">
              <a:buNone/>
            </a:pPr>
            <a:endParaRPr lang="en-US" sz="900" b="1" dirty="0" smtClean="0">
              <a:solidFill>
                <a:schemeClr val="bg1">
                  <a:lumMod val="50000"/>
                </a:schemeClr>
              </a:solidFill>
              <a:latin typeface="Arial" panose="020B0604020202020204" pitchFamily="34" charset="0"/>
              <a:cs typeface="Arial" panose="020B0604020202020204" pitchFamily="34" charset="0"/>
            </a:endParaRPr>
          </a:p>
          <a:p>
            <a:pPr lvl="0"/>
            <a:r>
              <a:rPr lang="en-US" dirty="0" smtClean="0">
                <a:solidFill>
                  <a:schemeClr val="bg1">
                    <a:lumMod val="50000"/>
                  </a:schemeClr>
                </a:solidFill>
                <a:latin typeface="Arial" panose="020B0604020202020204" pitchFamily="34" charset="0"/>
                <a:cs typeface="Arial" panose="020B0604020202020204" pitchFamily="34" charset="0"/>
              </a:rPr>
              <a:t>Refer to consulting physician</a:t>
            </a:r>
          </a:p>
          <a:p>
            <a:pPr lvl="1"/>
            <a:r>
              <a:rPr lang="en-US" dirty="0" smtClean="0">
                <a:solidFill>
                  <a:schemeClr val="bg1">
                    <a:lumMod val="50000"/>
                  </a:schemeClr>
                </a:solidFill>
                <a:latin typeface="Arial" panose="020B0604020202020204" pitchFamily="34" charset="0"/>
                <a:cs typeface="Arial" panose="020B0604020202020204" pitchFamily="34" charset="0"/>
              </a:rPr>
              <a:t>Diagnosis</a:t>
            </a:r>
            <a:r>
              <a:rPr lang="en-US" dirty="0">
                <a:solidFill>
                  <a:schemeClr val="bg1">
                    <a:lumMod val="50000"/>
                  </a:schemeClr>
                </a:solidFill>
                <a:latin typeface="Arial" panose="020B0604020202020204" pitchFamily="34" charset="0"/>
                <a:cs typeface="Arial" panose="020B0604020202020204" pitchFamily="34" charset="0"/>
              </a:rPr>
              <a:t>, prognosis, </a:t>
            </a:r>
            <a:r>
              <a:rPr lang="en-US" dirty="0" smtClean="0">
                <a:solidFill>
                  <a:schemeClr val="bg1">
                    <a:lumMod val="50000"/>
                  </a:schemeClr>
                </a:solidFill>
                <a:latin typeface="Arial" panose="020B0604020202020204" pitchFamily="34" charset="0"/>
                <a:cs typeface="Arial" panose="020B0604020202020204" pitchFamily="34" charset="0"/>
              </a:rPr>
              <a:t>competent</a:t>
            </a:r>
            <a:endParaRPr lang="en-US" dirty="0">
              <a:solidFill>
                <a:schemeClr val="bg1">
                  <a:lumMod val="50000"/>
                </a:schemeClr>
              </a:solidFill>
              <a:latin typeface="Arial" panose="020B0604020202020204" pitchFamily="34" charset="0"/>
              <a:cs typeface="Arial" panose="020B0604020202020204" pitchFamily="34" charset="0"/>
            </a:endParaRPr>
          </a:p>
          <a:p>
            <a:pPr lvl="0"/>
            <a:r>
              <a:rPr lang="en-US" dirty="0" smtClean="0">
                <a:solidFill>
                  <a:schemeClr val="bg1">
                    <a:lumMod val="50000"/>
                  </a:schemeClr>
                </a:solidFill>
                <a:latin typeface="Arial" panose="020B0604020202020204" pitchFamily="34" charset="0"/>
                <a:cs typeface="Arial" panose="020B0604020202020204" pitchFamily="34" charset="0"/>
              </a:rPr>
              <a:t>Refer to </a:t>
            </a:r>
            <a:r>
              <a:rPr lang="en-US" dirty="0">
                <a:solidFill>
                  <a:schemeClr val="bg1">
                    <a:lumMod val="50000"/>
                  </a:schemeClr>
                </a:solidFill>
                <a:latin typeface="Arial" panose="020B0604020202020204" pitchFamily="34" charset="0"/>
                <a:cs typeface="Arial" panose="020B0604020202020204" pitchFamily="34" charset="0"/>
              </a:rPr>
              <a:t>counseling if appropriate</a:t>
            </a:r>
          </a:p>
          <a:p>
            <a:pPr lvl="0"/>
            <a:r>
              <a:rPr lang="en-US" dirty="0" smtClean="0">
                <a:solidFill>
                  <a:schemeClr val="bg1">
                    <a:lumMod val="50000"/>
                  </a:schemeClr>
                </a:solidFill>
                <a:latin typeface="Arial" panose="020B0604020202020204" pitchFamily="34" charset="0"/>
                <a:cs typeface="Arial" panose="020B0604020202020204" pitchFamily="34" charset="0"/>
              </a:rPr>
              <a:t>Ensure</a:t>
            </a:r>
          </a:p>
          <a:p>
            <a:pPr lvl="1"/>
            <a:r>
              <a:rPr lang="en-US" dirty="0" smtClean="0">
                <a:solidFill>
                  <a:schemeClr val="bg1">
                    <a:lumMod val="50000"/>
                  </a:schemeClr>
                </a:solidFill>
                <a:latin typeface="Arial" panose="020B0604020202020204" pitchFamily="34" charset="0"/>
                <a:cs typeface="Arial" panose="020B0604020202020204" pitchFamily="34" charset="0"/>
              </a:rPr>
              <a:t>No coercion, informed consent, right to rescind</a:t>
            </a:r>
          </a:p>
          <a:p>
            <a:r>
              <a:rPr lang="en-US" dirty="0" smtClean="0">
                <a:solidFill>
                  <a:schemeClr val="bg1">
                    <a:lumMod val="50000"/>
                  </a:schemeClr>
                </a:solidFill>
                <a:latin typeface="Arial" panose="020B0604020202020204" pitchFamily="34" charset="0"/>
                <a:cs typeface="Arial" panose="020B0604020202020204" pitchFamily="34" charset="0"/>
              </a:rPr>
              <a:t>Comply </a:t>
            </a:r>
            <a:r>
              <a:rPr lang="en-US" dirty="0">
                <a:solidFill>
                  <a:schemeClr val="bg1">
                    <a:lumMod val="50000"/>
                  </a:schemeClr>
                </a:solidFill>
                <a:latin typeface="Arial" panose="020B0604020202020204" pitchFamily="34" charset="0"/>
                <a:cs typeface="Arial" panose="020B0604020202020204" pitchFamily="34" charset="0"/>
              </a:rPr>
              <a:t>with documentation requirements</a:t>
            </a:r>
          </a:p>
          <a:p>
            <a:pPr marL="457200" lvl="1" indent="0">
              <a:buNone/>
            </a:pPr>
            <a:endParaRPr lang="en-US"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260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609600"/>
            <a:ext cx="8229600" cy="609600"/>
          </a:xfrm>
          <a:prstGeom prst="rect">
            <a:avLst/>
          </a:prstGeom>
          <a:noFill/>
          <a:ln>
            <a:miter lim="800000"/>
            <a:headEnd/>
            <a:tailEnd/>
          </a:ln>
        </p:spPr>
        <p:txBody>
          <a:bodyPr>
            <a:normAutofit fontScale="90000"/>
          </a:bodyPr>
          <a:lstStyle/>
          <a:p>
            <a:r>
              <a:rPr lang="en-US" dirty="0" smtClean="0">
                <a:solidFill>
                  <a:schemeClr val="bg1"/>
                </a:solidFill>
                <a:latin typeface="Arial Black" pitchFamily="34" charset="0"/>
              </a:rPr>
              <a:t>Federal Policy: </a:t>
            </a:r>
            <a:br>
              <a:rPr lang="en-US" dirty="0" smtClean="0">
                <a:solidFill>
                  <a:schemeClr val="bg1"/>
                </a:solidFill>
                <a:latin typeface="Arial Black" pitchFamily="34" charset="0"/>
              </a:rPr>
            </a:br>
            <a:r>
              <a:rPr lang="en-US" dirty="0" smtClean="0">
                <a:solidFill>
                  <a:schemeClr val="bg1"/>
                </a:solidFill>
                <a:latin typeface="Arial Black" pitchFamily="34" charset="0"/>
              </a:rPr>
              <a:t>Healthcare Reform</a:t>
            </a:r>
            <a:br>
              <a:rPr lang="en-US" dirty="0" smtClean="0">
                <a:solidFill>
                  <a:schemeClr val="bg1"/>
                </a:solidFill>
                <a:latin typeface="Arial Black" pitchFamily="34" charset="0"/>
              </a:rPr>
            </a:br>
            <a:endParaRPr lang="en-US" dirty="0" smtClean="0">
              <a:solidFill>
                <a:schemeClr val="bg1"/>
              </a:solidFill>
              <a:latin typeface="Arial Black" pitchFamily="34" charset="0"/>
            </a:endParaRPr>
          </a:p>
        </p:txBody>
      </p:sp>
      <p:sp>
        <p:nvSpPr>
          <p:cNvPr id="4" name="Content Placeholder 2"/>
          <p:cNvSpPr>
            <a:spLocks noGrp="1"/>
          </p:cNvSpPr>
          <p:nvPr>
            <p:ph sz="half" idx="4294967295"/>
          </p:nvPr>
        </p:nvSpPr>
        <p:spPr>
          <a:xfrm>
            <a:off x="457200" y="2133600"/>
            <a:ext cx="8153400" cy="1066800"/>
          </a:xfrm>
          <a:prstGeom prst="rect">
            <a:avLst/>
          </a:prstGeom>
        </p:spPr>
        <p:txBody>
          <a:bodyPr/>
          <a:lstStyle/>
          <a:p>
            <a:r>
              <a:rPr lang="en-US" dirty="0" smtClean="0">
                <a:solidFill>
                  <a:schemeClr val="accent6"/>
                </a:solidFill>
              </a:rPr>
              <a:t>In the last Congress:</a:t>
            </a:r>
          </a:p>
          <a:p>
            <a:pPr marL="514350" indent="-457200">
              <a:buFont typeface="Arial" panose="020B0604020202020204" pitchFamily="34" charset="0"/>
              <a:buChar char="•"/>
            </a:pPr>
            <a:r>
              <a:rPr lang="en-US" dirty="0" smtClean="0">
                <a:solidFill>
                  <a:schemeClr val="tx1">
                    <a:lumMod val="50000"/>
                    <a:lumOff val="50000"/>
                  </a:schemeClr>
                </a:solidFill>
                <a:latin typeface="Arial" panose="020B0604020202020204" pitchFamily="34" charset="0"/>
                <a:cs typeface="Arial" panose="020B0604020202020204" pitchFamily="34" charset="0"/>
              </a:rPr>
              <a:t>The Patient Centered Quality Care for Life Act</a:t>
            </a:r>
          </a:p>
          <a:p>
            <a:pPr marL="514350" indent="-457200">
              <a:buFont typeface="Arial" panose="020B0604020202020204" pitchFamily="34" charset="0"/>
              <a:buChar char="•"/>
            </a:pPr>
            <a:r>
              <a:rPr lang="en-US" dirty="0" smtClean="0">
                <a:solidFill>
                  <a:schemeClr val="tx1">
                    <a:lumMod val="50000"/>
                    <a:lumOff val="50000"/>
                  </a:schemeClr>
                </a:solidFill>
                <a:latin typeface="Arial" panose="020B0604020202020204" pitchFamily="34" charset="0"/>
                <a:cs typeface="Arial" panose="020B0604020202020204" pitchFamily="34" charset="0"/>
              </a:rPr>
              <a:t>The Palliative Care and Hospice Education and Training Act</a:t>
            </a:r>
          </a:p>
          <a:p>
            <a:r>
              <a:rPr lang="en-US" dirty="0" smtClean="0">
                <a:solidFill>
                  <a:schemeClr val="accent6"/>
                </a:solidFill>
              </a:rPr>
              <a:t>New Congress = starting over again</a:t>
            </a:r>
          </a:p>
          <a:p>
            <a:pPr marL="0" indent="0">
              <a:buNone/>
            </a:pPr>
            <a:endParaRPr lang="en-US" dirty="0" smtClean="0"/>
          </a:p>
          <a:p>
            <a:endParaRPr lang="en-US" dirty="0"/>
          </a:p>
        </p:txBody>
      </p:sp>
    </p:spTree>
    <p:extLst>
      <p:ext uri="{BB962C8B-B14F-4D97-AF65-F5344CB8AC3E}">
        <p14:creationId xmlns:p14="http://schemas.microsoft.com/office/powerpoint/2010/main" val="24698963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77813"/>
            <a:ext cx="8610600" cy="788987"/>
          </a:xfrm>
          <a:prstGeom prst="rect">
            <a:avLst/>
          </a:prstGeom>
        </p:spPr>
        <p:txBody>
          <a:bodyPr/>
          <a:lstStyle/>
          <a:p>
            <a:pPr algn="l"/>
            <a:r>
              <a:rPr lang="en-US" dirty="0" smtClean="0">
                <a:solidFill>
                  <a:schemeClr val="tx1">
                    <a:lumMod val="50000"/>
                    <a:lumOff val="50000"/>
                  </a:schemeClr>
                </a:solidFill>
                <a:latin typeface="Arial Black" panose="020B0A04020102020204" pitchFamily="34" charset="0"/>
              </a:rPr>
              <a:t>Federal Policy  </a:t>
            </a:r>
            <a:endParaRPr lang="en-US" dirty="0">
              <a:solidFill>
                <a:schemeClr val="tx1">
                  <a:lumMod val="50000"/>
                  <a:lumOff val="50000"/>
                </a:schemeClr>
              </a:solidFill>
              <a:latin typeface="Arial Black" panose="020B0A04020102020204" pitchFamily="34" charset="0"/>
            </a:endParaRPr>
          </a:p>
        </p:txBody>
      </p:sp>
      <p:sp>
        <p:nvSpPr>
          <p:cNvPr id="4" name="Content Placeholder 3"/>
          <p:cNvSpPr>
            <a:spLocks noGrp="1"/>
          </p:cNvSpPr>
          <p:nvPr>
            <p:ph sz="half" idx="2"/>
          </p:nvPr>
        </p:nvSpPr>
        <p:spPr>
          <a:xfrm>
            <a:off x="533400" y="1523999"/>
            <a:ext cx="8153400" cy="3983665"/>
          </a:xfrm>
        </p:spPr>
        <p:txBody>
          <a:bodyPr/>
          <a:lstStyle/>
          <a:p>
            <a:r>
              <a:rPr lang="en-US" sz="3600" dirty="0" smtClean="0"/>
              <a:t>Value-based purchasing and alternative payment</a:t>
            </a:r>
          </a:p>
          <a:p>
            <a:endParaRPr lang="en-US" sz="3600" dirty="0"/>
          </a:p>
          <a:p>
            <a:r>
              <a:rPr lang="en-US" sz="3600" dirty="0" smtClean="0"/>
              <a:t>Reducing readmissions</a:t>
            </a:r>
          </a:p>
          <a:p>
            <a:endParaRPr lang="en-US" sz="3600" dirty="0" smtClean="0"/>
          </a:p>
          <a:p>
            <a:r>
              <a:rPr lang="en-US" sz="3600" dirty="0" smtClean="0"/>
              <a:t>Integration of palliative care = powerful strategy for success under health care reform</a:t>
            </a:r>
            <a:endParaRPr lang="en-US" sz="3600" dirty="0"/>
          </a:p>
        </p:txBody>
      </p:sp>
    </p:spTree>
    <p:extLst>
      <p:ext uri="{BB962C8B-B14F-4D97-AF65-F5344CB8AC3E}">
        <p14:creationId xmlns:p14="http://schemas.microsoft.com/office/powerpoint/2010/main" val="2695670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bp.png"/>
          <p:cNvPicPr>
            <a:picLocks noChangeAspect="1"/>
          </p:cNvPicPr>
          <p:nvPr/>
        </p:nvPicPr>
        <p:blipFill rotWithShape="1">
          <a:blip r:embed="rId3">
            <a:extLst>
              <a:ext uri="{28A0092B-C50C-407E-A947-70E740481C1C}">
                <a14:useLocalDpi xmlns:a14="http://schemas.microsoft.com/office/drawing/2010/main" val="0"/>
              </a:ext>
            </a:extLst>
          </a:blip>
          <a:srcRect l="4146" t="10120" r="3670" b="9399"/>
          <a:stretch/>
        </p:blipFill>
        <p:spPr>
          <a:xfrm>
            <a:off x="1649187" y="1325626"/>
            <a:ext cx="5838511" cy="5461046"/>
          </a:xfrm>
          <a:prstGeom prst="rect">
            <a:avLst/>
          </a:prstGeom>
          <a:ln>
            <a:noFill/>
          </a:ln>
        </p:spPr>
      </p:pic>
      <p:sp>
        <p:nvSpPr>
          <p:cNvPr id="4" name="TextBox 3"/>
          <p:cNvSpPr txBox="1"/>
          <p:nvPr/>
        </p:nvSpPr>
        <p:spPr>
          <a:xfrm>
            <a:off x="6997776" y="1847280"/>
            <a:ext cx="2146223" cy="11382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457200"/>
            <a:r>
              <a:rPr lang="en-US" sz="2400" b="1" dirty="0">
                <a:solidFill>
                  <a:prstClr val="black"/>
                </a:solidFill>
              </a:rPr>
              <a:t>Patient Experience of Care</a:t>
            </a:r>
          </a:p>
        </p:txBody>
      </p:sp>
      <p:sp>
        <p:nvSpPr>
          <p:cNvPr id="5" name="TextBox 4"/>
          <p:cNvSpPr txBox="1"/>
          <p:nvPr/>
        </p:nvSpPr>
        <p:spPr>
          <a:xfrm>
            <a:off x="457201" y="1847280"/>
            <a:ext cx="1727122" cy="11781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457200"/>
            <a:r>
              <a:rPr lang="en-US" sz="2400" b="1" dirty="0">
                <a:solidFill>
                  <a:prstClr val="black"/>
                </a:solidFill>
              </a:rPr>
              <a:t>Clinical Processes of Care</a:t>
            </a:r>
          </a:p>
        </p:txBody>
      </p:sp>
      <p:sp>
        <p:nvSpPr>
          <p:cNvPr id="6" name="TextBox 5"/>
          <p:cNvSpPr txBox="1"/>
          <p:nvPr/>
        </p:nvSpPr>
        <p:spPr>
          <a:xfrm>
            <a:off x="6997777" y="5092676"/>
            <a:ext cx="1661371" cy="9984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457200"/>
            <a:r>
              <a:rPr lang="en-US" sz="2400" b="1" dirty="0">
                <a:solidFill>
                  <a:prstClr val="black"/>
                </a:solidFill>
              </a:rPr>
              <a:t>Outcome</a:t>
            </a:r>
          </a:p>
        </p:txBody>
      </p:sp>
      <p:sp>
        <p:nvSpPr>
          <p:cNvPr id="7" name="TextBox 6"/>
          <p:cNvSpPr txBox="1"/>
          <p:nvPr/>
        </p:nvSpPr>
        <p:spPr>
          <a:xfrm>
            <a:off x="457200" y="5104650"/>
            <a:ext cx="1858564" cy="7788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457200"/>
            <a:r>
              <a:rPr lang="en-US" sz="2400" b="1" dirty="0">
                <a:solidFill>
                  <a:prstClr val="black"/>
                </a:solidFill>
              </a:rPr>
              <a:t>Efficiency</a:t>
            </a:r>
          </a:p>
        </p:txBody>
      </p:sp>
      <p:sp>
        <p:nvSpPr>
          <p:cNvPr id="13" name="Title 12"/>
          <p:cNvSpPr>
            <a:spLocks noGrp="1"/>
          </p:cNvSpPr>
          <p:nvPr>
            <p:ph type="title" idx="4294967295"/>
          </p:nvPr>
        </p:nvSpPr>
        <p:spPr>
          <a:xfrm>
            <a:off x="429548" y="77788"/>
            <a:ext cx="8229600" cy="1143000"/>
          </a:xfrm>
          <a:prstGeom prst="rect">
            <a:avLst/>
          </a:prstGeom>
        </p:spPr>
        <p:txBody>
          <a:bodyPr>
            <a:noAutofit/>
          </a:bodyPr>
          <a:lstStyle/>
          <a:p>
            <a:pPr algn="ctr"/>
            <a:r>
              <a:rPr lang="en-US" sz="3200" b="1" dirty="0" smtClean="0">
                <a:solidFill>
                  <a:srgbClr val="36475F"/>
                </a:solidFill>
              </a:rPr>
              <a:t>Hospital Value Based Purchasing</a:t>
            </a:r>
            <a:br>
              <a:rPr lang="en-US" sz="3200" b="1" dirty="0" smtClean="0">
                <a:solidFill>
                  <a:srgbClr val="36475F"/>
                </a:solidFill>
              </a:rPr>
            </a:br>
            <a:r>
              <a:rPr lang="en-US" sz="3200" b="1" dirty="0" smtClean="0">
                <a:solidFill>
                  <a:srgbClr val="36475F"/>
                </a:solidFill>
              </a:rPr>
              <a:t>FY 2015</a:t>
            </a:r>
            <a:endParaRPr lang="en-US" sz="3200" b="1" dirty="0">
              <a:solidFill>
                <a:srgbClr val="36475F"/>
              </a:solidFill>
            </a:endParaRPr>
          </a:p>
        </p:txBody>
      </p:sp>
    </p:spTree>
    <p:extLst>
      <p:ext uri="{BB962C8B-B14F-4D97-AF65-F5344CB8AC3E}">
        <p14:creationId xmlns:p14="http://schemas.microsoft.com/office/powerpoint/2010/main" val="572377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04800" y="2133600"/>
            <a:ext cx="8153400" cy="3886200"/>
          </a:xfrm>
        </p:spPr>
        <p:txBody>
          <a:bodyPr/>
          <a:lstStyle/>
          <a:p>
            <a:pPr marL="457200" lvl="0" indent="-457200">
              <a:buFont typeface="Arial" panose="020B0604020202020204" pitchFamily="34" charset="0"/>
              <a:buChar char="•"/>
            </a:pPr>
            <a:r>
              <a:rPr lang="en-US" sz="3600" dirty="0" smtClean="0">
                <a:solidFill>
                  <a:schemeClr val="tx1">
                    <a:lumMod val="50000"/>
                    <a:lumOff val="50000"/>
                  </a:schemeClr>
                </a:solidFill>
              </a:rPr>
              <a:t>Effective </a:t>
            </a:r>
            <a:r>
              <a:rPr lang="en-US" sz="3600" dirty="0">
                <a:solidFill>
                  <a:schemeClr val="tx1">
                    <a:lumMod val="50000"/>
                    <a:lumOff val="50000"/>
                  </a:schemeClr>
                </a:solidFill>
              </a:rPr>
              <a:t>January 1, </a:t>
            </a:r>
            <a:r>
              <a:rPr lang="en-US" sz="3600" dirty="0" smtClean="0">
                <a:solidFill>
                  <a:schemeClr val="tx1">
                    <a:lumMod val="50000"/>
                    <a:lumOff val="50000"/>
                  </a:schemeClr>
                </a:solidFill>
              </a:rPr>
              <a:t>2015</a:t>
            </a:r>
          </a:p>
          <a:p>
            <a:pPr marL="857250" lvl="1" indent="-457200">
              <a:buFont typeface="Arial" panose="020B0604020202020204" pitchFamily="34" charset="0"/>
              <a:buChar char="•"/>
            </a:pPr>
            <a:endParaRPr lang="en-US" sz="800" dirty="0" smtClean="0">
              <a:solidFill>
                <a:schemeClr val="accent6"/>
              </a:solidFill>
              <a:latin typeface="+mn-lt"/>
            </a:endParaRPr>
          </a:p>
          <a:p>
            <a:pPr marL="857250" lvl="1" indent="-457200">
              <a:buFont typeface="Arial" panose="020B0604020202020204" pitchFamily="34" charset="0"/>
              <a:buChar char="•"/>
            </a:pPr>
            <a:r>
              <a:rPr lang="en-US" dirty="0" smtClean="0">
                <a:solidFill>
                  <a:schemeClr val="accent6"/>
                </a:solidFill>
                <a:latin typeface="+mn-lt"/>
              </a:rPr>
              <a:t>Will pay for non-face-to-face </a:t>
            </a:r>
            <a:r>
              <a:rPr lang="en-US" dirty="0">
                <a:solidFill>
                  <a:schemeClr val="accent6"/>
                </a:solidFill>
                <a:latin typeface="+mn-lt"/>
              </a:rPr>
              <a:t>care coordination services furnished to Medicare beneficiaries with multiple chronic </a:t>
            </a:r>
            <a:r>
              <a:rPr lang="en-US" dirty="0" smtClean="0">
                <a:solidFill>
                  <a:schemeClr val="accent6"/>
                </a:solidFill>
                <a:latin typeface="+mn-lt"/>
              </a:rPr>
              <a:t>conditions</a:t>
            </a:r>
            <a:endParaRPr lang="en-US" dirty="0">
              <a:solidFill>
                <a:schemeClr val="accent6"/>
              </a:solidFill>
              <a:latin typeface="+mn-lt"/>
            </a:endParaRPr>
          </a:p>
          <a:p>
            <a:pPr marL="857250" lvl="1" indent="-457200">
              <a:buFont typeface="Arial" panose="020B0604020202020204" pitchFamily="34" charset="0"/>
              <a:buChar char="•"/>
            </a:pPr>
            <a:endParaRPr lang="en-US" sz="800" dirty="0" smtClean="0">
              <a:solidFill>
                <a:schemeClr val="accent6"/>
              </a:solidFill>
              <a:latin typeface="+mn-lt"/>
            </a:endParaRPr>
          </a:p>
          <a:p>
            <a:pPr marL="857250" lvl="1" indent="-457200">
              <a:buFont typeface="Arial" panose="020B0604020202020204" pitchFamily="34" charset="0"/>
              <a:buChar char="•"/>
            </a:pPr>
            <a:r>
              <a:rPr lang="en-US" dirty="0" smtClean="0">
                <a:solidFill>
                  <a:schemeClr val="accent6"/>
                </a:solidFill>
                <a:latin typeface="+mn-lt"/>
              </a:rPr>
              <a:t>New </a:t>
            </a:r>
            <a:r>
              <a:rPr lang="en-US" dirty="0">
                <a:solidFill>
                  <a:schemeClr val="accent6"/>
                </a:solidFill>
                <a:latin typeface="+mn-lt"/>
              </a:rPr>
              <a:t>current procedural terminology (CPT) for advance care planning </a:t>
            </a:r>
          </a:p>
          <a:p>
            <a:pPr marL="457200" indent="-457200">
              <a:buFont typeface="Arial" panose="020B0604020202020204" pitchFamily="34" charset="0"/>
              <a:buChar char="•"/>
            </a:pPr>
            <a:endParaRPr lang="en-US" dirty="0">
              <a:solidFill>
                <a:schemeClr val="tx1">
                  <a:lumMod val="50000"/>
                  <a:lumOff val="50000"/>
                </a:schemeClr>
              </a:solidFill>
            </a:endParaRPr>
          </a:p>
        </p:txBody>
      </p:sp>
      <p:sp>
        <p:nvSpPr>
          <p:cNvPr id="6" name="Title 1"/>
          <p:cNvSpPr txBox="1">
            <a:spLocks/>
          </p:cNvSpPr>
          <p:nvPr/>
        </p:nvSpPr>
        <p:spPr>
          <a:xfrm>
            <a:off x="304800" y="277813"/>
            <a:ext cx="8610600" cy="1169987"/>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solidFill>
                  <a:schemeClr val="tx1">
                    <a:lumMod val="50000"/>
                    <a:lumOff val="50000"/>
                  </a:schemeClr>
                </a:solidFill>
                <a:latin typeface="Arial Black" panose="020B0A04020102020204" pitchFamily="34" charset="0"/>
              </a:rPr>
              <a:t>Medicare </a:t>
            </a:r>
          </a:p>
          <a:p>
            <a:pPr algn="l"/>
            <a:r>
              <a:rPr lang="en-US" dirty="0" smtClean="0">
                <a:solidFill>
                  <a:schemeClr val="accent6"/>
                </a:solidFill>
                <a:latin typeface="Arial Black" panose="020B0A04020102020204" pitchFamily="34" charset="0"/>
              </a:rPr>
              <a:t>Physician Fee Schedule</a:t>
            </a:r>
            <a:endParaRPr lang="en-US"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646824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33400" y="1371600"/>
            <a:ext cx="8153400" cy="4191000"/>
          </a:xfrm>
        </p:spPr>
        <p:txBody>
          <a:bodyPr>
            <a:noAutofit/>
          </a:bodyPr>
          <a:lstStyle/>
          <a:p>
            <a:pPr>
              <a:buFont typeface="Arial" panose="020B0604020202020204" pitchFamily="34" charset="0"/>
              <a:buChar char="•"/>
            </a:pPr>
            <a:endParaRPr lang="en-US" sz="4800" dirty="0" smtClean="0"/>
          </a:p>
          <a:p>
            <a:pPr>
              <a:buFont typeface="Arial" panose="020B0604020202020204" pitchFamily="34" charset="0"/>
              <a:buChar char="•"/>
            </a:pPr>
            <a:r>
              <a:rPr lang="en-US" sz="4800" dirty="0" smtClean="0"/>
              <a:t>Chronic Care Management</a:t>
            </a:r>
          </a:p>
          <a:p>
            <a:pPr>
              <a:buFont typeface="Arial" panose="020B0604020202020204" pitchFamily="34" charset="0"/>
              <a:buChar char="•"/>
            </a:pPr>
            <a:endParaRPr lang="en-US" sz="4800" dirty="0" smtClean="0"/>
          </a:p>
          <a:p>
            <a:pPr>
              <a:buFont typeface="Arial" panose="020B0604020202020204" pitchFamily="34" charset="0"/>
              <a:buChar char="•"/>
            </a:pPr>
            <a:r>
              <a:rPr lang="en-US" sz="4800" dirty="0" smtClean="0"/>
              <a:t>Oncology Care Model</a:t>
            </a:r>
          </a:p>
          <a:p>
            <a:pPr>
              <a:buFont typeface="Arial" panose="020B0604020202020204" pitchFamily="34" charset="0"/>
              <a:buChar char="•"/>
            </a:pPr>
            <a:endParaRPr lang="en-US" sz="4800" dirty="0" smtClean="0"/>
          </a:p>
          <a:p>
            <a:pPr>
              <a:buFont typeface="Arial" panose="020B0604020202020204" pitchFamily="34" charset="0"/>
              <a:buChar char="•"/>
            </a:pPr>
            <a:r>
              <a:rPr lang="en-US" sz="4800" dirty="0" smtClean="0"/>
              <a:t>Concurrent Care Model</a:t>
            </a:r>
          </a:p>
        </p:txBody>
      </p:sp>
      <p:sp>
        <p:nvSpPr>
          <p:cNvPr id="2" name="Title 1"/>
          <p:cNvSpPr>
            <a:spLocks noGrp="1"/>
          </p:cNvSpPr>
          <p:nvPr>
            <p:ph type="title" idx="4294967295"/>
          </p:nvPr>
        </p:nvSpPr>
        <p:spPr>
          <a:xfrm>
            <a:off x="228600" y="304801"/>
            <a:ext cx="8763000" cy="838200"/>
          </a:xfrm>
          <a:prstGeom prst="rect">
            <a:avLst/>
          </a:prstGeom>
        </p:spPr>
        <p:txBody>
          <a:bodyPr/>
          <a:lstStyle/>
          <a:p>
            <a:pPr algn="l"/>
            <a:r>
              <a:rPr lang="en-US" sz="4800" dirty="0" smtClean="0">
                <a:solidFill>
                  <a:schemeClr val="tx1">
                    <a:lumMod val="50000"/>
                    <a:lumOff val="50000"/>
                  </a:schemeClr>
                </a:solidFill>
                <a:latin typeface="Arial Black" panose="020B0A04020102020204" pitchFamily="34" charset="0"/>
              </a:rPr>
              <a:t>Testing New Models</a:t>
            </a:r>
            <a:endParaRPr lang="en-US" sz="4800" dirty="0">
              <a:solidFill>
                <a:schemeClr val="tx1">
                  <a:lumMod val="50000"/>
                  <a:lumOff val="50000"/>
                </a:schemeClr>
              </a:solidFill>
              <a:latin typeface="Arial Black" panose="020B0A04020102020204" pitchFamily="34" charset="0"/>
            </a:endParaRPr>
          </a:p>
        </p:txBody>
      </p:sp>
    </p:spTree>
    <p:extLst>
      <p:ext uri="{BB962C8B-B14F-4D97-AF65-F5344CB8AC3E}">
        <p14:creationId xmlns:p14="http://schemas.microsoft.com/office/powerpoint/2010/main" val="751723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457200"/>
            <a:ext cx="8763000" cy="609600"/>
          </a:xfrm>
          <a:prstGeom prst="rect">
            <a:avLst/>
          </a:prstGeom>
        </p:spPr>
        <p:txBody>
          <a:bodyPr/>
          <a:lstStyle/>
          <a:p>
            <a:pPr algn="l"/>
            <a:r>
              <a:rPr lang="en-US" sz="4000" dirty="0" smtClean="0">
                <a:solidFill>
                  <a:schemeClr val="tx1">
                    <a:lumMod val="50000"/>
                    <a:lumOff val="50000"/>
                  </a:schemeClr>
                </a:solidFill>
                <a:latin typeface="Arial Black" panose="020B0A04020102020204" pitchFamily="34" charset="0"/>
              </a:rPr>
              <a:t>Institutes of Medicine</a:t>
            </a:r>
            <a:endParaRPr lang="en-US" sz="4000" dirty="0">
              <a:solidFill>
                <a:schemeClr val="tx1">
                  <a:lumMod val="50000"/>
                  <a:lumOff val="50000"/>
                </a:schemeClr>
              </a:solidFill>
              <a:latin typeface="Arial Black" panose="020B0A04020102020204" pitchFamily="34" charset="0"/>
            </a:endParaRPr>
          </a:p>
        </p:txBody>
      </p:sp>
      <p:sp>
        <p:nvSpPr>
          <p:cNvPr id="4" name="Content Placeholder 3"/>
          <p:cNvSpPr>
            <a:spLocks noGrp="1"/>
          </p:cNvSpPr>
          <p:nvPr>
            <p:ph sz="half" idx="2"/>
          </p:nvPr>
        </p:nvSpPr>
        <p:spPr>
          <a:xfrm>
            <a:off x="286602" y="1219200"/>
            <a:ext cx="8339642" cy="4419600"/>
          </a:xfrm>
        </p:spPr>
        <p:txBody>
          <a:bodyPr/>
          <a:lstStyle/>
          <a:p>
            <a:pPr marL="0" indent="0">
              <a:buNone/>
            </a:pPr>
            <a:r>
              <a:rPr lang="en-US" dirty="0" smtClean="0"/>
              <a:t>Five Key Recommendations</a:t>
            </a:r>
            <a:endParaRPr lang="en-US" dirty="0"/>
          </a:p>
          <a:p>
            <a:r>
              <a:rPr lang="en-US" dirty="0" smtClean="0">
                <a:solidFill>
                  <a:schemeClr val="accent6"/>
                </a:solidFill>
              </a:rPr>
              <a:t>Comprehensive care delivery system</a:t>
            </a:r>
          </a:p>
          <a:p>
            <a:r>
              <a:rPr lang="en-US" dirty="0">
                <a:solidFill>
                  <a:schemeClr val="bg1">
                    <a:lumMod val="50000"/>
                  </a:schemeClr>
                </a:solidFill>
              </a:rPr>
              <a:t>C</a:t>
            </a:r>
            <a:r>
              <a:rPr lang="en-US" dirty="0" smtClean="0">
                <a:solidFill>
                  <a:schemeClr val="bg1">
                    <a:lumMod val="50000"/>
                  </a:schemeClr>
                </a:solidFill>
              </a:rPr>
              <a:t>linician-patient communication &amp; advance </a:t>
            </a:r>
            <a:r>
              <a:rPr lang="en-US" dirty="0">
                <a:solidFill>
                  <a:schemeClr val="bg1">
                    <a:lumMod val="50000"/>
                  </a:schemeClr>
                </a:solidFill>
              </a:rPr>
              <a:t>care planning</a:t>
            </a:r>
          </a:p>
          <a:p>
            <a:r>
              <a:rPr lang="en-US" dirty="0" smtClean="0">
                <a:solidFill>
                  <a:schemeClr val="accent6"/>
                </a:solidFill>
              </a:rPr>
              <a:t>Professional education &amp; workforce development</a:t>
            </a:r>
          </a:p>
          <a:p>
            <a:r>
              <a:rPr lang="en-US" dirty="0" smtClean="0">
                <a:solidFill>
                  <a:schemeClr val="bg1">
                    <a:lumMod val="50000"/>
                  </a:schemeClr>
                </a:solidFill>
              </a:rPr>
              <a:t>Policies &amp; payment reform</a:t>
            </a:r>
            <a:endParaRPr lang="en-US" dirty="0">
              <a:solidFill>
                <a:schemeClr val="bg1">
                  <a:lumMod val="50000"/>
                </a:schemeClr>
              </a:solidFill>
            </a:endParaRPr>
          </a:p>
          <a:p>
            <a:r>
              <a:rPr lang="en-US" dirty="0">
                <a:solidFill>
                  <a:schemeClr val="accent6"/>
                </a:solidFill>
              </a:rPr>
              <a:t>P</a:t>
            </a:r>
            <a:r>
              <a:rPr lang="en-US" dirty="0" smtClean="0">
                <a:solidFill>
                  <a:schemeClr val="accent6"/>
                </a:solidFill>
              </a:rPr>
              <a:t>ublic </a:t>
            </a:r>
            <a:r>
              <a:rPr lang="en-US" dirty="0">
                <a:solidFill>
                  <a:schemeClr val="accent6"/>
                </a:solidFill>
              </a:rPr>
              <a:t>education &amp;</a:t>
            </a:r>
            <a:r>
              <a:rPr lang="en-US" dirty="0" smtClean="0">
                <a:solidFill>
                  <a:schemeClr val="accent6"/>
                </a:solidFill>
              </a:rPr>
              <a:t> engagement</a:t>
            </a:r>
            <a:endParaRPr lang="en-US" dirty="0">
              <a:solidFill>
                <a:schemeClr val="accent6"/>
              </a:solidFill>
            </a:endParaRPr>
          </a:p>
        </p:txBody>
      </p:sp>
      <p:pic>
        <p:nvPicPr>
          <p:cNvPr id="1026" name="Picture 2" descr="http://images.nap.edu/images/cover.php?id=187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114800"/>
            <a:ext cx="1463444"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8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78F22"/>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81000" y="1828800"/>
            <a:ext cx="8229600" cy="6096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8000" spc="-150" dirty="0" smtClean="0">
                <a:solidFill>
                  <a:prstClr val="white"/>
                </a:solidFill>
                <a:latin typeface="Arial Black" panose="020B0A04020102020204" pitchFamily="34" charset="0"/>
              </a:rPr>
              <a:t>Q&amp;A</a:t>
            </a:r>
            <a:endParaRPr lang="en-US" sz="8000" spc="-150" dirty="0">
              <a:solidFill>
                <a:prstClr val="white"/>
              </a:solidFill>
              <a:latin typeface="Arial Black" panose="020B0A04020102020204" pitchFamily="34" charset="0"/>
            </a:endParaRPr>
          </a:p>
        </p:txBody>
      </p:sp>
      <p:sp>
        <p:nvSpPr>
          <p:cNvPr id="15363" name="Rectangle 6"/>
          <p:cNvSpPr>
            <a:spLocks noChangeArrowheads="1"/>
          </p:cNvSpPr>
          <p:nvPr/>
        </p:nvSpPr>
        <p:spPr bwMode="auto">
          <a:xfrm>
            <a:off x="914400" y="3105150"/>
            <a:ext cx="7315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3200" smtClean="0">
                <a:solidFill>
                  <a:prstClr val="white"/>
                </a:solidFill>
              </a:rPr>
              <a:t>Post questions in the chat or Q&amp;A box to the right of your screen.</a:t>
            </a:r>
          </a:p>
        </p:txBody>
      </p:sp>
    </p:spTree>
    <p:extLst>
      <p:ext uri="{BB962C8B-B14F-4D97-AF65-F5344CB8AC3E}">
        <p14:creationId xmlns:p14="http://schemas.microsoft.com/office/powerpoint/2010/main" val="35814138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95325"/>
            <a:ext cx="385762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038600" y="838200"/>
            <a:ext cx="4572000" cy="1816100"/>
          </a:xfrm>
          <a:prstGeom prst="rect">
            <a:avLst/>
          </a:prstGeom>
          <a:noFill/>
        </p:spPr>
        <p:txBody>
          <a:bodyPr>
            <a:spAutoFit/>
          </a:bodyPr>
          <a:lstStyle/>
          <a:p>
            <a:pPr fontAlgn="base">
              <a:spcBef>
                <a:spcPct val="0"/>
              </a:spcBef>
              <a:spcAft>
                <a:spcPct val="0"/>
              </a:spcAft>
              <a:defRPr/>
            </a:pPr>
            <a:r>
              <a:rPr lang="en-US" sz="3200" spc="-150" dirty="0">
                <a:solidFill>
                  <a:srgbClr val="38B0B1"/>
                </a:solidFill>
                <a:latin typeface="Arial Black" panose="020B0A04020102020204" pitchFamily="34" charset="0"/>
              </a:rPr>
              <a:t>7</a:t>
            </a:r>
            <a:r>
              <a:rPr lang="en-US" sz="3200" spc="-150" baseline="30000" dirty="0">
                <a:solidFill>
                  <a:srgbClr val="38B0B1"/>
                </a:solidFill>
                <a:latin typeface="Arial Black" panose="020B0A04020102020204" pitchFamily="34" charset="0"/>
              </a:rPr>
              <a:t>th</a:t>
            </a:r>
            <a:r>
              <a:rPr lang="en-US" sz="3200" spc="-150" dirty="0">
                <a:solidFill>
                  <a:srgbClr val="38B0B1"/>
                </a:solidFill>
                <a:latin typeface="Arial Black" panose="020B0A04020102020204" pitchFamily="34" charset="0"/>
              </a:rPr>
              <a:t> ANNUAL SUMMIT</a:t>
            </a:r>
          </a:p>
          <a:p>
            <a:pPr fontAlgn="base">
              <a:spcBef>
                <a:spcPct val="0"/>
              </a:spcBef>
              <a:spcAft>
                <a:spcPct val="0"/>
              </a:spcAft>
              <a:defRPr/>
            </a:pPr>
            <a:r>
              <a:rPr lang="en-US" sz="2000" spc="-150" dirty="0">
                <a:solidFill>
                  <a:prstClr val="black"/>
                </a:solidFill>
                <a:latin typeface="Arial Black" panose="020B0A04020102020204" pitchFamily="34" charset="0"/>
              </a:rPr>
              <a:t>APRIL 14-15, 2015</a:t>
            </a:r>
          </a:p>
          <a:p>
            <a:pPr fontAlgn="base">
              <a:spcBef>
                <a:spcPct val="0"/>
              </a:spcBef>
              <a:spcAft>
                <a:spcPct val="0"/>
              </a:spcAft>
              <a:defRPr/>
            </a:pPr>
            <a:r>
              <a:rPr lang="en-US" sz="2000" spc="-150" dirty="0">
                <a:solidFill>
                  <a:prstClr val="black"/>
                </a:solidFill>
                <a:latin typeface="Arial Black" panose="020B0A04020102020204" pitchFamily="34" charset="0"/>
              </a:rPr>
              <a:t>SACRAMENTO, CALIFORNIA</a:t>
            </a:r>
          </a:p>
          <a:p>
            <a:pPr fontAlgn="base">
              <a:spcBef>
                <a:spcPct val="0"/>
              </a:spcBef>
              <a:spcAft>
                <a:spcPct val="0"/>
              </a:spcAft>
              <a:defRPr/>
            </a:pPr>
            <a:endParaRPr lang="en-US" sz="2000" spc="-150" dirty="0">
              <a:solidFill>
                <a:prstClr val="black"/>
              </a:solidFill>
              <a:latin typeface="Arial Black" panose="020B0A04020102020204" pitchFamily="34" charset="0"/>
            </a:endParaRPr>
          </a:p>
          <a:p>
            <a:pPr fontAlgn="base">
              <a:spcBef>
                <a:spcPct val="0"/>
              </a:spcBef>
              <a:spcAft>
                <a:spcPct val="0"/>
              </a:spcAft>
              <a:defRPr/>
            </a:pPr>
            <a:r>
              <a:rPr lang="en-US" sz="2000" spc="-150" dirty="0">
                <a:solidFill>
                  <a:prstClr val="black"/>
                </a:solidFill>
                <a:latin typeface="Arial Black" panose="020B0A04020102020204" pitchFamily="34" charset="0"/>
              </a:rPr>
              <a:t>COALITIONCCC.ORG/</a:t>
            </a:r>
            <a:r>
              <a:rPr lang="en-US" sz="2000" spc="-150" dirty="0">
                <a:solidFill>
                  <a:srgbClr val="38B0B1"/>
                </a:solidFill>
                <a:latin typeface="Arial Black" panose="020B0A04020102020204" pitchFamily="34" charset="0"/>
              </a:rPr>
              <a:t>SUMMIT</a:t>
            </a:r>
          </a:p>
        </p:txBody>
      </p:sp>
      <p:pic>
        <p:nvPicPr>
          <p:cNvPr id="21508"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4238" y="2959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14"/>
          <p:cNvSpPr txBox="1">
            <a:spLocks noChangeArrowheads="1"/>
          </p:cNvSpPr>
          <p:nvPr/>
        </p:nvSpPr>
        <p:spPr bwMode="auto">
          <a:xfrm>
            <a:off x="5459413" y="3919538"/>
            <a:ext cx="1981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000" smtClean="0">
                <a:solidFill>
                  <a:prstClr val="black"/>
                </a:solidFill>
              </a:rPr>
              <a:t>Diana Dooley</a:t>
            </a:r>
          </a:p>
        </p:txBody>
      </p:sp>
      <p:pic>
        <p:nvPicPr>
          <p:cNvPr id="21510"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959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20"/>
          <p:cNvSpPr txBox="1">
            <a:spLocks noChangeArrowheads="1"/>
          </p:cNvSpPr>
          <p:nvPr/>
        </p:nvSpPr>
        <p:spPr bwMode="auto">
          <a:xfrm>
            <a:off x="3762375" y="3919538"/>
            <a:ext cx="1981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000" smtClean="0">
                <a:solidFill>
                  <a:prstClr val="black"/>
                </a:solidFill>
              </a:rPr>
              <a:t>Robert M. Arnold, MD</a:t>
            </a:r>
          </a:p>
        </p:txBody>
      </p:sp>
      <p:pic>
        <p:nvPicPr>
          <p:cNvPr id="21512" name="Picture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00625" y="441483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Box 22"/>
          <p:cNvSpPr txBox="1">
            <a:spLocks noChangeArrowheads="1"/>
          </p:cNvSpPr>
          <p:nvPr/>
        </p:nvSpPr>
        <p:spPr bwMode="auto">
          <a:xfrm>
            <a:off x="4495800" y="539115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000" smtClean="0">
                <a:solidFill>
                  <a:prstClr val="black"/>
                </a:solidFill>
              </a:rPr>
              <a:t>Christine, Ritchie, MD, MSPH, FACP, FAAHPM</a:t>
            </a:r>
          </a:p>
        </p:txBody>
      </p:sp>
      <p:pic>
        <p:nvPicPr>
          <p:cNvPr id="21514" name="Picture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3825" y="295751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Box 24"/>
          <p:cNvSpPr txBox="1">
            <a:spLocks noChangeArrowheads="1"/>
          </p:cNvSpPr>
          <p:nvPr/>
        </p:nvSpPr>
        <p:spPr bwMode="auto">
          <a:xfrm>
            <a:off x="7239000" y="391795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000" smtClean="0">
                <a:solidFill>
                  <a:prstClr val="black"/>
                </a:solidFill>
              </a:rPr>
              <a:t>Shirley Otis-Green, MSW, ACSW, LCSW, OSW-C</a:t>
            </a:r>
          </a:p>
        </p:txBody>
      </p:sp>
      <p:pic>
        <p:nvPicPr>
          <p:cNvPr id="21516" name="Picture 2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05625" y="44069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Box 28"/>
          <p:cNvSpPr txBox="1">
            <a:spLocks noChangeArrowheads="1"/>
          </p:cNvSpPr>
          <p:nvPr/>
        </p:nvSpPr>
        <p:spPr bwMode="auto">
          <a:xfrm>
            <a:off x="6400800" y="5367338"/>
            <a:ext cx="1981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000" smtClean="0">
                <a:solidFill>
                  <a:prstClr val="black"/>
                </a:solidFill>
              </a:rPr>
              <a:t>Cardinale Smith, MD, MSCR</a:t>
            </a:r>
          </a:p>
        </p:txBody>
      </p:sp>
    </p:spTree>
    <p:extLst>
      <p:ext uri="{BB962C8B-B14F-4D97-AF65-F5344CB8AC3E}">
        <p14:creationId xmlns:p14="http://schemas.microsoft.com/office/powerpoint/2010/main" val="11006132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78F22"/>
        </a:solidFill>
        <a:effectLst/>
      </p:bgPr>
    </p:bg>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914400" y="4419600"/>
            <a:ext cx="7315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3200" b="1" smtClean="0">
                <a:solidFill>
                  <a:prstClr val="white"/>
                </a:solidFill>
              </a:rPr>
              <a:t>CoalitionCCC.org</a:t>
            </a:r>
          </a:p>
          <a:p>
            <a:pPr algn="ctr" eaLnBrk="1" fontAlgn="base" hangingPunct="1">
              <a:spcBef>
                <a:spcPct val="0"/>
              </a:spcBef>
              <a:spcAft>
                <a:spcPct val="0"/>
              </a:spcAft>
            </a:pPr>
            <a:endParaRPr lang="en-US" altLang="en-US" sz="2000" smtClean="0">
              <a:solidFill>
                <a:prstClr val="white"/>
              </a:solidFill>
            </a:endParaRPr>
          </a:p>
          <a:p>
            <a:pPr algn="ctr" eaLnBrk="1" fontAlgn="base" hangingPunct="1">
              <a:spcBef>
                <a:spcPct val="0"/>
              </a:spcBef>
              <a:spcAft>
                <a:spcPct val="0"/>
              </a:spcAft>
            </a:pPr>
            <a:r>
              <a:rPr lang="en-US" altLang="en-US" sz="2400" smtClean="0">
                <a:solidFill>
                  <a:prstClr val="white"/>
                </a:solidFill>
              </a:rPr>
              <a:t>(916) 489-2222  //  info@coalitionccc.org</a:t>
            </a:r>
          </a:p>
        </p:txBody>
      </p:sp>
      <p:pic>
        <p:nvPicPr>
          <p:cNvPr id="235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7620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211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838200"/>
            <a:ext cx="8229600" cy="1143000"/>
          </a:xfrm>
          <a:prstGeom prst="rect">
            <a:avLst/>
          </a:prstGeom>
          <a:noFill/>
          <a:ln>
            <a:miter lim="800000"/>
            <a:headEnd/>
            <a:tailEnd/>
          </a:ln>
        </p:spPr>
        <p:txBody>
          <a:bodyPr>
            <a:normAutofit/>
          </a:bodyPr>
          <a:lstStyle/>
          <a:p>
            <a:r>
              <a:rPr lang="en-US" dirty="0" smtClean="0">
                <a:solidFill>
                  <a:schemeClr val="bg1"/>
                </a:solidFill>
                <a:latin typeface="Arial Black" pitchFamily="34" charset="0"/>
              </a:rPr>
              <a:t>POLST Updates</a:t>
            </a:r>
          </a:p>
        </p:txBody>
      </p:sp>
      <p:sp>
        <p:nvSpPr>
          <p:cNvPr id="3" name="Text Placeholder 2"/>
          <p:cNvSpPr>
            <a:spLocks noGrp="1"/>
          </p:cNvSpPr>
          <p:nvPr>
            <p:ph type="body" sz="quarter" idx="4294967295"/>
          </p:nvPr>
        </p:nvSpPr>
        <p:spPr bwMode="auto">
          <a:xfrm>
            <a:off x="381000" y="2408238"/>
            <a:ext cx="8305800" cy="3840162"/>
          </a:xfrm>
          <a:prstGeom prst="rect">
            <a:avLst/>
          </a:prstGeom>
          <a:noFill/>
          <a:ln>
            <a:miter lim="800000"/>
            <a:headEnd/>
            <a:tailEnd/>
          </a:ln>
        </p:spPr>
        <p:txBody>
          <a:bodyPr/>
          <a:lstStyle/>
          <a:p>
            <a:pPr marL="0" indent="0">
              <a:spcBef>
                <a:spcPts val="600"/>
              </a:spcBef>
              <a:buClr>
                <a:schemeClr val="tx1">
                  <a:lumMod val="50000"/>
                  <a:lumOff val="50000"/>
                </a:schemeClr>
              </a:buClr>
            </a:pPr>
            <a:r>
              <a:rPr lang="en-US" sz="4000" dirty="0" smtClean="0">
                <a:solidFill>
                  <a:schemeClr val="bg1">
                    <a:lumMod val="50000"/>
                  </a:schemeClr>
                </a:solidFill>
                <a:latin typeface="Arial" panose="020B0604020202020204" pitchFamily="34" charset="0"/>
                <a:cs typeface="Arial" panose="020B0604020202020204" pitchFamily="34" charset="0"/>
              </a:rPr>
              <a:t> Revised Form Effective</a:t>
            </a:r>
          </a:p>
          <a:p>
            <a:pPr marL="400050" lvl="1" indent="0">
              <a:spcBef>
                <a:spcPts val="600"/>
              </a:spcBef>
              <a:buClr>
                <a:schemeClr val="tx1">
                  <a:lumMod val="50000"/>
                  <a:lumOff val="50000"/>
                </a:schemeClr>
              </a:buClr>
            </a:pPr>
            <a:r>
              <a:rPr lang="en-US" sz="3600" dirty="0">
                <a:solidFill>
                  <a:schemeClr val="bg1">
                    <a:lumMod val="50000"/>
                  </a:schemeClr>
                </a:solidFill>
                <a:latin typeface="Arial" panose="020B0604020202020204" pitchFamily="34" charset="0"/>
                <a:cs typeface="Arial" panose="020B0604020202020204" pitchFamily="34" charset="0"/>
              </a:rPr>
              <a:t> </a:t>
            </a:r>
            <a:r>
              <a:rPr lang="en-US" sz="3600" dirty="0" smtClean="0">
                <a:solidFill>
                  <a:schemeClr val="bg1">
                    <a:lumMod val="50000"/>
                  </a:schemeClr>
                </a:solidFill>
                <a:latin typeface="Arial" panose="020B0604020202020204" pitchFamily="34" charset="0"/>
                <a:cs typeface="Arial" panose="020B0604020202020204" pitchFamily="34" charset="0"/>
              </a:rPr>
              <a:t>October 1, 2014</a:t>
            </a:r>
          </a:p>
          <a:p>
            <a:pPr marL="0" indent="0">
              <a:spcBef>
                <a:spcPts val="600"/>
              </a:spcBef>
              <a:buClr>
                <a:schemeClr val="tx1">
                  <a:lumMod val="50000"/>
                  <a:lumOff val="50000"/>
                </a:schemeClr>
              </a:buClr>
            </a:pPr>
            <a:r>
              <a:rPr lang="en-US" sz="4000" dirty="0" smtClean="0">
                <a:solidFill>
                  <a:schemeClr val="bg1">
                    <a:lumMod val="50000"/>
                  </a:schemeClr>
                </a:solidFill>
                <a:latin typeface="Arial" panose="020B0604020202020204" pitchFamily="34" charset="0"/>
                <a:cs typeface="Arial" panose="020B0604020202020204" pitchFamily="34" charset="0"/>
              </a:rPr>
              <a:t> Preliminary data</a:t>
            </a:r>
          </a:p>
          <a:p>
            <a:pPr marL="400050" lvl="1" indent="0">
              <a:spcBef>
                <a:spcPts val="600"/>
              </a:spcBef>
              <a:buClr>
                <a:schemeClr val="tx1">
                  <a:lumMod val="50000"/>
                  <a:lumOff val="50000"/>
                </a:schemeClr>
              </a:buClr>
            </a:pPr>
            <a:r>
              <a:rPr lang="en-US" sz="3600" dirty="0">
                <a:solidFill>
                  <a:schemeClr val="bg1">
                    <a:lumMod val="50000"/>
                  </a:schemeClr>
                </a:solidFill>
                <a:latin typeface="Arial" panose="020B0604020202020204" pitchFamily="34" charset="0"/>
                <a:cs typeface="Arial" panose="020B0604020202020204" pitchFamily="34" charset="0"/>
              </a:rPr>
              <a:t> </a:t>
            </a:r>
            <a:r>
              <a:rPr lang="en-US" sz="3600" dirty="0" smtClean="0">
                <a:solidFill>
                  <a:schemeClr val="bg1">
                    <a:lumMod val="50000"/>
                  </a:schemeClr>
                </a:solidFill>
                <a:latin typeface="Arial" panose="020B0604020202020204" pitchFamily="34" charset="0"/>
                <a:cs typeface="Arial" panose="020B0604020202020204" pitchFamily="34" charset="0"/>
              </a:rPr>
              <a:t>POLST in SNFs</a:t>
            </a:r>
          </a:p>
          <a:p>
            <a:pPr marL="0" indent="0">
              <a:spcBef>
                <a:spcPts val="600"/>
              </a:spcBef>
              <a:buClr>
                <a:schemeClr val="tx1">
                  <a:lumMod val="50000"/>
                  <a:lumOff val="50000"/>
                </a:schemeClr>
              </a:buClr>
            </a:pPr>
            <a:r>
              <a:rPr lang="en-US" sz="4000" dirty="0">
                <a:solidFill>
                  <a:schemeClr val="bg1">
                    <a:lumMod val="50000"/>
                  </a:schemeClr>
                </a:solidFill>
                <a:latin typeface="Arial" panose="020B0604020202020204" pitchFamily="34" charset="0"/>
                <a:cs typeface="Arial" panose="020B0604020202020204" pitchFamily="34" charset="0"/>
              </a:rPr>
              <a:t> </a:t>
            </a:r>
            <a:r>
              <a:rPr lang="en-US" sz="4000" dirty="0" smtClean="0">
                <a:solidFill>
                  <a:schemeClr val="bg1">
                    <a:lumMod val="50000"/>
                  </a:schemeClr>
                </a:solidFill>
                <a:latin typeface="Arial" panose="020B0604020202020204" pitchFamily="34" charset="0"/>
                <a:cs typeface="Arial" panose="020B0604020202020204" pitchFamily="34" charset="0"/>
              </a:rPr>
              <a:t>Status of POLST registry </a:t>
            </a:r>
            <a:endParaRPr lang="en-US" sz="4000" dirty="0">
              <a:solidFill>
                <a:schemeClr val="bg1">
                  <a:lumMod val="50000"/>
                </a:schemeClr>
              </a:solidFill>
              <a:latin typeface="Arial" panose="020B0604020202020204" pitchFamily="34" charset="0"/>
              <a:cs typeface="Arial" panose="020B0604020202020204" pitchFamily="34" charset="0"/>
            </a:endParaRPr>
          </a:p>
          <a:p>
            <a:pPr marL="0" indent="0">
              <a:spcBef>
                <a:spcPts val="600"/>
              </a:spcBef>
              <a:buClr>
                <a:schemeClr val="tx1">
                  <a:lumMod val="50000"/>
                  <a:lumOff val="50000"/>
                </a:schemeClr>
              </a:buClr>
            </a:pPr>
            <a:endParaRPr lang="en-US" sz="4000" dirty="0" smtClean="0">
              <a:solidFill>
                <a:schemeClr val="bg1">
                  <a:lumMod val="50000"/>
                </a:schemeClr>
              </a:solidFill>
              <a:cs typeface="Arial" pitchFamily="34" charset="0"/>
            </a:endParaRPr>
          </a:p>
        </p:txBody>
      </p:sp>
    </p:spTree>
    <p:extLst>
      <p:ext uri="{BB962C8B-B14F-4D97-AF65-F5344CB8AC3E}">
        <p14:creationId xmlns:p14="http://schemas.microsoft.com/office/powerpoint/2010/main" val="3884520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381000" y="304800"/>
            <a:ext cx="8229600" cy="762000"/>
          </a:xfrm>
          <a:prstGeom prst="rect">
            <a:avLst/>
          </a:prstGeom>
          <a:noFill/>
          <a:ln>
            <a:miter lim="800000"/>
            <a:headEnd/>
            <a:tailEnd/>
          </a:ln>
        </p:spPr>
        <p:txBody>
          <a:bodyPr>
            <a:normAutofit fontScale="90000"/>
          </a:bodyPr>
          <a:lstStyle/>
          <a:p>
            <a:pPr algn="l"/>
            <a:r>
              <a:rPr lang="en-US" dirty="0" smtClean="0">
                <a:solidFill>
                  <a:schemeClr val="tx1">
                    <a:lumMod val="50000"/>
                    <a:lumOff val="50000"/>
                  </a:schemeClr>
                </a:solidFill>
                <a:latin typeface="Arial Black" pitchFamily="34" charset="0"/>
                <a:ea typeface="Adobe Hebrew"/>
                <a:cs typeface="Arial" pitchFamily="34" charset="0"/>
              </a:rPr>
              <a:t>Revised POLST Form</a:t>
            </a:r>
            <a:r>
              <a:rPr lang="en-US" sz="5900" dirty="0" smtClean="0">
                <a:solidFill>
                  <a:schemeClr val="tx1">
                    <a:lumMod val="50000"/>
                    <a:lumOff val="50000"/>
                  </a:schemeClr>
                </a:solidFill>
                <a:latin typeface="Arial Black" pitchFamily="34" charset="0"/>
                <a:ea typeface="Adobe Hebrew"/>
                <a:cs typeface="Arial" pitchFamily="34" charset="0"/>
              </a:rPr>
              <a:t/>
            </a:r>
            <a:br>
              <a:rPr lang="en-US" sz="5900" dirty="0" smtClean="0">
                <a:solidFill>
                  <a:schemeClr val="tx1">
                    <a:lumMod val="50000"/>
                    <a:lumOff val="50000"/>
                  </a:schemeClr>
                </a:solidFill>
                <a:latin typeface="Arial Black" pitchFamily="34" charset="0"/>
                <a:ea typeface="Adobe Hebrew"/>
                <a:cs typeface="Arial" pitchFamily="34" charset="0"/>
              </a:rPr>
            </a:br>
            <a:endParaRPr lang="en-US" sz="5900" dirty="0" smtClean="0">
              <a:solidFill>
                <a:schemeClr val="tx1">
                  <a:lumMod val="50000"/>
                  <a:lumOff val="50000"/>
                </a:schemeClr>
              </a:solidFill>
              <a:latin typeface="Arial Black" pitchFamily="34" charset="0"/>
              <a:ea typeface="Adobe Hebrew"/>
              <a:cs typeface="Arial" pitchFamily="34" charset="0"/>
            </a:endParaRPr>
          </a:p>
        </p:txBody>
      </p:sp>
      <p:sp>
        <p:nvSpPr>
          <p:cNvPr id="5" name="Rectangle 3"/>
          <p:cNvSpPr>
            <a:spLocks noGrp="1" noChangeArrowheads="1"/>
          </p:cNvSpPr>
          <p:nvPr>
            <p:ph type="body" sz="quarter" idx="4294967295"/>
          </p:nvPr>
        </p:nvSpPr>
        <p:spPr>
          <a:xfrm>
            <a:off x="304800" y="1219200"/>
            <a:ext cx="8305800" cy="4724400"/>
          </a:xfrm>
          <a:prstGeom prst="rect">
            <a:avLst/>
          </a:prstGeom>
          <a:noFill/>
        </p:spPr>
        <p:txBody>
          <a:bodyPr/>
          <a:lstStyle/>
          <a:p>
            <a:r>
              <a:rPr lang="en-US" altLang="en-US" sz="3200" b="1" dirty="0">
                <a:solidFill>
                  <a:schemeClr val="bg1">
                    <a:lumMod val="50000"/>
                  </a:schemeClr>
                </a:solidFill>
              </a:rPr>
              <a:t>The National POLST Paradigm </a:t>
            </a:r>
            <a:r>
              <a:rPr lang="en-US" altLang="en-US" sz="3200" dirty="0">
                <a:solidFill>
                  <a:schemeClr val="bg1">
                    <a:lumMod val="50000"/>
                  </a:schemeClr>
                </a:solidFill>
              </a:rPr>
              <a:t>recommends periodically updating the form based on feedback from usage in the field. </a:t>
            </a:r>
            <a:endParaRPr lang="en-US" altLang="en-US" sz="3200" b="1" dirty="0">
              <a:solidFill>
                <a:schemeClr val="bg1">
                  <a:lumMod val="50000"/>
                </a:schemeClr>
              </a:solidFill>
            </a:endParaRPr>
          </a:p>
          <a:p>
            <a:r>
              <a:rPr lang="en-US" altLang="en-US" sz="3200" b="1" dirty="0">
                <a:solidFill>
                  <a:schemeClr val="bg1">
                    <a:lumMod val="50000"/>
                  </a:schemeClr>
                </a:solidFill>
              </a:rPr>
              <a:t>Guiding Principle for </a:t>
            </a:r>
            <a:r>
              <a:rPr lang="en-US" altLang="en-US" sz="3200" b="1" dirty="0" smtClean="0">
                <a:solidFill>
                  <a:schemeClr val="bg1">
                    <a:lumMod val="50000"/>
                  </a:schemeClr>
                </a:solidFill>
              </a:rPr>
              <a:t>Revisions: </a:t>
            </a:r>
            <a:r>
              <a:rPr lang="en-US" altLang="en-US" sz="3200" dirty="0">
                <a:solidFill>
                  <a:schemeClr val="bg1">
                    <a:lumMod val="50000"/>
                  </a:schemeClr>
                </a:solidFill>
              </a:rPr>
              <a:t>Changes made must provide substantial and significant improvement or clarification to the form.</a:t>
            </a:r>
          </a:p>
        </p:txBody>
      </p:sp>
    </p:spTree>
    <p:extLst>
      <p:ext uri="{BB962C8B-B14F-4D97-AF65-F5344CB8AC3E}">
        <p14:creationId xmlns:p14="http://schemas.microsoft.com/office/powerpoint/2010/main" val="4195624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7772400" cy="944563"/>
          </a:xfrm>
          <a:prstGeom prst="rect">
            <a:avLst/>
          </a:prstGeom>
        </p:spPr>
        <p:txBody>
          <a:bodyPr/>
          <a:lstStyle/>
          <a:p>
            <a:pPr algn="l"/>
            <a:r>
              <a:rPr lang="en-US" dirty="0" smtClean="0">
                <a:solidFill>
                  <a:schemeClr val="tx1">
                    <a:lumMod val="50000"/>
                    <a:lumOff val="50000"/>
                  </a:schemeClr>
                </a:solidFill>
                <a:latin typeface="Arial Black" panose="020B0A04020102020204" pitchFamily="34" charset="0"/>
              </a:rPr>
              <a:t>POLST </a:t>
            </a:r>
            <a:r>
              <a:rPr lang="en-US" dirty="0">
                <a:solidFill>
                  <a:schemeClr val="tx1">
                    <a:lumMod val="50000"/>
                    <a:lumOff val="50000"/>
                  </a:schemeClr>
                </a:solidFill>
                <a:latin typeface="Arial Black" panose="020B0A04020102020204" pitchFamily="34" charset="0"/>
              </a:rPr>
              <a:t>Form </a:t>
            </a:r>
            <a:r>
              <a:rPr lang="en-US" dirty="0" smtClean="0">
                <a:solidFill>
                  <a:schemeClr val="tx1">
                    <a:lumMod val="50000"/>
                    <a:lumOff val="50000"/>
                  </a:schemeClr>
                </a:solidFill>
                <a:latin typeface="Arial Black" panose="020B0A04020102020204" pitchFamily="34" charset="0"/>
              </a:rPr>
              <a:t>2014</a:t>
            </a:r>
            <a:r>
              <a:rPr lang="en-US" dirty="0">
                <a:solidFill>
                  <a:schemeClr val="tx1">
                    <a:lumMod val="50000"/>
                    <a:lumOff val="50000"/>
                  </a:schemeClr>
                </a:solidFill>
                <a:latin typeface="Arial Black" panose="020B0A04020102020204" pitchFamily="34" charset="0"/>
              </a:rPr>
              <a:t/>
            </a:r>
            <a:br>
              <a:rPr lang="en-US" dirty="0">
                <a:solidFill>
                  <a:schemeClr val="tx1">
                    <a:lumMod val="50000"/>
                    <a:lumOff val="50000"/>
                  </a:schemeClr>
                </a:solidFill>
                <a:latin typeface="Arial Black" panose="020B0A04020102020204" pitchFamily="34" charset="0"/>
              </a:rPr>
            </a:br>
            <a:r>
              <a:rPr lang="en-US" sz="3600" dirty="0" smtClean="0">
                <a:solidFill>
                  <a:schemeClr val="accent6"/>
                </a:solidFill>
                <a:latin typeface="Arial Black" panose="020B0A04020102020204" pitchFamily="34" charset="0"/>
              </a:rPr>
              <a:t>Key Changes</a:t>
            </a:r>
            <a:r>
              <a:rPr lang="en-US" dirty="0">
                <a:solidFill>
                  <a:schemeClr val="tx1">
                    <a:lumMod val="50000"/>
                    <a:lumOff val="50000"/>
                  </a:schemeClr>
                </a:solidFill>
                <a:latin typeface="Arial Black" panose="020B0A04020102020204" pitchFamily="34" charset="0"/>
              </a:rPr>
              <a:t/>
            </a:r>
            <a:br>
              <a:rPr lang="en-US" dirty="0">
                <a:solidFill>
                  <a:schemeClr val="tx1">
                    <a:lumMod val="50000"/>
                    <a:lumOff val="50000"/>
                  </a:schemeClr>
                </a:solidFill>
                <a:latin typeface="Arial Black" panose="020B0A04020102020204" pitchFamily="34" charset="0"/>
              </a:rPr>
            </a:br>
            <a:endParaRPr lang="en-US" dirty="0">
              <a:solidFill>
                <a:schemeClr val="tx1">
                  <a:lumMod val="50000"/>
                  <a:lumOff val="50000"/>
                </a:schemeClr>
              </a:solidFill>
              <a:latin typeface="Arial Black" panose="020B0A04020102020204" pitchFamily="34" charset="0"/>
            </a:endParaRPr>
          </a:p>
        </p:txBody>
      </p:sp>
      <p:pic>
        <p:nvPicPr>
          <p:cNvPr id="4" name="Picture 3" descr="W:\I--POLST\CA Form\2014 CA POLST form\FINAL Versions 2014 POLST Form\2014 Preview Form for Website\2014_POLST_July15_previe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8718"/>
          <a:stretch/>
        </p:blipFill>
        <p:spPr bwMode="auto">
          <a:xfrm>
            <a:off x="1780345" y="1752600"/>
            <a:ext cx="5722397" cy="388396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721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57200"/>
            <a:ext cx="7848600" cy="912813"/>
          </a:xfrm>
          <a:prstGeom prst="rect">
            <a:avLst/>
          </a:prstGeom>
        </p:spPr>
        <p:txBody>
          <a:bodyPr/>
          <a:lstStyle/>
          <a:p>
            <a:pPr algn="l"/>
            <a:r>
              <a:rPr lang="en-US" dirty="0">
                <a:solidFill>
                  <a:schemeClr val="tx1">
                    <a:lumMod val="50000"/>
                    <a:lumOff val="50000"/>
                  </a:schemeClr>
                </a:solidFill>
                <a:latin typeface="Arial Black" panose="020B0A04020102020204" pitchFamily="34" charset="0"/>
              </a:rPr>
              <a:t>Section B: Medical </a:t>
            </a:r>
            <a:r>
              <a:rPr lang="en-US" sz="3600" dirty="0">
                <a:solidFill>
                  <a:schemeClr val="accent6"/>
                </a:solidFill>
                <a:latin typeface="Arial Black" panose="020B0A04020102020204" pitchFamily="34" charset="0"/>
              </a:rPr>
              <a:t>Interventions</a:t>
            </a:r>
            <a:r>
              <a:rPr lang="en-US" b="1" dirty="0">
                <a:solidFill>
                  <a:srgbClr val="413000"/>
                </a:solidFill>
                <a:latin typeface="Arial" charset="0"/>
              </a:rPr>
              <a:t/>
            </a:r>
            <a:br>
              <a:rPr lang="en-US" b="1" dirty="0">
                <a:solidFill>
                  <a:srgbClr val="413000"/>
                </a:solidFill>
                <a:latin typeface="Arial" charset="0"/>
              </a:rPr>
            </a:b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44" y="2057400"/>
            <a:ext cx="7861250" cy="301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924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73075"/>
            <a:ext cx="7772400" cy="944563"/>
          </a:xfrm>
          <a:prstGeom prst="rect">
            <a:avLst/>
          </a:prstGeom>
        </p:spPr>
        <p:txBody>
          <a:bodyPr/>
          <a:lstStyle/>
          <a:p>
            <a:pPr algn="l"/>
            <a:r>
              <a:rPr lang="en-US" dirty="0">
                <a:solidFill>
                  <a:schemeClr val="tx1">
                    <a:lumMod val="50000"/>
                    <a:lumOff val="50000"/>
                  </a:schemeClr>
                </a:solidFill>
                <a:latin typeface="Arial Black" panose="020B0A04020102020204" pitchFamily="34" charset="0"/>
              </a:rPr>
              <a:t>Section C:  </a:t>
            </a:r>
            <a:br>
              <a:rPr lang="en-US" dirty="0">
                <a:solidFill>
                  <a:schemeClr val="tx1">
                    <a:lumMod val="50000"/>
                    <a:lumOff val="50000"/>
                  </a:schemeClr>
                </a:solidFill>
                <a:latin typeface="Arial Black" panose="020B0A04020102020204" pitchFamily="34" charset="0"/>
              </a:rPr>
            </a:br>
            <a:r>
              <a:rPr lang="en-US" sz="3600" dirty="0">
                <a:solidFill>
                  <a:schemeClr val="accent6"/>
                </a:solidFill>
                <a:latin typeface="Arial Black" panose="020B0A04020102020204" pitchFamily="34" charset="0"/>
              </a:rPr>
              <a:t>Artificially Administered Nutrition</a:t>
            </a:r>
            <a:r>
              <a:rPr lang="en-US" b="1" dirty="0">
                <a:solidFill>
                  <a:srgbClr val="413000"/>
                </a:solidFill>
                <a:latin typeface="Arial" charset="0"/>
              </a:rPr>
              <a:t/>
            </a:r>
            <a:br>
              <a:rPr lang="en-US" b="1" dirty="0">
                <a:solidFill>
                  <a:srgbClr val="413000"/>
                </a:solidFill>
                <a:latin typeface="Arial" charset="0"/>
              </a:rPr>
            </a:br>
            <a:endParaRPr lang="en-US" dirty="0"/>
          </a:p>
        </p:txBody>
      </p:sp>
      <p:pic>
        <p:nvPicPr>
          <p:cNvPr id="4" name="Picture 3" descr="W:\I--POLST\CA Form\2014 CA POLST form\FINAL Versions 2014 POLST Form\2014 Preview Form for Website\2014_POLST_July15_previe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05" t="51109" r="3281" b="40097"/>
          <a:stretch/>
        </p:blipFill>
        <p:spPr bwMode="auto">
          <a:xfrm>
            <a:off x="1061156" y="2731910"/>
            <a:ext cx="7055561" cy="88194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477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OLST 2014">
  <a:themeElements>
    <a:clrScheme name="POLST 2014">
      <a:dk1>
        <a:srgbClr val="2F2222"/>
      </a:dk1>
      <a:lt1>
        <a:srgbClr val="FFFFFF"/>
      </a:lt1>
      <a:dk2>
        <a:srgbClr val="2F2222"/>
      </a:dk2>
      <a:lt2>
        <a:srgbClr val="FFFFFF"/>
      </a:lt2>
      <a:accent1>
        <a:srgbClr val="D575AE"/>
      </a:accent1>
      <a:accent2>
        <a:srgbClr val="38B0B1"/>
      </a:accent2>
      <a:accent3>
        <a:srgbClr val="5F6D75"/>
      </a:accent3>
      <a:accent4>
        <a:srgbClr val="F68E21"/>
      </a:accent4>
      <a:accent5>
        <a:srgbClr val="4574B9"/>
      </a:accent5>
      <a:accent6>
        <a:srgbClr val="DBBF95"/>
      </a:accent6>
      <a:hlink>
        <a:srgbClr val="F68E21"/>
      </a:hlink>
      <a:folHlink>
        <a:srgbClr val="4574B9"/>
      </a:folHlink>
    </a:clrScheme>
    <a:fontScheme name="POLST 2014">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ver_w_phot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Cover_w_phot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Cover_w_phot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ver_w_phot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Cover_w_phot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Cover_w_phot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Cover_w_phot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Cover_w_phot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5402</TotalTime>
  <Words>2837</Words>
  <Application>Microsoft Office PowerPoint</Application>
  <PresentationFormat>On-screen Show (4:3)</PresentationFormat>
  <Paragraphs>439</Paragraphs>
  <Slides>49</Slides>
  <Notes>45</Notes>
  <HiddenSlides>0</HiddenSlides>
  <MMClips>0</MMClips>
  <ScaleCrop>false</ScaleCrop>
  <HeadingPairs>
    <vt:vector size="4" baseType="variant">
      <vt:variant>
        <vt:lpstr>Theme</vt:lpstr>
      </vt:variant>
      <vt:variant>
        <vt:i4>5</vt:i4>
      </vt:variant>
      <vt:variant>
        <vt:lpstr>Slide Titles</vt:lpstr>
      </vt:variant>
      <vt:variant>
        <vt:i4>49</vt:i4>
      </vt:variant>
    </vt:vector>
  </HeadingPairs>
  <TitlesOfParts>
    <vt:vector size="54" baseType="lpstr">
      <vt:lpstr>1_Custom Design</vt:lpstr>
      <vt:lpstr>2_Custom Design</vt:lpstr>
      <vt:lpstr>1_Office Theme</vt:lpstr>
      <vt:lpstr>2_Office Theme</vt:lpstr>
      <vt:lpstr>POLST 2014</vt:lpstr>
      <vt:lpstr>POLST &amp; Public Policy: The Changing Landscape</vt:lpstr>
      <vt:lpstr>What Is POLST?</vt:lpstr>
      <vt:lpstr>PowerPoint Presentation</vt:lpstr>
      <vt:lpstr>PowerPoint Presentation</vt:lpstr>
      <vt:lpstr>POLST Updates</vt:lpstr>
      <vt:lpstr>Revised POLST Form </vt:lpstr>
      <vt:lpstr>POLST Form 2014 Key Changes </vt:lpstr>
      <vt:lpstr>Section B: Medical Interventions </vt:lpstr>
      <vt:lpstr>Section C:   Artificially Administered Nutrition </vt:lpstr>
      <vt:lpstr>Section D:   Information and Signatures</vt:lpstr>
      <vt:lpstr>California: POLST Progress</vt:lpstr>
      <vt:lpstr>POLST in Skilled Facilities</vt:lpstr>
      <vt:lpstr>POLST in California Hospitals</vt:lpstr>
      <vt:lpstr>POLST in Assisted Living Facilities</vt:lpstr>
      <vt:lpstr>PowerPoint Presentation</vt:lpstr>
      <vt:lpstr>What’s Next: A POLST Registry? </vt:lpstr>
      <vt:lpstr>Advance Care Planning System </vt:lpstr>
      <vt:lpstr>Why is POLST Ripe for a Registry? </vt:lpstr>
      <vt:lpstr>Lessons from Oregon’s POLST Registry  </vt:lpstr>
      <vt:lpstr>What’s it Take to Make a Registry Work? </vt:lpstr>
      <vt:lpstr>POLST Registry Legislation</vt:lpstr>
      <vt:lpstr>Enacted Legislation  </vt:lpstr>
      <vt:lpstr>Right to Know</vt:lpstr>
      <vt:lpstr>Right to Know (cont.)</vt:lpstr>
      <vt:lpstr>CPR in Assisted Living</vt:lpstr>
      <vt:lpstr>A Watershed Moment for Palliative Care </vt:lpstr>
      <vt:lpstr> Palliative Care Defined In Legislative Intent </vt:lpstr>
      <vt:lpstr>  Key Issues to be Determined </vt:lpstr>
      <vt:lpstr>PowerPoint Presentation</vt:lpstr>
      <vt:lpstr>PowerPoint Presentation</vt:lpstr>
      <vt:lpstr>PowerPoint Presentation</vt:lpstr>
      <vt:lpstr>DHCS Palliative Care Efforts</vt:lpstr>
      <vt:lpstr> Pending Legislation  </vt:lpstr>
      <vt:lpstr>POLST Signature</vt:lpstr>
      <vt:lpstr>Advance Directives</vt:lpstr>
      <vt:lpstr>Right to Try</vt:lpstr>
      <vt:lpstr> CCCC Position on  Physician Assisted Death </vt:lpstr>
      <vt:lpstr>End of Life Option Act</vt:lpstr>
      <vt:lpstr>End of Life Option Act</vt:lpstr>
      <vt:lpstr>End of Life Option Act</vt:lpstr>
      <vt:lpstr>Federal Policy:  Healthcare Reform </vt:lpstr>
      <vt:lpstr>Federal Policy  </vt:lpstr>
      <vt:lpstr>Hospital Value Based Purchasing FY 2015</vt:lpstr>
      <vt:lpstr>PowerPoint Presentation</vt:lpstr>
      <vt:lpstr>Testing New Models</vt:lpstr>
      <vt:lpstr>Institutes of Medicine</vt:lpstr>
      <vt:lpstr>PowerPoint Presentation</vt:lpstr>
      <vt:lpstr>PowerPoint Presentation</vt:lpstr>
      <vt:lpstr>PowerPoint Presentation</vt:lpstr>
    </vt:vector>
  </TitlesOfParts>
  <Company>DHCS and CDPH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Northrop</dc:creator>
  <cp:lastModifiedBy>Judy Citko</cp:lastModifiedBy>
  <cp:revision>147</cp:revision>
  <cp:lastPrinted>2015-03-05T16:44:56Z</cp:lastPrinted>
  <dcterms:created xsi:type="dcterms:W3CDTF">2014-06-11T23:38:14Z</dcterms:created>
  <dcterms:modified xsi:type="dcterms:W3CDTF">2015-03-09T18:03:17Z</dcterms:modified>
</cp:coreProperties>
</file>