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78" r:id="rId3"/>
    <p:sldId id="325" r:id="rId4"/>
    <p:sldId id="277" r:id="rId5"/>
    <p:sldId id="306" r:id="rId6"/>
    <p:sldId id="307" r:id="rId7"/>
    <p:sldId id="308" r:id="rId8"/>
    <p:sldId id="311" r:id="rId9"/>
    <p:sldId id="312" r:id="rId10"/>
    <p:sldId id="313" r:id="rId11"/>
    <p:sldId id="314" r:id="rId12"/>
    <p:sldId id="289" r:id="rId13"/>
    <p:sldId id="294" r:id="rId14"/>
    <p:sldId id="295" r:id="rId15"/>
    <p:sldId id="296" r:id="rId16"/>
    <p:sldId id="297" r:id="rId17"/>
    <p:sldId id="298" r:id="rId18"/>
    <p:sldId id="299" r:id="rId19"/>
    <p:sldId id="300" r:id="rId20"/>
    <p:sldId id="301" r:id="rId21"/>
    <p:sldId id="317" r:id="rId22"/>
    <p:sldId id="318" r:id="rId23"/>
    <p:sldId id="319" r:id="rId24"/>
    <p:sldId id="303" r:id="rId25"/>
    <p:sldId id="316" r:id="rId26"/>
    <p:sldId id="321" r:id="rId27"/>
    <p:sldId id="322" r:id="rId28"/>
    <p:sldId id="305" r:id="rId29"/>
    <p:sldId id="292" r:id="rId30"/>
    <p:sldId id="323" r:id="rId31"/>
    <p:sldId id="293"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808000"/>
    <a:srgbClr val="66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1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
  <c:chart>
    <c:plotArea>
      <c:layout>
        <c:manualLayout>
          <c:layoutTarget val="inner"/>
          <c:xMode val="edge"/>
          <c:yMode val="edge"/>
          <c:x val="0.31029855643044618"/>
          <c:y val="3.4375000000000024E-2"/>
          <c:w val="0.53872342519685035"/>
          <c:h val="0.83988558070866137"/>
        </c:manualLayout>
      </c:layout>
      <c:barChart>
        <c:barDir val="bar"/>
        <c:grouping val="clustered"/>
        <c:ser>
          <c:idx val="0"/>
          <c:order val="0"/>
          <c:tx>
            <c:strRef>
              <c:f>Sheet1!$B$1</c:f>
              <c:strCache>
                <c:ptCount val="1"/>
                <c:pt idx="0">
                  <c:v>Column1</c:v>
                </c:pt>
              </c:strCache>
            </c:strRef>
          </c:tx>
          <c:spPr>
            <a:solidFill>
              <a:schemeClr val="accent2">
                <a:lumMod val="60000"/>
                <a:lumOff val="40000"/>
              </a:schemeClr>
            </a:solidFill>
            <a:ln w="47625"/>
          </c:spPr>
          <c:dLbls>
            <c:txPr>
              <a:bodyPr/>
              <a:lstStyle/>
              <a:p>
                <a:pPr>
                  <a:defRPr b="1">
                    <a:solidFill>
                      <a:schemeClr val="bg1"/>
                    </a:solidFill>
                  </a:defRPr>
                </a:pPr>
                <a:endParaRPr lang="en-US"/>
              </a:p>
            </c:txPr>
            <c:dLblPos val="inEnd"/>
            <c:showVal val="1"/>
          </c:dLbls>
          <c:cat>
            <c:strRef>
              <c:f>Sheet1!$A$2:$A$5</c:f>
              <c:strCache>
                <c:ptCount val="3"/>
                <c:pt idx="0">
                  <c:v>"Low Estimate" Need</c:v>
                </c:pt>
                <c:pt idx="1">
                  <c:v>"High-Estimate" Need</c:v>
                </c:pt>
                <c:pt idx="2">
                  <c:v>All Deaths</c:v>
                </c:pt>
              </c:strCache>
            </c:strRef>
          </c:cat>
          <c:val>
            <c:numRef>
              <c:f>Sheet1!$B$2:$B$5</c:f>
              <c:numCache>
                <c:formatCode>#,##0</c:formatCode>
                <c:ptCount val="4"/>
                <c:pt idx="0">
                  <c:v>145937</c:v>
                </c:pt>
                <c:pt idx="1">
                  <c:v>221937</c:v>
                </c:pt>
                <c:pt idx="2">
                  <c:v>238203</c:v>
                </c:pt>
              </c:numCache>
            </c:numRef>
          </c:val>
        </c:ser>
        <c:ser>
          <c:idx val="1"/>
          <c:order val="1"/>
          <c:tx>
            <c:strRef>
              <c:f>Sheet1!$C$1</c:f>
              <c:strCache>
                <c:ptCount val="1"/>
              </c:strCache>
            </c:strRef>
          </c:tx>
          <c:dLbls>
            <c:dLblPos val="inEnd"/>
            <c:showVal val="1"/>
          </c:dLbls>
          <c:cat>
            <c:strRef>
              <c:f>Sheet1!$A$2:$A$5</c:f>
              <c:strCache>
                <c:ptCount val="3"/>
                <c:pt idx="0">
                  <c:v>"Low Estimate" Need</c:v>
                </c:pt>
                <c:pt idx="1">
                  <c:v>"High-Estimate" Need</c:v>
                </c:pt>
                <c:pt idx="2">
                  <c:v>All Deaths</c:v>
                </c:pt>
              </c:strCache>
            </c:strRef>
          </c:cat>
          <c:val>
            <c:numRef>
              <c:f>Sheet1!$C$2:$C$5</c:f>
              <c:numCache>
                <c:formatCode>General</c:formatCode>
                <c:ptCount val="4"/>
              </c:numCache>
            </c:numRef>
          </c:val>
        </c:ser>
        <c:ser>
          <c:idx val="2"/>
          <c:order val="2"/>
          <c:tx>
            <c:strRef>
              <c:f>Sheet1!$D$1</c:f>
              <c:strCache>
                <c:ptCount val="1"/>
              </c:strCache>
            </c:strRef>
          </c:tx>
          <c:dLbls>
            <c:dLblPos val="inEnd"/>
            <c:showVal val="1"/>
          </c:dLbls>
          <c:cat>
            <c:strRef>
              <c:f>Sheet1!$A$2:$A$5</c:f>
              <c:strCache>
                <c:ptCount val="3"/>
                <c:pt idx="0">
                  <c:v>"Low Estimate" Need</c:v>
                </c:pt>
                <c:pt idx="1">
                  <c:v>"High-Estimate" Need</c:v>
                </c:pt>
                <c:pt idx="2">
                  <c:v>All Deaths</c:v>
                </c:pt>
              </c:strCache>
            </c:strRef>
          </c:cat>
          <c:val>
            <c:numRef>
              <c:f>Sheet1!$D$2:$D$5</c:f>
              <c:numCache>
                <c:formatCode>General</c:formatCode>
                <c:ptCount val="4"/>
              </c:numCache>
            </c:numRef>
          </c:val>
        </c:ser>
        <c:dLbls>
          <c:showVal val="1"/>
        </c:dLbls>
        <c:gapWidth val="78"/>
        <c:overlap val="100"/>
        <c:axId val="99387648"/>
        <c:axId val="99397632"/>
      </c:barChart>
      <c:catAx>
        <c:axId val="99387648"/>
        <c:scaling>
          <c:orientation val="minMax"/>
        </c:scaling>
        <c:axPos val="l"/>
        <c:tickLblPos val="nextTo"/>
        <c:txPr>
          <a:bodyPr/>
          <a:lstStyle/>
          <a:p>
            <a:pPr>
              <a:defRPr sz="2000"/>
            </a:pPr>
            <a:endParaRPr lang="en-US"/>
          </a:p>
        </c:txPr>
        <c:crossAx val="99397632"/>
        <c:crosses val="autoZero"/>
        <c:auto val="1"/>
        <c:lblAlgn val="ctr"/>
        <c:lblOffset val="100"/>
      </c:catAx>
      <c:valAx>
        <c:axId val="99397632"/>
        <c:scaling>
          <c:orientation val="minMax"/>
        </c:scaling>
        <c:axPos val="b"/>
        <c:majorGridlines/>
        <c:numFmt formatCode="#,##0" sourceLinked="1"/>
        <c:tickLblPos val="nextTo"/>
        <c:txPr>
          <a:bodyPr/>
          <a:lstStyle/>
          <a:p>
            <a:pPr>
              <a:defRPr sz="1600"/>
            </a:pPr>
            <a:endParaRPr lang="en-US"/>
          </a:p>
        </c:txPr>
        <c:crossAx val="99387648"/>
        <c:crosses val="autoZero"/>
        <c:crossBetween val="between"/>
      </c:valAx>
    </c:plotArea>
    <c:plotVisOnly val="1"/>
  </c:chart>
  <c:txPr>
    <a:bodyPr/>
    <a:lstStyle/>
    <a:p>
      <a:pPr>
        <a:defRPr sz="2400">
          <a:latin typeface="Calibri" pitchFamily="34" charset="0"/>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0D5D5AF-D0FD-446D-9DC0-89DF5394FF3B}"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5058" name="Picture 2" descr="PPT_orange2"/>
          <p:cNvPicPr>
            <a:picLocks noChangeAspect="1" noChangeArrowheads="1"/>
          </p:cNvPicPr>
          <p:nvPr userDrawn="1"/>
        </p:nvPicPr>
        <p:blipFill>
          <a:blip r:embed="rId2" cstate="print"/>
          <a:srcRect t="14444"/>
          <a:stretch>
            <a:fillRect/>
          </a:stretch>
        </p:blipFill>
        <p:spPr bwMode="auto">
          <a:xfrm>
            <a:off x="0" y="990600"/>
            <a:ext cx="9144000" cy="5867400"/>
          </a:xfrm>
          <a:prstGeom prst="rect">
            <a:avLst/>
          </a:prstGeom>
          <a:noFill/>
        </p:spPr>
      </p:pic>
      <p:sp>
        <p:nvSpPr>
          <p:cNvPr id="45059"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5060" name="Rectangle 4"/>
          <p:cNvSpPr>
            <a:spLocks noGrp="1" noChangeArrowheads="1"/>
          </p:cNvSpPr>
          <p:nvPr>
            <p:ph type="subTitle" idx="1"/>
          </p:nvPr>
        </p:nvSpPr>
        <p:spPr>
          <a:xfrm>
            <a:off x="1371600" y="3886200"/>
            <a:ext cx="6400800" cy="1752600"/>
          </a:xfrm>
        </p:spPr>
        <p:txBody>
          <a:bodyPr/>
          <a:lstStyle>
            <a:lvl1pPr marL="0" indent="0" algn="ctr">
              <a:buFontTx/>
              <a:buNone/>
              <a:defRPr i="0"/>
            </a:lvl1pPr>
          </a:lstStyle>
          <a:p>
            <a:r>
              <a:rPr lang="en-US"/>
              <a:t>Click to edit Master subtitle style</a:t>
            </a:r>
          </a:p>
        </p:txBody>
      </p:sp>
      <p:sp>
        <p:nvSpPr>
          <p:cNvPr id="45061" name="Rectangle 5"/>
          <p:cNvSpPr>
            <a:spLocks noGrp="1" noChangeArrowheads="1"/>
          </p:cNvSpPr>
          <p:nvPr>
            <p:ph type="dt" sz="half" idx="2"/>
          </p:nvPr>
        </p:nvSpPr>
        <p:spPr/>
        <p:txBody>
          <a:bodyPr/>
          <a:lstStyle>
            <a:lvl1pPr>
              <a:defRPr/>
            </a:lvl1pPr>
          </a:lstStyle>
          <a:p>
            <a:endParaRPr lang="en-US" dirty="0"/>
          </a:p>
        </p:txBody>
      </p:sp>
      <p:sp>
        <p:nvSpPr>
          <p:cNvPr id="45062" name="Rectangle 6"/>
          <p:cNvSpPr>
            <a:spLocks noGrp="1" noChangeArrowheads="1"/>
          </p:cNvSpPr>
          <p:nvPr>
            <p:ph type="ftr" sz="quarter" idx="3"/>
          </p:nvPr>
        </p:nvSpPr>
        <p:spPr/>
        <p:txBody>
          <a:bodyPr/>
          <a:lstStyle>
            <a:lvl1pPr>
              <a:defRPr/>
            </a:lvl1pPr>
          </a:lstStyle>
          <a:p>
            <a:endParaRPr lang="en-US" dirty="0"/>
          </a:p>
        </p:txBody>
      </p:sp>
      <p:sp>
        <p:nvSpPr>
          <p:cNvPr id="45063" name="Rectangle 7"/>
          <p:cNvSpPr>
            <a:spLocks noGrp="1" noChangeArrowheads="1"/>
          </p:cNvSpPr>
          <p:nvPr>
            <p:ph type="sldNum" sz="quarter" idx="4"/>
          </p:nvPr>
        </p:nvSpPr>
        <p:spPr/>
        <p:txBody>
          <a:bodyPr/>
          <a:lstStyle>
            <a:lvl1pPr>
              <a:defRPr/>
            </a:lvl1pPr>
          </a:lstStyle>
          <a:p>
            <a:fld id="{F62144EE-FB6F-4488-B11D-EB5AB0DC6A96}" type="slidenum">
              <a:rPr lang="en-US"/>
              <a:pPr/>
              <a:t>‹#›</a:t>
            </a:fld>
            <a:endParaRPr lang="en-US" dirty="0"/>
          </a:p>
        </p:txBody>
      </p:sp>
      <p:pic>
        <p:nvPicPr>
          <p:cNvPr id="45064" name="Picture 8" descr="PHSTCH_Large"/>
          <p:cNvPicPr>
            <a:picLocks noChangeAspect="1" noChangeArrowheads="1"/>
          </p:cNvPicPr>
          <p:nvPr userDrawn="1"/>
        </p:nvPicPr>
        <p:blipFill>
          <a:blip r:embed="rId3" cstate="print"/>
          <a:srcRect/>
          <a:stretch>
            <a:fillRect/>
          </a:stretch>
        </p:blipFill>
        <p:spPr bwMode="auto">
          <a:xfrm>
            <a:off x="4572000" y="304800"/>
            <a:ext cx="4210050" cy="14382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8EB119B-8B4F-49ED-B007-8688D174A13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3A7BA6D-FC09-4818-B94F-EFDC0956EAF0}"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21A95FA-AF38-4E02-9E41-4A3AAABE964F}"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8411249-6198-4D67-A030-29C64FF241AB}"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ABE5A3D-26EE-479E-8383-26FC0F28879D}"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E97E3A7-1AEB-4C45-AEC2-E2343D602662}"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0863356F-A0F1-45F3-88ED-0DD4B3AC98A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BB68110-DB63-4DDA-800A-C5EC756B38DF}"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C6986D57-9602-4478-ABB0-35C00543C6E9}"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EBD3D40-19F3-4E87-8623-E80BCD9614D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5EF8442-0B68-4714-99F8-51AF07CCA857}"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PPT_orange2"/>
          <p:cNvPicPr>
            <a:picLocks noChangeAspect="1" noChangeArrowheads="1"/>
          </p:cNvPicPr>
          <p:nvPr userDrawn="1"/>
        </p:nvPicPr>
        <p:blipFill>
          <a:blip r:embed="rId14" cstate="print"/>
          <a:srcRect t="14444"/>
          <a:stretch>
            <a:fillRect/>
          </a:stretch>
        </p:blipFill>
        <p:spPr bwMode="auto">
          <a:xfrm>
            <a:off x="0" y="990600"/>
            <a:ext cx="9144000" cy="5867400"/>
          </a:xfrm>
          <a:prstGeom prst="rect">
            <a:avLst/>
          </a:prstGeom>
          <a:noFill/>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C84A617-9E65-423E-9845-E1FA72A03560}" type="slidenum">
              <a:rPr lang="en-US"/>
              <a:pPr/>
              <a:t>‹#›</a:t>
            </a:fld>
            <a:endParaRPr lang="en-US" dirty="0"/>
          </a:p>
        </p:txBody>
      </p:sp>
      <p:pic>
        <p:nvPicPr>
          <p:cNvPr id="1036" name="Picture 12" descr="PHSTCH_Large"/>
          <p:cNvPicPr>
            <a:picLocks noChangeAspect="1" noChangeArrowheads="1"/>
          </p:cNvPicPr>
          <p:nvPr userDrawn="1"/>
        </p:nvPicPr>
        <p:blipFill>
          <a:blip r:embed="rId15" cstate="print"/>
          <a:srcRect/>
          <a:stretch>
            <a:fillRect/>
          </a:stretch>
        </p:blipFill>
        <p:spPr bwMode="auto">
          <a:xfrm>
            <a:off x="7467600" y="304800"/>
            <a:ext cx="1314450" cy="44926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fontAlgn="base">
        <a:spcBef>
          <a:spcPct val="0"/>
        </a:spcBef>
        <a:spcAft>
          <a:spcPct val="0"/>
        </a:spcAft>
        <a:defRPr sz="3200" b="1">
          <a:solidFill>
            <a:srgbClr val="FF9900"/>
          </a:solidFill>
          <a:latin typeface="+mj-lt"/>
          <a:ea typeface="+mj-ea"/>
          <a:cs typeface="+mj-cs"/>
        </a:defRPr>
      </a:lvl1pPr>
      <a:lvl2pPr algn="l" rtl="0" fontAlgn="base">
        <a:spcBef>
          <a:spcPct val="0"/>
        </a:spcBef>
        <a:spcAft>
          <a:spcPct val="0"/>
        </a:spcAft>
        <a:defRPr sz="3200" b="1">
          <a:solidFill>
            <a:srgbClr val="FF9900"/>
          </a:solidFill>
          <a:latin typeface="Tahoma" pitchFamily="34" charset="0"/>
        </a:defRPr>
      </a:lvl2pPr>
      <a:lvl3pPr algn="l" rtl="0" fontAlgn="base">
        <a:spcBef>
          <a:spcPct val="0"/>
        </a:spcBef>
        <a:spcAft>
          <a:spcPct val="0"/>
        </a:spcAft>
        <a:defRPr sz="3200" b="1">
          <a:solidFill>
            <a:srgbClr val="FF9900"/>
          </a:solidFill>
          <a:latin typeface="Tahoma" pitchFamily="34" charset="0"/>
        </a:defRPr>
      </a:lvl3pPr>
      <a:lvl4pPr algn="l" rtl="0" fontAlgn="base">
        <a:spcBef>
          <a:spcPct val="0"/>
        </a:spcBef>
        <a:spcAft>
          <a:spcPct val="0"/>
        </a:spcAft>
        <a:defRPr sz="3200" b="1">
          <a:solidFill>
            <a:srgbClr val="FF9900"/>
          </a:solidFill>
          <a:latin typeface="Tahoma" pitchFamily="34" charset="0"/>
        </a:defRPr>
      </a:lvl4pPr>
      <a:lvl5pPr algn="l" rtl="0" fontAlgn="base">
        <a:spcBef>
          <a:spcPct val="0"/>
        </a:spcBef>
        <a:spcAft>
          <a:spcPct val="0"/>
        </a:spcAft>
        <a:defRPr sz="3200" b="1">
          <a:solidFill>
            <a:srgbClr val="FF9900"/>
          </a:solidFill>
          <a:latin typeface="Tahoma" pitchFamily="34" charset="0"/>
        </a:defRPr>
      </a:lvl5pPr>
      <a:lvl6pPr marL="457200" algn="l" rtl="0" fontAlgn="base">
        <a:spcBef>
          <a:spcPct val="0"/>
        </a:spcBef>
        <a:spcAft>
          <a:spcPct val="0"/>
        </a:spcAft>
        <a:defRPr sz="3200" b="1">
          <a:solidFill>
            <a:srgbClr val="FF9900"/>
          </a:solidFill>
          <a:latin typeface="Tahoma" pitchFamily="34" charset="0"/>
        </a:defRPr>
      </a:lvl6pPr>
      <a:lvl7pPr marL="914400" algn="l" rtl="0" fontAlgn="base">
        <a:spcBef>
          <a:spcPct val="0"/>
        </a:spcBef>
        <a:spcAft>
          <a:spcPct val="0"/>
        </a:spcAft>
        <a:defRPr sz="3200" b="1">
          <a:solidFill>
            <a:srgbClr val="FF9900"/>
          </a:solidFill>
          <a:latin typeface="Tahoma" pitchFamily="34" charset="0"/>
        </a:defRPr>
      </a:lvl7pPr>
      <a:lvl8pPr marL="1371600" algn="l" rtl="0" fontAlgn="base">
        <a:spcBef>
          <a:spcPct val="0"/>
        </a:spcBef>
        <a:spcAft>
          <a:spcPct val="0"/>
        </a:spcAft>
        <a:defRPr sz="3200" b="1">
          <a:solidFill>
            <a:srgbClr val="FF9900"/>
          </a:solidFill>
          <a:latin typeface="Tahoma" pitchFamily="34" charset="0"/>
        </a:defRPr>
      </a:lvl8pPr>
      <a:lvl9pPr marL="1828800" algn="l" rtl="0" fontAlgn="base">
        <a:spcBef>
          <a:spcPct val="0"/>
        </a:spcBef>
        <a:spcAft>
          <a:spcPct val="0"/>
        </a:spcAft>
        <a:defRPr sz="3200" b="1">
          <a:solidFill>
            <a:srgbClr val="FF9900"/>
          </a:solidFill>
          <a:latin typeface="Tahoma" pitchFamily="34" charset="0"/>
        </a:defRPr>
      </a:lvl9pPr>
    </p:titleStyle>
    <p:bodyStyle>
      <a:lvl1pPr marL="342900" indent="-342900" algn="l" rtl="0" fontAlgn="base">
        <a:spcBef>
          <a:spcPct val="20000"/>
        </a:spcBef>
        <a:spcAft>
          <a:spcPct val="0"/>
        </a:spcAft>
        <a:buBlip>
          <a:blip r:embed="rId16"/>
        </a:buBlip>
        <a:defRPr sz="2800" b="1" i="1">
          <a:solidFill>
            <a:schemeClr val="accent2"/>
          </a:solidFill>
          <a:latin typeface="+mn-lt"/>
          <a:ea typeface="+mn-ea"/>
          <a:cs typeface="+mn-cs"/>
        </a:defRPr>
      </a:lvl1pPr>
      <a:lvl2pPr marL="742950" indent="-285750" algn="l" rtl="0" fontAlgn="base">
        <a:spcBef>
          <a:spcPct val="20000"/>
        </a:spcBef>
        <a:spcAft>
          <a:spcPct val="0"/>
        </a:spcAft>
        <a:buFont typeface="Wingdings" pitchFamily="2" charset="2"/>
        <a:buBlip>
          <a:blip r:embed="rId17"/>
        </a:buBlip>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nhpco.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nhpco.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nhpco.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hyperlink" Target="mailto:terri.warren2@providence.org" TargetMode="External"/><Relationship Id="rId4" Type="http://schemas.openxmlformats.org/officeDocument/2006/relationships/hyperlink" Target="http://www.trinitycarehospice.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cap="all" dirty="0" smtClean="0">
                <a:latin typeface="Calibri" pitchFamily="34" charset="0"/>
              </a:rPr>
              <a:t>Hospice and Palliative Care: </a:t>
            </a:r>
            <a:br>
              <a:rPr lang="en-US" cap="all" dirty="0" smtClean="0">
                <a:latin typeface="Calibri" pitchFamily="34" charset="0"/>
              </a:rPr>
            </a:br>
            <a:r>
              <a:rPr lang="en-US" cap="all" dirty="0" smtClean="0">
                <a:latin typeface="Calibri" pitchFamily="34" charset="0"/>
              </a:rPr>
              <a:t>the Distinctions and the Connections</a:t>
            </a:r>
            <a:endParaRPr lang="en-US" cap="all" dirty="0">
              <a:latin typeface="Calibri" pitchFamily="34" charset="0"/>
            </a:endParaRPr>
          </a:p>
        </p:txBody>
      </p:sp>
      <p:sp>
        <p:nvSpPr>
          <p:cNvPr id="5" name="Subtitle 4"/>
          <p:cNvSpPr>
            <a:spLocks noGrp="1"/>
          </p:cNvSpPr>
          <p:nvPr>
            <p:ph type="subTitle" idx="1"/>
          </p:nvPr>
        </p:nvSpPr>
        <p:spPr>
          <a:xfrm>
            <a:off x="1371600" y="3886200"/>
            <a:ext cx="6400800" cy="2133600"/>
          </a:xfrm>
        </p:spPr>
        <p:txBody>
          <a:bodyPr/>
          <a:lstStyle/>
          <a:p>
            <a:r>
              <a:rPr lang="en-US" sz="2400" dirty="0" smtClean="0">
                <a:latin typeface="Calibri" pitchFamily="34" charset="0"/>
              </a:rPr>
              <a:t>Terri Warren, MSW</a:t>
            </a:r>
          </a:p>
          <a:p>
            <a:r>
              <a:rPr lang="en-US" sz="2400" dirty="0" smtClean="0">
                <a:latin typeface="Calibri" pitchFamily="34" charset="0"/>
              </a:rPr>
              <a:t>Executive Director</a:t>
            </a:r>
          </a:p>
          <a:p>
            <a:r>
              <a:rPr lang="en-US" sz="2400" dirty="0" smtClean="0">
                <a:latin typeface="Calibri" pitchFamily="34" charset="0"/>
              </a:rPr>
              <a:t>Providence TrinityCare Hospice </a:t>
            </a:r>
          </a:p>
          <a:p>
            <a:r>
              <a:rPr lang="en-US" sz="2400" dirty="0" smtClean="0">
                <a:latin typeface="Calibri" pitchFamily="34" charset="0"/>
              </a:rPr>
              <a:t>Palliative Care &amp; TrinityKids Care</a:t>
            </a: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001000" cy="4525963"/>
          </a:xfrm>
        </p:spPr>
        <p:txBody>
          <a:bodyPr/>
          <a:lstStyle/>
          <a:p>
            <a:r>
              <a:rPr lang="en-US" b="0" dirty="0" smtClean="0">
                <a:solidFill>
                  <a:schemeClr val="tx1"/>
                </a:solidFill>
                <a:latin typeface="Calibri" pitchFamily="34" charset="0"/>
              </a:rPr>
              <a:t>369 acute care hospitals</a:t>
            </a:r>
          </a:p>
          <a:p>
            <a:r>
              <a:rPr lang="en-US" b="0" dirty="0" smtClean="0">
                <a:solidFill>
                  <a:schemeClr val="tx1"/>
                </a:solidFill>
                <a:latin typeface="Calibri" pitchFamily="34" charset="0"/>
              </a:rPr>
              <a:t>186 (50.4%) with active IPPC programs</a:t>
            </a:r>
          </a:p>
          <a:p>
            <a:r>
              <a:rPr lang="en-US" b="0" dirty="0" smtClean="0">
                <a:solidFill>
                  <a:schemeClr val="tx1"/>
                </a:solidFill>
                <a:latin typeface="Calibri" pitchFamily="34" charset="0"/>
              </a:rPr>
              <a:t>IPPC available in 39/58 (67%) CA counties</a:t>
            </a:r>
          </a:p>
          <a:p>
            <a:pPr>
              <a:buBlip>
                <a:blip r:embed="rId2"/>
              </a:buBlip>
            </a:pPr>
            <a:r>
              <a:rPr lang="en-US" b="0" dirty="0" smtClean="0">
                <a:solidFill>
                  <a:schemeClr val="tx1"/>
                </a:solidFill>
                <a:latin typeface="Calibri" pitchFamily="34" charset="0"/>
              </a:rPr>
              <a:t>Contributing to more than </a:t>
            </a:r>
            <a:r>
              <a:rPr lang="en-US" b="0" dirty="0" smtClean="0">
                <a:latin typeface="Calibri" pitchFamily="34" charset="0"/>
              </a:rPr>
              <a:t>72,000 inpatient admissions each year</a:t>
            </a:r>
          </a:p>
        </p:txBody>
      </p:sp>
      <p:sp>
        <p:nvSpPr>
          <p:cNvPr id="5" name="Slide Number Placeholder 4"/>
          <p:cNvSpPr>
            <a:spLocks noGrp="1"/>
          </p:cNvSpPr>
          <p:nvPr>
            <p:ph type="sldNum" sz="quarter" idx="12"/>
          </p:nvPr>
        </p:nvSpPr>
        <p:spPr/>
        <p:txBody>
          <a:bodyPr/>
          <a:lstStyle/>
          <a:p>
            <a:fld id="{BE97E3A7-1AEB-4C45-AEC2-E2343D602662}" type="slidenum">
              <a:rPr lang="en-US" smtClean="0">
                <a:latin typeface="Calibri" pitchFamily="34" charset="0"/>
              </a:rPr>
              <a:pPr/>
              <a:t>10</a:t>
            </a:fld>
            <a:endParaRPr lang="en-US" dirty="0">
              <a:latin typeface="Calibri" pitchFamily="34" charset="0"/>
            </a:endParaRPr>
          </a:p>
        </p:txBody>
      </p:sp>
      <p:sp>
        <p:nvSpPr>
          <p:cNvPr id="6" name="Title 1"/>
          <p:cNvSpPr txBox="1">
            <a:spLocks/>
          </p:cNvSpPr>
          <p:nvPr/>
        </p:nvSpPr>
        <p:spPr bwMode="auto">
          <a:xfrm>
            <a:off x="609600" y="427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t>Ip pc: prevalence, capacity, sufficiency</a:t>
            </a:r>
            <a:endParaRPr kumimoji="0" lang="en-US" sz="3200" b="1" i="0" u="none" strike="noStrike" kern="0" cap="all" spc="0" normalizeH="0" baseline="0" noProof="0" dirty="0">
              <a:ln>
                <a:noFill/>
              </a:ln>
              <a:solidFill>
                <a:srgbClr val="FF9900"/>
              </a:solidFill>
              <a:effectLst/>
              <a:uLnTx/>
              <a:uFillTx/>
              <a:latin typeface="Calibri" pitchFamily="34" charset="0"/>
              <a:ea typeface="+mj-ea"/>
              <a:cs typeface="+mj-cs"/>
            </a:endParaRPr>
          </a:p>
        </p:txBody>
      </p:sp>
      <p:sp>
        <p:nvSpPr>
          <p:cNvPr id="7" name="TextBox 6"/>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sp>
        <p:nvSpPr>
          <p:cNvPr id="9" name="Rectangle 8"/>
          <p:cNvSpPr/>
          <p:nvPr/>
        </p:nvSpPr>
        <p:spPr>
          <a:xfrm>
            <a:off x="762000" y="4343400"/>
            <a:ext cx="7663444" cy="584775"/>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US" sz="3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itchFamily="34" charset="0"/>
              </a:rPr>
              <a:t>Current capacity is between 33-50% of need</a:t>
            </a:r>
            <a:endParaRPr lang="en-US" sz="3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001000" cy="4525963"/>
          </a:xfrm>
        </p:spPr>
        <p:txBody>
          <a:bodyPr/>
          <a:lstStyle/>
          <a:p>
            <a:r>
              <a:rPr lang="en-US" b="0" dirty="0" smtClean="0">
                <a:solidFill>
                  <a:schemeClr val="tx1"/>
                </a:solidFill>
                <a:latin typeface="Calibri" pitchFamily="34" charset="0"/>
              </a:rPr>
              <a:t>189 CBPC programs</a:t>
            </a:r>
          </a:p>
          <a:p>
            <a:r>
              <a:rPr lang="en-US" b="0" dirty="0" smtClean="0">
                <a:solidFill>
                  <a:schemeClr val="tx1"/>
                </a:solidFill>
                <a:latin typeface="Calibri" pitchFamily="34" charset="0"/>
              </a:rPr>
              <a:t>Sponsored by 147 organizations</a:t>
            </a:r>
          </a:p>
          <a:p>
            <a:r>
              <a:rPr lang="en-US" b="0" dirty="0" smtClean="0">
                <a:solidFill>
                  <a:schemeClr val="tx1"/>
                </a:solidFill>
                <a:latin typeface="Calibri" pitchFamily="34" charset="0"/>
              </a:rPr>
              <a:t>Programs available in 36/58 (62%) CA counties</a:t>
            </a:r>
          </a:p>
          <a:p>
            <a:pPr>
              <a:buBlip>
                <a:blip r:embed="rId2"/>
              </a:buBlip>
            </a:pPr>
            <a:r>
              <a:rPr lang="en-US" b="0" dirty="0" smtClean="0">
                <a:solidFill>
                  <a:schemeClr val="tx1"/>
                </a:solidFill>
                <a:latin typeface="Calibri" pitchFamily="34" charset="0"/>
              </a:rPr>
              <a:t>Serving more than </a:t>
            </a:r>
            <a:r>
              <a:rPr lang="en-US" b="0" dirty="0" smtClean="0">
                <a:latin typeface="Calibri" pitchFamily="34" charset="0"/>
              </a:rPr>
              <a:t>53,000 individuals annually</a:t>
            </a:r>
          </a:p>
        </p:txBody>
      </p:sp>
      <p:sp>
        <p:nvSpPr>
          <p:cNvPr id="5" name="Slide Number Placeholder 4"/>
          <p:cNvSpPr>
            <a:spLocks noGrp="1"/>
          </p:cNvSpPr>
          <p:nvPr>
            <p:ph type="sldNum" sz="quarter" idx="12"/>
          </p:nvPr>
        </p:nvSpPr>
        <p:spPr/>
        <p:txBody>
          <a:bodyPr/>
          <a:lstStyle/>
          <a:p>
            <a:fld id="{BE97E3A7-1AEB-4C45-AEC2-E2343D602662}" type="slidenum">
              <a:rPr lang="en-US" smtClean="0">
                <a:latin typeface="Calibri" pitchFamily="34" charset="0"/>
              </a:rPr>
              <a:pPr/>
              <a:t>11</a:t>
            </a:fld>
            <a:endParaRPr lang="en-US" dirty="0">
              <a:latin typeface="Calibri" pitchFamily="34" charset="0"/>
            </a:endParaRPr>
          </a:p>
        </p:txBody>
      </p:sp>
      <p:sp>
        <p:nvSpPr>
          <p:cNvPr id="6" name="Title 1"/>
          <p:cNvSpPr txBox="1">
            <a:spLocks/>
          </p:cNvSpPr>
          <p:nvPr/>
        </p:nvSpPr>
        <p:spPr bwMode="auto">
          <a:xfrm>
            <a:off x="609600" y="427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t>CBPC: prevalence, capacity, sufficiency</a:t>
            </a:r>
            <a:endParaRPr kumimoji="0" lang="en-US" sz="3200" b="1" i="0" u="none" strike="noStrike" kern="0" cap="all" spc="0" normalizeH="0" baseline="0" noProof="0" dirty="0">
              <a:ln>
                <a:noFill/>
              </a:ln>
              <a:solidFill>
                <a:srgbClr val="FF9900"/>
              </a:solidFill>
              <a:effectLst/>
              <a:uLnTx/>
              <a:uFillTx/>
              <a:latin typeface="Calibri" pitchFamily="34" charset="0"/>
              <a:ea typeface="+mj-ea"/>
              <a:cs typeface="+mj-cs"/>
            </a:endParaRPr>
          </a:p>
        </p:txBody>
      </p:sp>
      <p:sp>
        <p:nvSpPr>
          <p:cNvPr id="7" name="TextBox 6"/>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sp>
        <p:nvSpPr>
          <p:cNvPr id="9" name="Rectangle 8"/>
          <p:cNvSpPr/>
          <p:nvPr/>
        </p:nvSpPr>
        <p:spPr>
          <a:xfrm>
            <a:off x="762000" y="4343400"/>
            <a:ext cx="7663445" cy="584775"/>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US" sz="3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itchFamily="34" charset="0"/>
              </a:rPr>
              <a:t>Current capacity is between 24-37% of need</a:t>
            </a:r>
            <a:endParaRPr lang="en-US" sz="3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The hospice &amp; Palliative care</a:t>
            </a:r>
            <a:br>
              <a:rPr lang="en-US" cap="all" dirty="0" smtClean="0">
                <a:latin typeface="Calibri" pitchFamily="34" charset="0"/>
              </a:rPr>
            </a:br>
            <a:r>
              <a:rPr lang="en-US" cap="all" dirty="0" smtClean="0">
                <a:latin typeface="Calibri" pitchFamily="34" charset="0"/>
              </a:rPr>
              <a:t>philosophy</a:t>
            </a:r>
            <a:endParaRPr lang="en-US" cap="all"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Hospice is a special way of caring for people with life-limiting illnesses that includes caring for the physical, emotional, social and spiritual parts of the </a:t>
            </a:r>
            <a:r>
              <a:rPr lang="en-US" b="0" dirty="0" smtClean="0">
                <a:latin typeface="Calibri" pitchFamily="34" charset="0"/>
              </a:rPr>
              <a:t>“whole” </a:t>
            </a:r>
            <a:r>
              <a:rPr lang="en-US" b="0" dirty="0" smtClean="0">
                <a:solidFill>
                  <a:schemeClr val="tx1"/>
                </a:solidFill>
                <a:latin typeface="Calibri" pitchFamily="34" charset="0"/>
              </a:rPr>
              <a:t>person focused on comfort (palliative) rather than curative care </a:t>
            </a:r>
          </a:p>
          <a:p>
            <a:r>
              <a:rPr lang="en-US" b="0" dirty="0" smtClean="0">
                <a:solidFill>
                  <a:schemeClr val="tx1"/>
                </a:solidFill>
                <a:latin typeface="Calibri" pitchFamily="34" charset="0"/>
              </a:rPr>
              <a:t>Focuses on quality of life for individuals and their family caregivers, helping them live as fully and completely as they wish, with those important to them, in their own familiar setting</a:t>
            </a:r>
          </a:p>
        </p:txBody>
      </p:sp>
      <p:sp>
        <p:nvSpPr>
          <p:cNvPr id="4" name="Slide Number Placeholder 3"/>
          <p:cNvSpPr>
            <a:spLocks noGrp="1"/>
          </p:cNvSpPr>
          <p:nvPr>
            <p:ph type="sldNum" sz="quarter" idx="12"/>
          </p:nvPr>
        </p:nvSpPr>
        <p:spPr/>
        <p:txBody>
          <a:bodyPr/>
          <a:lstStyle/>
          <a:p>
            <a:fld id="{38411249-6198-4D67-A030-29C64FF241AB}"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The hospice &amp; Palliative care</a:t>
            </a:r>
            <a:br>
              <a:rPr lang="en-US" cap="all" dirty="0" smtClean="0">
                <a:latin typeface="Calibri" pitchFamily="34" charset="0"/>
              </a:rPr>
            </a:br>
            <a:r>
              <a:rPr lang="en-US" cap="all" dirty="0" smtClean="0">
                <a:latin typeface="Calibri" pitchFamily="34" charset="0"/>
              </a:rPr>
              <a:t>philosophy</a:t>
            </a:r>
            <a:endParaRPr lang="en-US" sz="2800" cap="all" dirty="0">
              <a:latin typeface="Calibri" pitchFamily="34" charset="0"/>
            </a:endParaRPr>
          </a:p>
        </p:txBody>
      </p:sp>
      <p:sp>
        <p:nvSpPr>
          <p:cNvPr id="3" name="Content Placeholder 2"/>
          <p:cNvSpPr>
            <a:spLocks noGrp="1"/>
          </p:cNvSpPr>
          <p:nvPr>
            <p:ph idx="1"/>
          </p:nvPr>
        </p:nvSpPr>
        <p:spPr>
          <a:xfrm>
            <a:off x="457200" y="2590800"/>
            <a:ext cx="8229600" cy="3535363"/>
          </a:xfrm>
        </p:spPr>
        <p:txBody>
          <a:bodyPr/>
          <a:lstStyle/>
          <a:p>
            <a:pPr>
              <a:buNone/>
            </a:pPr>
            <a:r>
              <a:rPr lang="en-US" dirty="0" smtClean="0">
                <a:latin typeface="Calibri" pitchFamily="34" charset="0"/>
              </a:rPr>
              <a:t>“Palliative care” </a:t>
            </a:r>
            <a:r>
              <a:rPr lang="en-US" b="0" dirty="0" smtClean="0">
                <a:solidFill>
                  <a:schemeClr val="tx1"/>
                </a:solidFill>
                <a:latin typeface="Calibri" pitchFamily="34" charset="0"/>
              </a:rPr>
              <a:t>means patient and family-centered care that optimizes quality of life by anticipating, preventing, and treating </a:t>
            </a:r>
            <a:r>
              <a:rPr lang="en-US" dirty="0" smtClean="0">
                <a:latin typeface="Calibri" pitchFamily="34" charset="0"/>
              </a:rPr>
              <a:t>suffering.  </a:t>
            </a:r>
            <a:r>
              <a:rPr lang="en-US" b="0" dirty="0" smtClean="0">
                <a:solidFill>
                  <a:schemeClr val="tx1"/>
                </a:solidFill>
                <a:latin typeface="Calibri" pitchFamily="34" charset="0"/>
              </a:rPr>
              <a:t>Palliative care throughout the continuum of illness involves addressing physical, intellectual, emotional, social, and spiritual needs and to facilitate patient autonomy, access to information, and choice.</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13</a:t>
            </a:fld>
            <a:endParaRPr lang="en-US" dirty="0">
              <a:latin typeface="Calibri" pitchFamily="34" charset="0"/>
            </a:endParaRPr>
          </a:p>
        </p:txBody>
      </p:sp>
      <p:sp>
        <p:nvSpPr>
          <p:cNvPr id="5" name="Title 1"/>
          <p:cNvSpPr txBox="1">
            <a:spLocks/>
          </p:cNvSpPr>
          <p:nvPr/>
        </p:nvSpPr>
        <p:spPr bwMode="auto">
          <a:xfrm>
            <a:off x="533400" y="1600200"/>
            <a:ext cx="8229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all" spc="0" normalizeH="0" baseline="0" noProof="0" dirty="0" smtClean="0">
                <a:ln>
                  <a:noFill/>
                </a:ln>
                <a:solidFill>
                  <a:schemeClr val="accent2"/>
                </a:solidFill>
                <a:effectLst/>
                <a:uLnTx/>
                <a:uFillTx/>
                <a:latin typeface="Calibri" pitchFamily="34" charset="0"/>
                <a:ea typeface="+mj-ea"/>
                <a:cs typeface="+mj-cs"/>
              </a:rPr>
              <a:t>Definition: Center for Medicare and Medicaid Services</a:t>
            </a:r>
            <a:endParaRPr kumimoji="0" lang="en-US" sz="2400" b="1" i="0" u="none" strike="noStrike" kern="0" cap="all" spc="0" normalizeH="0" baseline="0" noProof="0" dirty="0">
              <a:ln>
                <a:noFill/>
              </a:ln>
              <a:solidFill>
                <a:schemeClr val="accent2"/>
              </a:solidFill>
              <a:effectLst/>
              <a:uLnTx/>
              <a:uFillTx/>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Hospice benefit</a:t>
            </a:r>
            <a:endParaRPr lang="en-US" cap="all" dirty="0">
              <a:latin typeface="Calibri" pitchFamily="34" charset="0"/>
            </a:endParaRPr>
          </a:p>
        </p:txBody>
      </p:sp>
      <p:sp>
        <p:nvSpPr>
          <p:cNvPr id="3" name="Content Placeholder 2"/>
          <p:cNvSpPr>
            <a:spLocks noGrp="1"/>
          </p:cNvSpPr>
          <p:nvPr>
            <p:ph idx="1"/>
          </p:nvPr>
        </p:nvSpPr>
        <p:spPr>
          <a:xfrm>
            <a:off x="457200" y="1219200"/>
            <a:ext cx="8229600" cy="4906963"/>
          </a:xfrm>
        </p:spPr>
        <p:txBody>
          <a:bodyPr/>
          <a:lstStyle/>
          <a:p>
            <a:r>
              <a:rPr lang="en-US" b="0" dirty="0" smtClean="0">
                <a:solidFill>
                  <a:schemeClr val="tx1"/>
                </a:solidFill>
                <a:latin typeface="Calibri" pitchFamily="34" charset="0"/>
              </a:rPr>
              <a:t>Considered a model for quality compassionate care for people facing a life-limiting illness, hospice provides expert medical care, pain and symptom management, emotional and spiritual support tailored to the patients wishes.  Supportive care is also provided to the patients loved ones.</a:t>
            </a:r>
          </a:p>
          <a:p>
            <a:r>
              <a:rPr lang="en-US" b="0" dirty="0" smtClean="0">
                <a:solidFill>
                  <a:schemeClr val="tx1"/>
                </a:solidFill>
                <a:latin typeface="Calibri" pitchFamily="34" charset="0"/>
              </a:rPr>
              <a:t>Hospice focuses on caring, not curing</a:t>
            </a:r>
          </a:p>
          <a:p>
            <a:r>
              <a:rPr lang="en-US" b="0" dirty="0" smtClean="0">
                <a:solidFill>
                  <a:schemeClr val="tx1"/>
                </a:solidFill>
                <a:latin typeface="Calibri" pitchFamily="34" charset="0"/>
              </a:rPr>
              <a:t>Provided by an interdisciplinary team</a:t>
            </a:r>
          </a:p>
          <a:p>
            <a:r>
              <a:rPr lang="en-US" b="0" dirty="0" smtClean="0">
                <a:solidFill>
                  <a:schemeClr val="tx1"/>
                </a:solidFill>
                <a:latin typeface="Calibri" pitchFamily="34" charset="0"/>
              </a:rPr>
              <a:t>Bundled payment, per diem rate designed to provide supportive care for months</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14</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Facts and figures</a:t>
            </a:r>
            <a:endParaRPr lang="en-US" cap="all"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The median (50</a:t>
            </a:r>
            <a:r>
              <a:rPr lang="en-US" b="0" baseline="30000" dirty="0" smtClean="0">
                <a:solidFill>
                  <a:schemeClr val="tx1"/>
                </a:solidFill>
                <a:latin typeface="Calibri" pitchFamily="34" charset="0"/>
              </a:rPr>
              <a:t>th</a:t>
            </a:r>
            <a:r>
              <a:rPr lang="en-US" b="0" dirty="0" smtClean="0">
                <a:solidFill>
                  <a:schemeClr val="tx1"/>
                </a:solidFill>
                <a:latin typeface="Calibri" pitchFamily="34" charset="0"/>
              </a:rPr>
              <a:t> percentile) length of service in 2013 was 18.5 days, a decrease from 18.7 days in 2012</a:t>
            </a:r>
          </a:p>
          <a:p>
            <a:r>
              <a:rPr lang="en-US" b="0" dirty="0" smtClean="0">
                <a:solidFill>
                  <a:schemeClr val="tx1"/>
                </a:solidFill>
                <a:latin typeface="Calibri" pitchFamily="34" charset="0"/>
              </a:rPr>
              <a:t>Yet the ALOS increased from 71.8 days in 2012 to 72.6 in 2013</a:t>
            </a:r>
          </a:p>
          <a:p>
            <a:r>
              <a:rPr lang="en-US" b="0" dirty="0" smtClean="0">
                <a:solidFill>
                  <a:schemeClr val="tx1"/>
                </a:solidFill>
                <a:latin typeface="Calibri" pitchFamily="34" charset="0"/>
              </a:rPr>
              <a:t>Over the past several years the median LOS has declined while the average LOS has increased</a:t>
            </a:r>
          </a:p>
          <a:p>
            <a:r>
              <a:rPr lang="en-US" b="0" dirty="0" smtClean="0">
                <a:solidFill>
                  <a:schemeClr val="tx1"/>
                </a:solidFill>
                <a:latin typeface="Calibri" pitchFamily="34" charset="0"/>
              </a:rPr>
              <a:t>In 2013, 34.5% died or were discharged within 7 days of admission</a:t>
            </a: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15</a:t>
            </a:fld>
            <a:endParaRPr lang="en-US" dirty="0">
              <a:latin typeface="Calibri" pitchFamily="34" charset="0"/>
            </a:endParaRPr>
          </a:p>
        </p:txBody>
      </p:sp>
      <p:sp>
        <p:nvSpPr>
          <p:cNvPr id="6" name="TextBox 5"/>
          <p:cNvSpPr txBox="1"/>
          <p:nvPr/>
        </p:nvSpPr>
        <p:spPr>
          <a:xfrm>
            <a:off x="0" y="6550223"/>
            <a:ext cx="2454326" cy="307777"/>
          </a:xfrm>
          <a:prstGeom prst="rect">
            <a:avLst/>
          </a:prstGeom>
          <a:noFill/>
        </p:spPr>
        <p:txBody>
          <a:bodyPr wrap="none" rtlCol="0">
            <a:spAutoFit/>
          </a:bodyPr>
          <a:lstStyle/>
          <a:p>
            <a:r>
              <a:rPr lang="en-US" sz="1400" dirty="0" smtClean="0">
                <a:latin typeface="Calibri" pitchFamily="34" charset="0"/>
              </a:rPr>
              <a:t>NHPCO, Facts and Figures 2013</a:t>
            </a:r>
            <a:endParaRPr lang="en-US" sz="1400" dirty="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Facts and figures</a:t>
            </a:r>
            <a:endParaRPr lang="en-US" cap="all" dirty="0">
              <a:latin typeface="Calibri" pitchFamily="34" charset="0"/>
            </a:endParaRPr>
          </a:p>
        </p:txBody>
      </p:sp>
      <p:sp>
        <p:nvSpPr>
          <p:cNvPr id="3" name="Content Placeholder 2"/>
          <p:cNvSpPr>
            <a:spLocks noGrp="1"/>
          </p:cNvSpPr>
          <p:nvPr>
            <p:ph idx="1"/>
          </p:nvPr>
        </p:nvSpPr>
        <p:spPr>
          <a:xfrm>
            <a:off x="457200" y="1219200"/>
            <a:ext cx="8229600" cy="4906963"/>
          </a:xfrm>
        </p:spPr>
        <p:txBody>
          <a:bodyPr/>
          <a:lstStyle/>
          <a:p>
            <a:r>
              <a:rPr lang="en-US" b="0" dirty="0" smtClean="0">
                <a:solidFill>
                  <a:schemeClr val="tx1"/>
                </a:solidFill>
                <a:latin typeface="Calibri" pitchFamily="34" charset="0"/>
              </a:rPr>
              <a:t>Over 5,800 hospice in the US</a:t>
            </a:r>
          </a:p>
          <a:p>
            <a:r>
              <a:rPr lang="en-US" b="0" dirty="0" smtClean="0">
                <a:solidFill>
                  <a:schemeClr val="tx1"/>
                </a:solidFill>
                <a:latin typeface="Calibri" pitchFamily="34" charset="0"/>
              </a:rPr>
              <a:t>Over 78% of programs are small, with fewer than 500 admissions per year</a:t>
            </a:r>
          </a:p>
          <a:p>
            <a:r>
              <a:rPr lang="en-US" b="0" dirty="0" smtClean="0">
                <a:solidFill>
                  <a:schemeClr val="tx1"/>
                </a:solidFill>
                <a:latin typeface="Calibri" pitchFamily="34" charset="0"/>
              </a:rPr>
              <a:t>70% of hospice programs are for-profit, with the number of not-for-profits decreasing each year</a:t>
            </a:r>
          </a:p>
          <a:p>
            <a:r>
              <a:rPr lang="en-US" b="0" dirty="0" smtClean="0">
                <a:solidFill>
                  <a:schemeClr val="tx1"/>
                </a:solidFill>
                <a:latin typeface="Calibri" pitchFamily="34" charset="0"/>
              </a:rPr>
              <a:t>Annually the top admitting diagnoses for hospices:</a:t>
            </a:r>
          </a:p>
          <a:p>
            <a:pPr lvl="1">
              <a:buBlip>
                <a:blip r:embed="rId2"/>
              </a:buBlip>
            </a:pPr>
            <a:r>
              <a:rPr lang="en-US" dirty="0" smtClean="0">
                <a:latin typeface="Calibri" pitchFamily="34" charset="0"/>
              </a:rPr>
              <a:t>All Cancers (36.5%)</a:t>
            </a:r>
          </a:p>
          <a:p>
            <a:pPr lvl="1">
              <a:buBlip>
                <a:blip r:embed="rId2"/>
              </a:buBlip>
            </a:pPr>
            <a:r>
              <a:rPr lang="en-US" dirty="0" smtClean="0">
                <a:latin typeface="Calibri" pitchFamily="34" charset="0"/>
              </a:rPr>
              <a:t>Dementia (15.2%)</a:t>
            </a:r>
          </a:p>
          <a:p>
            <a:pPr lvl="1">
              <a:buBlip>
                <a:blip r:embed="rId2"/>
              </a:buBlip>
            </a:pPr>
            <a:r>
              <a:rPr lang="en-US" dirty="0" smtClean="0">
                <a:latin typeface="Calibri" pitchFamily="34" charset="0"/>
              </a:rPr>
              <a:t>Heart Disease (13.4%)</a:t>
            </a:r>
          </a:p>
          <a:p>
            <a:pPr lvl="1">
              <a:buBlip>
                <a:blip r:embed="rId2"/>
              </a:buBlip>
            </a:pPr>
            <a:r>
              <a:rPr lang="en-US" dirty="0" smtClean="0">
                <a:latin typeface="Calibri" pitchFamily="34" charset="0"/>
              </a:rPr>
              <a:t>Lung Disease (9.9%)</a:t>
            </a:r>
          </a:p>
          <a:p>
            <a:pPr lvl="1">
              <a:buBlip>
                <a:blip r:embed="rId2"/>
              </a:buBlip>
            </a:pPr>
            <a:r>
              <a:rPr lang="en-US" dirty="0" smtClean="0">
                <a:latin typeface="Calibri" pitchFamily="34" charset="0"/>
              </a:rPr>
              <a:t>Other (6.9%)</a:t>
            </a: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16</a:t>
            </a:fld>
            <a:endParaRPr lang="en-US" dirty="0">
              <a:latin typeface="Calibri" pitchFamily="34" charset="0"/>
            </a:endParaRPr>
          </a:p>
        </p:txBody>
      </p:sp>
      <p:sp>
        <p:nvSpPr>
          <p:cNvPr id="6" name="TextBox 5"/>
          <p:cNvSpPr txBox="1"/>
          <p:nvPr/>
        </p:nvSpPr>
        <p:spPr>
          <a:xfrm>
            <a:off x="0" y="6550223"/>
            <a:ext cx="2454326" cy="307777"/>
          </a:xfrm>
          <a:prstGeom prst="rect">
            <a:avLst/>
          </a:prstGeom>
          <a:noFill/>
        </p:spPr>
        <p:txBody>
          <a:bodyPr wrap="none" rtlCol="0">
            <a:spAutoFit/>
          </a:bodyPr>
          <a:lstStyle/>
          <a:p>
            <a:r>
              <a:rPr lang="en-US" sz="1400" dirty="0" smtClean="0">
                <a:latin typeface="Calibri" pitchFamily="34" charset="0"/>
              </a:rPr>
              <a:t>NHPCO, Facts and Figures 2013</a:t>
            </a:r>
            <a:endParaRPr lang="en-US" sz="1400" dirty="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cap="all" dirty="0" smtClean="0">
                <a:latin typeface="Calibri" pitchFamily="34" charset="0"/>
              </a:rPr>
              <a:t>Levels of care</a:t>
            </a:r>
            <a:endParaRPr lang="en-US" cap="all" dirty="0">
              <a:latin typeface="Calibri" pitchFamily="34" charset="0"/>
            </a:endParaRPr>
          </a:p>
        </p:txBody>
      </p:sp>
      <p:sp>
        <p:nvSpPr>
          <p:cNvPr id="3" name="Slide Number Placeholder 2"/>
          <p:cNvSpPr>
            <a:spLocks noGrp="1"/>
          </p:cNvSpPr>
          <p:nvPr>
            <p:ph type="sldNum" sz="quarter" idx="12"/>
          </p:nvPr>
        </p:nvSpPr>
        <p:spPr>
          <a:xfrm>
            <a:off x="6553200" y="6169025"/>
            <a:ext cx="2133600" cy="476250"/>
          </a:xfrm>
        </p:spPr>
        <p:txBody>
          <a:bodyPr/>
          <a:lstStyle/>
          <a:p>
            <a:fld id="{CBB68110-DB63-4DDA-800A-C5EC756B38DF}" type="slidenum">
              <a:rPr lang="en-US" smtClean="0">
                <a:latin typeface="Calibri" pitchFamily="34" charset="0"/>
              </a:rPr>
              <a:pPr/>
              <a:t>17</a:t>
            </a:fld>
            <a:endParaRPr lang="en-US" dirty="0">
              <a:latin typeface="Calibri" pitchFamily="34" charset="0"/>
            </a:endParaRPr>
          </a:p>
        </p:txBody>
      </p:sp>
      <p:sp>
        <p:nvSpPr>
          <p:cNvPr id="12" name="Rectangle 11"/>
          <p:cNvSpPr/>
          <p:nvPr/>
        </p:nvSpPr>
        <p:spPr>
          <a:xfrm>
            <a:off x="1600200" y="1066800"/>
            <a:ext cx="7315200" cy="914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dirty="0" smtClean="0">
                <a:latin typeface="Calibri" pitchFamily="34" charset="0"/>
              </a:rPr>
              <a:t>Most common, patient receives hospice care in the place s/he resides.  Hospice received a per diem rate for services.  In 2013, 94.1% of Medicare hospice days.</a:t>
            </a:r>
            <a:endParaRPr lang="en-US" dirty="0">
              <a:latin typeface="Calibri" pitchFamily="34" charset="0"/>
            </a:endParaRPr>
          </a:p>
        </p:txBody>
      </p:sp>
      <p:sp>
        <p:nvSpPr>
          <p:cNvPr id="13" name="Rounded Rectangle 12"/>
          <p:cNvSpPr/>
          <p:nvPr/>
        </p:nvSpPr>
        <p:spPr>
          <a:xfrm>
            <a:off x="152400" y="1066800"/>
            <a:ext cx="1346200" cy="914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i="1" dirty="0" smtClean="0">
                <a:solidFill>
                  <a:schemeClr val="accent2"/>
                </a:solidFill>
                <a:latin typeface="Calibri" pitchFamily="34" charset="0"/>
              </a:rPr>
              <a:t>Routine</a:t>
            </a:r>
            <a:endParaRPr lang="en-US" b="1" i="1" dirty="0">
              <a:solidFill>
                <a:schemeClr val="accent2"/>
              </a:solidFill>
              <a:latin typeface="Calibri" pitchFamily="34" charset="0"/>
            </a:endParaRPr>
          </a:p>
        </p:txBody>
      </p:sp>
      <p:sp>
        <p:nvSpPr>
          <p:cNvPr id="14" name="Rectangle 13"/>
          <p:cNvSpPr/>
          <p:nvPr/>
        </p:nvSpPr>
        <p:spPr>
          <a:xfrm>
            <a:off x="1600200" y="2133600"/>
            <a:ext cx="7315200" cy="10668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dirty="0" smtClean="0">
                <a:latin typeface="Calibri" pitchFamily="34" charset="0"/>
              </a:rPr>
              <a:t>Inpatient respite offers short term care (5 days maximum per episode) in an approved, contracted facility in order to provide respite for the caregiver.  In 2013, 0.3% of all Medicare hospice days.</a:t>
            </a:r>
            <a:endParaRPr lang="en-US" dirty="0">
              <a:latin typeface="Calibri" pitchFamily="34" charset="0"/>
            </a:endParaRPr>
          </a:p>
        </p:txBody>
      </p:sp>
      <p:sp>
        <p:nvSpPr>
          <p:cNvPr id="15" name="Rectangle 14"/>
          <p:cNvSpPr/>
          <p:nvPr/>
        </p:nvSpPr>
        <p:spPr>
          <a:xfrm>
            <a:off x="1600200" y="3352800"/>
            <a:ext cx="7315200" cy="14478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dirty="0" smtClean="0">
                <a:latin typeface="Calibri" pitchFamily="34" charset="0"/>
              </a:rPr>
              <a:t>Patient receives hospice care consisting predominantly of licensed nursing care on a continuous basis at home (minimum 8 hours in 24 hour period).  Furnished during brief periods of crisis and only as necessary to maintain the patient at home.  Requires daily RN or MD assessment to justify this level of care – hospice is paid hourly.  In 2013, 0.8% of Medicare hospice days.</a:t>
            </a:r>
            <a:endParaRPr lang="en-US" dirty="0">
              <a:latin typeface="Calibri" pitchFamily="34" charset="0"/>
            </a:endParaRPr>
          </a:p>
        </p:txBody>
      </p:sp>
      <p:sp>
        <p:nvSpPr>
          <p:cNvPr id="16" name="Rectangle 15"/>
          <p:cNvSpPr/>
          <p:nvPr/>
        </p:nvSpPr>
        <p:spPr>
          <a:xfrm>
            <a:off x="1600200" y="4953000"/>
            <a:ext cx="7315200" cy="1676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dirty="0" smtClean="0">
                <a:latin typeface="Calibri" pitchFamily="34" charset="0"/>
              </a:rPr>
              <a:t>Patient receives hospice care in a Medicare certified, contracted inpatient facility (acute medical center, skilled nursing facility, licensed hospice staffed with RNs providing direct patient care 24 hours a day) for pain control or acute or complex symptom management which cannot be managed in other settings.  Significantly higher per diem payment to hospice.  In 2013, 4.8% up from 2.7% in 2012 of Medicare hospice days.</a:t>
            </a:r>
            <a:endParaRPr lang="en-US" dirty="0">
              <a:latin typeface="Calibri" pitchFamily="34" charset="0"/>
            </a:endParaRPr>
          </a:p>
        </p:txBody>
      </p:sp>
      <p:sp>
        <p:nvSpPr>
          <p:cNvPr id="18" name="Rounded Rectangle 17"/>
          <p:cNvSpPr/>
          <p:nvPr/>
        </p:nvSpPr>
        <p:spPr>
          <a:xfrm>
            <a:off x="152400" y="3352800"/>
            <a:ext cx="1371600" cy="1447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700" b="1" i="1" dirty="0" smtClean="0">
                <a:solidFill>
                  <a:schemeClr val="accent2"/>
                </a:solidFill>
                <a:latin typeface="Calibri" pitchFamily="34" charset="0"/>
              </a:rPr>
              <a:t>Continuous Care</a:t>
            </a:r>
            <a:endParaRPr lang="en-US" sz="1700" b="1" i="1" dirty="0">
              <a:solidFill>
                <a:schemeClr val="accent2"/>
              </a:solidFill>
              <a:latin typeface="Calibri" pitchFamily="34" charset="0"/>
            </a:endParaRPr>
          </a:p>
        </p:txBody>
      </p:sp>
      <p:sp>
        <p:nvSpPr>
          <p:cNvPr id="19" name="Rounded Rectangle 18"/>
          <p:cNvSpPr/>
          <p:nvPr/>
        </p:nvSpPr>
        <p:spPr>
          <a:xfrm>
            <a:off x="152400" y="4953000"/>
            <a:ext cx="1371600" cy="1676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i="1" dirty="0" smtClean="0">
                <a:solidFill>
                  <a:schemeClr val="accent2"/>
                </a:solidFill>
                <a:latin typeface="Calibri" pitchFamily="34" charset="0"/>
              </a:rPr>
              <a:t>General Inpatient</a:t>
            </a:r>
            <a:endParaRPr lang="en-US" b="1" i="1" dirty="0">
              <a:solidFill>
                <a:schemeClr val="accent2"/>
              </a:solidFill>
              <a:latin typeface="Calibri" pitchFamily="34" charset="0"/>
            </a:endParaRPr>
          </a:p>
        </p:txBody>
      </p:sp>
      <p:sp>
        <p:nvSpPr>
          <p:cNvPr id="20" name="Rounded Rectangle 19"/>
          <p:cNvSpPr/>
          <p:nvPr/>
        </p:nvSpPr>
        <p:spPr>
          <a:xfrm>
            <a:off x="152400" y="21336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i="1" dirty="0" smtClean="0">
                <a:solidFill>
                  <a:schemeClr val="accent2"/>
                </a:solidFill>
                <a:latin typeface="Calibri" pitchFamily="34" charset="0"/>
              </a:rPr>
              <a:t>Respite</a:t>
            </a:r>
            <a:endParaRPr lang="en-US" b="1" i="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OIG Work Plan</a:t>
            </a:r>
            <a:endParaRPr lang="en-US" cap="all" dirty="0">
              <a:latin typeface="Calibri" pitchFamily="34" charset="0"/>
            </a:endParaRPr>
          </a:p>
        </p:txBody>
      </p:sp>
      <p:sp>
        <p:nvSpPr>
          <p:cNvPr id="3" name="Content Placeholder 2"/>
          <p:cNvSpPr>
            <a:spLocks noGrp="1"/>
          </p:cNvSpPr>
          <p:nvPr>
            <p:ph idx="1"/>
          </p:nvPr>
        </p:nvSpPr>
        <p:spPr>
          <a:xfrm>
            <a:off x="457200" y="1295400"/>
            <a:ext cx="8229600" cy="4830763"/>
          </a:xfrm>
        </p:spPr>
        <p:txBody>
          <a:bodyPr/>
          <a:lstStyle/>
          <a:p>
            <a:r>
              <a:rPr lang="en-US" dirty="0" smtClean="0">
                <a:latin typeface="Calibri" pitchFamily="34" charset="0"/>
              </a:rPr>
              <a:t>2013</a:t>
            </a:r>
            <a:r>
              <a:rPr lang="en-US" b="0" dirty="0" smtClean="0">
                <a:latin typeface="Calibri" pitchFamily="34" charset="0"/>
              </a:rPr>
              <a:t> </a:t>
            </a:r>
            <a:r>
              <a:rPr lang="en-US" b="0" dirty="0" smtClean="0">
                <a:solidFill>
                  <a:schemeClr val="tx1"/>
                </a:solidFill>
                <a:latin typeface="Calibri" pitchFamily="34" charset="0"/>
              </a:rPr>
              <a:t>– Looking closely at hospitals examining the extent to which acute hospitals discharge beneficiaries after short stay to hospice facilities.  Medicare pays the full PPS rate to hospitals that discharge to hospice, versus a reduced payment for short acute stay with transfer to another PPS hospital for certain DRGs or to certain post acute facilities i.e., a SNF.</a:t>
            </a:r>
          </a:p>
          <a:p>
            <a:r>
              <a:rPr lang="en-US" dirty="0" smtClean="0">
                <a:latin typeface="Calibri" pitchFamily="34" charset="0"/>
              </a:rPr>
              <a:t>2014 area of focus </a:t>
            </a:r>
            <a:r>
              <a:rPr lang="en-US" b="0" dirty="0" smtClean="0">
                <a:solidFill>
                  <a:schemeClr val="tx1"/>
                </a:solidFill>
                <a:latin typeface="Calibri" pitchFamily="34" charset="0"/>
              </a:rPr>
              <a:t>…. GIP remains area of focus for hospital, referring physicians, and hospices justifying medical necessity for that level of intervention.</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18</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cap="all" dirty="0" smtClean="0">
                <a:latin typeface="Calibri" pitchFamily="34" charset="0"/>
              </a:rPr>
              <a:t>Beauty of hospice</a:t>
            </a:r>
            <a:endParaRPr lang="en-US" cap="all" dirty="0">
              <a:latin typeface="Calibri" pitchFamily="34" charset="0"/>
            </a:endParaRPr>
          </a:p>
        </p:txBody>
      </p:sp>
      <p:sp>
        <p:nvSpPr>
          <p:cNvPr id="3" name="Content Placeholder 2"/>
          <p:cNvSpPr>
            <a:spLocks noGrp="1"/>
          </p:cNvSpPr>
          <p:nvPr>
            <p:ph idx="1"/>
          </p:nvPr>
        </p:nvSpPr>
        <p:spPr>
          <a:xfrm>
            <a:off x="457200" y="1143000"/>
            <a:ext cx="8229600" cy="1447800"/>
          </a:xfrm>
        </p:spPr>
        <p:txBody>
          <a:bodyPr/>
          <a:lstStyle/>
          <a:p>
            <a:r>
              <a:rPr lang="en-US" b="0" dirty="0" smtClean="0">
                <a:solidFill>
                  <a:schemeClr val="tx1"/>
                </a:solidFill>
                <a:latin typeface="Calibri" pitchFamily="34" charset="0"/>
              </a:rPr>
              <a:t>Support over time for patient and family, focus on maximizing quality of each day, patient and family prepared for what to expect.</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19</a:t>
            </a:fld>
            <a:endParaRPr lang="en-US" dirty="0">
              <a:latin typeface="Calibri" pitchFamily="34" charset="0"/>
            </a:endParaRPr>
          </a:p>
        </p:txBody>
      </p:sp>
      <p:pic>
        <p:nvPicPr>
          <p:cNvPr id="5" name="Picture 4" descr="Annual Report 528.jpg"/>
          <p:cNvPicPr>
            <a:picLocks noChangeAspect="1"/>
          </p:cNvPicPr>
          <p:nvPr/>
        </p:nvPicPr>
        <p:blipFill>
          <a:blip r:embed="rId2" cstate="print"/>
          <a:stretch>
            <a:fillRect/>
          </a:stretch>
        </p:blipFill>
        <p:spPr>
          <a:xfrm>
            <a:off x="4572000" y="2819400"/>
            <a:ext cx="4458223" cy="2971859"/>
          </a:xfrm>
          <a:prstGeom prst="rect">
            <a:avLst/>
          </a:prstGeom>
        </p:spPr>
      </p:pic>
      <p:pic>
        <p:nvPicPr>
          <p:cNvPr id="7" name="Picture 6" descr="Annual Report 765.jpg"/>
          <p:cNvPicPr>
            <a:picLocks noChangeAspect="1"/>
          </p:cNvPicPr>
          <p:nvPr/>
        </p:nvPicPr>
        <p:blipFill>
          <a:blip r:embed="rId3" cstate="print"/>
          <a:stretch>
            <a:fillRect/>
          </a:stretch>
        </p:blipFill>
        <p:spPr>
          <a:xfrm>
            <a:off x="152400" y="2819400"/>
            <a:ext cx="4457700" cy="2971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Where are we today?</a:t>
            </a:r>
            <a:endParaRPr lang="en-US" cap="all"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Access to curative treatments and interventions</a:t>
            </a:r>
          </a:p>
          <a:p>
            <a:endParaRPr lang="en-US" b="0" dirty="0" smtClean="0">
              <a:solidFill>
                <a:schemeClr val="tx1"/>
              </a:solidFill>
              <a:latin typeface="Calibri" pitchFamily="34" charset="0"/>
            </a:endParaRPr>
          </a:p>
          <a:p>
            <a:r>
              <a:rPr lang="en-US" b="0" dirty="0" smtClean="0">
                <a:solidFill>
                  <a:schemeClr val="tx1"/>
                </a:solidFill>
                <a:latin typeface="Calibri" pitchFamily="34" charset="0"/>
              </a:rPr>
              <a:t>Environment of health care reform</a:t>
            </a:r>
          </a:p>
          <a:p>
            <a:pPr lvl="1">
              <a:buBlip>
                <a:blip r:embed="rId2"/>
              </a:buBlip>
            </a:pPr>
            <a:r>
              <a:rPr lang="en-US" dirty="0" smtClean="0">
                <a:latin typeface="Calibri" pitchFamily="34" charset="0"/>
              </a:rPr>
              <a:t>Services</a:t>
            </a:r>
          </a:p>
          <a:p>
            <a:pPr lvl="1">
              <a:buBlip>
                <a:blip r:embed="rId2"/>
              </a:buBlip>
            </a:pPr>
            <a:r>
              <a:rPr lang="en-US" b="0" dirty="0" smtClean="0">
                <a:solidFill>
                  <a:schemeClr val="tx1"/>
                </a:solidFill>
                <a:latin typeface="Calibri" pitchFamily="34" charset="0"/>
              </a:rPr>
              <a:t>Benefit Structures</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Documents and Settings\kjongkobkeait\Local Settings\Temp\Temporary Internet Files\Content.IE5\EA8C2M52\challenge-1[1].jpg"/>
          <p:cNvPicPr>
            <a:picLocks noChangeAspect="1" noChangeArrowheads="1"/>
          </p:cNvPicPr>
          <p:nvPr/>
        </p:nvPicPr>
        <p:blipFill>
          <a:blip r:embed="rId2" cstate="print"/>
          <a:srcRect/>
          <a:stretch>
            <a:fillRect/>
          </a:stretch>
        </p:blipFill>
        <p:spPr bwMode="auto">
          <a:xfrm>
            <a:off x="0" y="1828800"/>
            <a:ext cx="4267200" cy="4039456"/>
          </a:xfrm>
          <a:prstGeom prst="roundRect">
            <a:avLst/>
          </a:prstGeom>
          <a:noFill/>
        </p:spPr>
      </p:pic>
      <p:sp>
        <p:nvSpPr>
          <p:cNvPr id="2" name="Title 1"/>
          <p:cNvSpPr>
            <a:spLocks noGrp="1"/>
          </p:cNvSpPr>
          <p:nvPr>
            <p:ph type="title"/>
          </p:nvPr>
        </p:nvSpPr>
        <p:spPr/>
        <p:txBody>
          <a:bodyPr/>
          <a:lstStyle/>
          <a:p>
            <a:r>
              <a:rPr lang="en-US" cap="all" dirty="0" smtClean="0">
                <a:latin typeface="Calibri" pitchFamily="34" charset="0"/>
              </a:rPr>
              <a:t>challenges</a:t>
            </a:r>
            <a:endParaRPr lang="en-US" cap="all" dirty="0">
              <a:latin typeface="Calibri" pitchFamily="34" charset="0"/>
            </a:endParaRPr>
          </a:p>
        </p:txBody>
      </p:sp>
      <p:sp>
        <p:nvSpPr>
          <p:cNvPr id="3" name="Content Placeholder 2"/>
          <p:cNvSpPr>
            <a:spLocks noGrp="1"/>
          </p:cNvSpPr>
          <p:nvPr>
            <p:ph idx="1"/>
          </p:nvPr>
        </p:nvSpPr>
        <p:spPr>
          <a:xfrm>
            <a:off x="4267200" y="1600200"/>
            <a:ext cx="4876800" cy="4525963"/>
          </a:xfrm>
        </p:spPr>
        <p:txBody>
          <a:bodyPr/>
          <a:lstStyle/>
          <a:p>
            <a:r>
              <a:rPr lang="en-US" b="0" dirty="0" smtClean="0">
                <a:solidFill>
                  <a:schemeClr val="tx1"/>
                </a:solidFill>
                <a:latin typeface="Calibri" pitchFamily="34" charset="0"/>
              </a:rPr>
              <a:t>Shorter length of stay challenges</a:t>
            </a:r>
          </a:p>
          <a:p>
            <a:r>
              <a:rPr lang="en-US" b="0" dirty="0" smtClean="0">
                <a:solidFill>
                  <a:schemeClr val="tx1"/>
                </a:solidFill>
                <a:latin typeface="Calibri" pitchFamily="34" charset="0"/>
              </a:rPr>
              <a:t>Prognostication isn’t our strong suit</a:t>
            </a:r>
          </a:p>
          <a:p>
            <a:r>
              <a:rPr lang="en-US" b="0" dirty="0" smtClean="0">
                <a:solidFill>
                  <a:schemeClr val="tx1"/>
                </a:solidFill>
                <a:latin typeface="Calibri" pitchFamily="34" charset="0"/>
              </a:rPr>
              <a:t>Choosing comfort in place of some curative treatments increasingly difficult</a:t>
            </a:r>
          </a:p>
          <a:p>
            <a:r>
              <a:rPr lang="en-US" b="0" dirty="0" smtClean="0">
                <a:solidFill>
                  <a:schemeClr val="tx1"/>
                </a:solidFill>
                <a:latin typeface="Calibri" pitchFamily="34" charset="0"/>
              </a:rPr>
              <a:t>We need concurrent care!</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20</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all" dirty="0" smtClean="0">
                <a:latin typeface="Calibri" pitchFamily="34" charset="0"/>
              </a:rPr>
              <a:t>Pediatrics - concurrent care</a:t>
            </a:r>
            <a:r>
              <a:rPr lang="en-US" cap="all" dirty="0" smtClean="0">
                <a:latin typeface="Calibri" pitchFamily="34" charset="0"/>
              </a:rPr>
              <a:t/>
            </a:r>
            <a:br>
              <a:rPr lang="en-US" cap="all" dirty="0" smtClean="0">
                <a:latin typeface="Calibri" pitchFamily="34" charset="0"/>
              </a:rPr>
            </a:br>
            <a:r>
              <a:rPr lang="en-US" cap="all" dirty="0" smtClean="0">
                <a:latin typeface="Calibri" pitchFamily="34" charset="0"/>
              </a:rPr>
              <a:t>P</a:t>
            </a:r>
            <a:r>
              <a:rPr lang="en-US" dirty="0" smtClean="0">
                <a:latin typeface="Calibri" pitchFamily="34" charset="0"/>
              </a:rPr>
              <a:t>rovision 2302 of the Affordable Care Act</a:t>
            </a:r>
            <a:endParaRPr lang="en-US"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The Patient Protection and Affordable Care Act (ACA) changed that situation.  It requires all state Medicaid programs to pay for both curative and hospice services for children under age 21 who qualify.  On March 23, 2010, President Obama signed ACA into law enacting a new provision, Section 2302, termed the “Concurrent Care for Children” Requirement (CCCR).</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21</a:t>
            </a:fld>
            <a:endParaRPr lang="en-US" dirty="0">
              <a:latin typeface="Calibri" pitchFamily="34" charset="0"/>
            </a:endParaRPr>
          </a:p>
        </p:txBody>
      </p:sp>
      <p:pic>
        <p:nvPicPr>
          <p:cNvPr id="13316" name="Picture 4" descr="Home">
            <a:hlinkClick r:id="rId2" tooltip="Home"/>
          </p:cNvPr>
          <p:cNvPicPr>
            <a:picLocks noChangeAspect="1" noChangeArrowheads="1"/>
          </p:cNvPicPr>
          <p:nvPr/>
        </p:nvPicPr>
        <p:blipFill>
          <a:blip r:embed="rId3" cstate="print"/>
          <a:srcRect/>
          <a:stretch>
            <a:fillRect/>
          </a:stretch>
        </p:blipFill>
        <p:spPr bwMode="auto">
          <a:xfrm>
            <a:off x="152400" y="6324600"/>
            <a:ext cx="1752600" cy="42129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all" dirty="0" smtClean="0">
                <a:latin typeface="Calibri" pitchFamily="34" charset="0"/>
              </a:rPr>
              <a:t>Pediatrics - concurrent care</a:t>
            </a:r>
            <a:r>
              <a:rPr lang="en-US" cap="all" dirty="0" smtClean="0">
                <a:latin typeface="Calibri" pitchFamily="34" charset="0"/>
              </a:rPr>
              <a:t/>
            </a:r>
            <a:br>
              <a:rPr lang="en-US" cap="all" dirty="0" smtClean="0">
                <a:latin typeface="Calibri" pitchFamily="34" charset="0"/>
              </a:rPr>
            </a:br>
            <a:r>
              <a:rPr lang="en-US" cap="all" dirty="0" smtClean="0">
                <a:latin typeface="Calibri" pitchFamily="34" charset="0"/>
              </a:rPr>
              <a:t>P</a:t>
            </a:r>
            <a:r>
              <a:rPr lang="en-US" dirty="0" smtClean="0">
                <a:latin typeface="Calibri" pitchFamily="34" charset="0"/>
              </a:rPr>
              <a:t>rovision 2302 of the Affordable Care Act</a:t>
            </a:r>
            <a:endParaRPr lang="en-US"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Section 2302 states that a child who is eligible for and receives hospice care must also have all other services provided, or have payment made for, services that are related to the treatment of the child’s condition.  This provision affects children who are eligible for Medicaid or the Children’s Health Insurance Program (CHIP).  In its simplest form, implementation of this provision could be accomplished by the state Medicaid agency eliminating any provider claims that deny or delay concurrent curative care and hospice claims.</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22</a:t>
            </a:fld>
            <a:endParaRPr lang="en-US" dirty="0">
              <a:latin typeface="Calibri" pitchFamily="34" charset="0"/>
            </a:endParaRPr>
          </a:p>
        </p:txBody>
      </p:sp>
      <p:pic>
        <p:nvPicPr>
          <p:cNvPr id="13316" name="Picture 4" descr="Home">
            <a:hlinkClick r:id="rId2" tooltip="Home"/>
          </p:cNvPr>
          <p:cNvPicPr>
            <a:picLocks noChangeAspect="1" noChangeArrowheads="1"/>
          </p:cNvPicPr>
          <p:nvPr/>
        </p:nvPicPr>
        <p:blipFill>
          <a:blip r:embed="rId3" cstate="print"/>
          <a:srcRect/>
          <a:stretch>
            <a:fillRect/>
          </a:stretch>
        </p:blipFill>
        <p:spPr bwMode="auto">
          <a:xfrm>
            <a:off x="152400" y="6324600"/>
            <a:ext cx="1752600" cy="42129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all" dirty="0" smtClean="0">
                <a:latin typeface="Calibri" pitchFamily="34" charset="0"/>
              </a:rPr>
              <a:t>Pediatrics - concurrent care</a:t>
            </a:r>
            <a:r>
              <a:rPr lang="en-US" cap="all" dirty="0" smtClean="0">
                <a:latin typeface="Calibri" pitchFamily="34" charset="0"/>
              </a:rPr>
              <a:t/>
            </a:r>
            <a:br>
              <a:rPr lang="en-US" cap="all" dirty="0" smtClean="0">
                <a:latin typeface="Calibri" pitchFamily="34" charset="0"/>
              </a:rPr>
            </a:br>
            <a:r>
              <a:rPr lang="en-US" cap="all" dirty="0" smtClean="0">
                <a:latin typeface="Calibri" pitchFamily="34" charset="0"/>
              </a:rPr>
              <a:t>Significant barriers</a:t>
            </a:r>
            <a:endParaRPr lang="en-US"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Physicians must still certify that that child is within the last six months of life, if the disease runs its normal course.</a:t>
            </a:r>
          </a:p>
          <a:p>
            <a:r>
              <a:rPr lang="en-US" b="0" dirty="0" smtClean="0">
                <a:solidFill>
                  <a:schemeClr val="tx1"/>
                </a:solidFill>
                <a:latin typeface="Calibri" pitchFamily="34" charset="0"/>
              </a:rPr>
              <a:t>Children who quality for this benefit remain limited to the existing array of Medicaid hospice services and other existing Medicaid services covered by a state.  However, a child may be simultaneously enrolled in other programs that provide supplemental services such as home and community-based service (HCBS) waivers.</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23</a:t>
            </a:fld>
            <a:endParaRPr lang="en-US" dirty="0">
              <a:latin typeface="Calibri" pitchFamily="34" charset="0"/>
            </a:endParaRPr>
          </a:p>
        </p:txBody>
      </p:sp>
      <p:pic>
        <p:nvPicPr>
          <p:cNvPr id="13316" name="Picture 4" descr="Home">
            <a:hlinkClick r:id="rId2" tooltip="Home"/>
          </p:cNvPr>
          <p:cNvPicPr>
            <a:picLocks noChangeAspect="1" noChangeArrowheads="1"/>
          </p:cNvPicPr>
          <p:nvPr/>
        </p:nvPicPr>
        <p:blipFill>
          <a:blip r:embed="rId3" cstate="print"/>
          <a:srcRect/>
          <a:stretch>
            <a:fillRect/>
          </a:stretch>
        </p:blipFill>
        <p:spPr bwMode="auto">
          <a:xfrm>
            <a:off x="152400" y="6324600"/>
            <a:ext cx="1752600" cy="42129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sz="2400" cap="all" dirty="0" smtClean="0">
                <a:latin typeface="Calibri" pitchFamily="34" charset="0"/>
              </a:rPr>
              <a:t>Pediatrics</a:t>
            </a:r>
            <a:r>
              <a:rPr lang="en-US" cap="all" dirty="0" smtClean="0">
                <a:latin typeface="Calibri" pitchFamily="34" charset="0"/>
              </a:rPr>
              <a:t/>
            </a:r>
            <a:br>
              <a:rPr lang="en-US" cap="all" dirty="0" smtClean="0">
                <a:latin typeface="Calibri" pitchFamily="34" charset="0"/>
              </a:rPr>
            </a:br>
            <a:r>
              <a:rPr lang="en-US" cap="all" dirty="0" smtClean="0">
                <a:latin typeface="Calibri" pitchFamily="34" charset="0"/>
              </a:rPr>
              <a:t>partners for children (PFC)</a:t>
            </a:r>
            <a:br>
              <a:rPr lang="en-US" cap="all" dirty="0" smtClean="0">
                <a:latin typeface="Calibri" pitchFamily="34" charset="0"/>
              </a:rPr>
            </a:br>
            <a:r>
              <a:rPr lang="en-US" i="1" dirty="0" smtClean="0">
                <a:solidFill>
                  <a:schemeClr val="accent2"/>
                </a:solidFill>
                <a:latin typeface="Calibri" pitchFamily="34" charset="0"/>
              </a:rPr>
              <a:t>Palliative Care in the Community</a:t>
            </a:r>
            <a:endParaRPr lang="en-US" i="1" dirty="0">
              <a:solidFill>
                <a:schemeClr val="accent2"/>
              </a:solidFill>
              <a:latin typeface="Calibri" pitchFamily="34" charset="0"/>
            </a:endParaRPr>
          </a:p>
        </p:txBody>
      </p:sp>
      <p:sp>
        <p:nvSpPr>
          <p:cNvPr id="3" name="Content Placeholder 2"/>
          <p:cNvSpPr>
            <a:spLocks noGrp="1"/>
          </p:cNvSpPr>
          <p:nvPr>
            <p:ph idx="1"/>
          </p:nvPr>
        </p:nvSpPr>
        <p:spPr>
          <a:xfrm>
            <a:off x="457200" y="2057400"/>
            <a:ext cx="8229600" cy="4068763"/>
          </a:xfrm>
        </p:spPr>
        <p:txBody>
          <a:bodyPr/>
          <a:lstStyle/>
          <a:p>
            <a:r>
              <a:rPr lang="en-US" b="0" dirty="0" smtClean="0">
                <a:solidFill>
                  <a:schemeClr val="tx1"/>
                </a:solidFill>
                <a:latin typeface="Calibri" pitchFamily="34" charset="0"/>
              </a:rPr>
              <a:t>PFC is a program for children with special health care needs that are life-threatening.</a:t>
            </a:r>
          </a:p>
          <a:p>
            <a:endParaRPr lang="en-US" b="0" dirty="0" smtClean="0">
              <a:solidFill>
                <a:schemeClr val="tx1"/>
              </a:solidFill>
              <a:latin typeface="Calibri" pitchFamily="34" charset="0"/>
            </a:endParaRPr>
          </a:p>
          <a:p>
            <a:r>
              <a:rPr lang="en-US" b="0" dirty="0" smtClean="0">
                <a:solidFill>
                  <a:schemeClr val="tx1"/>
                </a:solidFill>
                <a:latin typeface="Calibri" pitchFamily="34" charset="0"/>
              </a:rPr>
              <a:t>The PFC program provides supportive comfort services, including care coordination and pain management that will help support your child through the illness as you continue to seek ongoing treatment for your child.</a:t>
            </a: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24</a:t>
            </a:fld>
            <a:endParaRPr lang="en-US" dirty="0">
              <a:latin typeface="Calibri" pitchFamily="34" charset="0"/>
            </a:endParaRPr>
          </a:p>
        </p:txBody>
      </p:sp>
      <p:pic>
        <p:nvPicPr>
          <p:cNvPr id="22529" name="Picture 1"/>
          <p:cNvPicPr>
            <a:picLocks noChangeAspect="1" noChangeArrowheads="1"/>
          </p:cNvPicPr>
          <p:nvPr/>
        </p:nvPicPr>
        <p:blipFill>
          <a:blip r:embed="rId2" cstate="print"/>
          <a:srcRect l="4167" t="8889" r="4167" b="6667"/>
          <a:stretch>
            <a:fillRect/>
          </a:stretch>
        </p:blipFill>
        <p:spPr bwMode="auto">
          <a:xfrm>
            <a:off x="6248400" y="685800"/>
            <a:ext cx="1941095"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986D57-9602-4478-ABB0-35C00543C6E9}" type="slidenum">
              <a:rPr lang="en-US" smtClean="0"/>
              <a:pPr/>
              <a:t>25</a:t>
            </a:fld>
            <a:endParaRPr lang="en-US" dirty="0"/>
          </a:p>
        </p:txBody>
      </p:sp>
      <p:pic>
        <p:nvPicPr>
          <p:cNvPr id="1026" name="Picture 2"/>
          <p:cNvPicPr>
            <a:picLocks noChangeAspect="1" noChangeArrowheads="1"/>
          </p:cNvPicPr>
          <p:nvPr/>
        </p:nvPicPr>
        <p:blipFill>
          <a:blip r:embed="rId2" cstate="print"/>
          <a:srcRect l="3448" t="5575" r="3448" b="9678"/>
          <a:stretch>
            <a:fillRect/>
          </a:stretch>
        </p:blipFill>
        <p:spPr bwMode="auto">
          <a:xfrm>
            <a:off x="0" y="0"/>
            <a:ext cx="8987589"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lstStyle/>
          <a:p>
            <a:r>
              <a:rPr lang="en-US" sz="2400" cap="all" dirty="0" smtClean="0">
                <a:latin typeface="Calibri" pitchFamily="34" charset="0"/>
              </a:rPr>
              <a:t>Expansion of covered services</a:t>
            </a:r>
            <a:r>
              <a:rPr lang="en-US" cap="all" dirty="0" smtClean="0">
                <a:latin typeface="Calibri" pitchFamily="34" charset="0"/>
              </a:rPr>
              <a:t/>
            </a:r>
            <a:br>
              <a:rPr lang="en-US" cap="all" dirty="0" smtClean="0">
                <a:latin typeface="Calibri" pitchFamily="34" charset="0"/>
              </a:rPr>
            </a:br>
            <a:r>
              <a:rPr lang="en-US" cap="all" dirty="0" smtClean="0">
                <a:latin typeface="Calibri" pitchFamily="34" charset="0"/>
              </a:rPr>
              <a:t>CARE choices model</a:t>
            </a:r>
            <a:br>
              <a:rPr lang="en-US" cap="all" dirty="0" smtClean="0">
                <a:latin typeface="Calibri" pitchFamily="34" charset="0"/>
              </a:rPr>
            </a:br>
            <a:r>
              <a:rPr lang="en-US" i="1" cap="all" dirty="0" smtClean="0">
                <a:solidFill>
                  <a:schemeClr val="accent2"/>
                </a:solidFill>
                <a:latin typeface="Calibri" pitchFamily="34" charset="0"/>
              </a:rPr>
              <a:t>M</a:t>
            </a:r>
            <a:r>
              <a:rPr lang="en-US" i="1" dirty="0" smtClean="0">
                <a:solidFill>
                  <a:schemeClr val="accent2"/>
                </a:solidFill>
                <a:latin typeface="Calibri" pitchFamily="34" charset="0"/>
              </a:rPr>
              <a:t>ovement Toward Current Care</a:t>
            </a:r>
            <a:endParaRPr lang="en-US" i="1" dirty="0">
              <a:solidFill>
                <a:schemeClr val="accent2"/>
              </a:solidFill>
              <a:latin typeface="Calibri" pitchFamily="34" charset="0"/>
            </a:endParaRPr>
          </a:p>
        </p:txBody>
      </p:sp>
      <p:sp>
        <p:nvSpPr>
          <p:cNvPr id="3" name="Content Placeholder 2"/>
          <p:cNvSpPr>
            <a:spLocks noGrp="1"/>
          </p:cNvSpPr>
          <p:nvPr>
            <p:ph idx="1"/>
          </p:nvPr>
        </p:nvSpPr>
        <p:spPr>
          <a:xfrm>
            <a:off x="457200" y="1828800"/>
            <a:ext cx="8229600" cy="4525963"/>
          </a:xfrm>
        </p:spPr>
        <p:txBody>
          <a:bodyPr/>
          <a:lstStyle/>
          <a:p>
            <a:r>
              <a:rPr lang="en-US" b="0" dirty="0" smtClean="0">
                <a:solidFill>
                  <a:schemeClr val="tx1"/>
                </a:solidFill>
                <a:latin typeface="Calibri" pitchFamily="34" charset="0"/>
              </a:rPr>
              <a:t>Through the Medicare Care Choice Model, the Centers for Medicare &amp; Medicaid Services (CMS) will provide a new option for Medicare beneficiaries to receive palliative care services from certain hospice providers while concurrently receiving services provided by their curative care providers.  CMS will evaluate whether providing hospice services can improve the quality of life and care received by Medicare beneficiaries, increase patient satisfaction, and reduce Medicare expenditures.</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26</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all" dirty="0" smtClean="0">
                <a:latin typeface="Calibri" pitchFamily="34" charset="0"/>
              </a:rPr>
              <a:t>Expansion of covered services </a:t>
            </a:r>
            <a:r>
              <a:rPr lang="en-US" cap="all" dirty="0" smtClean="0">
                <a:latin typeface="Calibri" pitchFamily="34" charset="0"/>
              </a:rPr>
              <a:t/>
            </a:r>
            <a:br>
              <a:rPr lang="en-US" cap="all" dirty="0" smtClean="0">
                <a:latin typeface="Calibri" pitchFamily="34" charset="0"/>
              </a:rPr>
            </a:br>
            <a:r>
              <a:rPr lang="en-US" cap="all" dirty="0" smtClean="0">
                <a:latin typeface="Calibri" pitchFamily="34" charset="0"/>
              </a:rPr>
              <a:t>Initiative Details</a:t>
            </a:r>
            <a:endParaRPr lang="en-US" cap="all" dirty="0">
              <a:latin typeface="Calibri" pitchFamily="34" charset="0"/>
            </a:endParaRPr>
          </a:p>
        </p:txBody>
      </p:sp>
      <p:sp>
        <p:nvSpPr>
          <p:cNvPr id="3" name="Content Placeholder 2"/>
          <p:cNvSpPr>
            <a:spLocks noGrp="1"/>
          </p:cNvSpPr>
          <p:nvPr>
            <p:ph idx="1"/>
          </p:nvPr>
        </p:nvSpPr>
        <p:spPr/>
        <p:txBody>
          <a:bodyPr/>
          <a:lstStyle/>
          <a:p>
            <a:r>
              <a:rPr lang="en-US" b="0" dirty="0" smtClean="0">
                <a:solidFill>
                  <a:schemeClr val="tx1"/>
                </a:solidFill>
                <a:latin typeface="Calibri" pitchFamily="34" charset="0"/>
              </a:rPr>
              <a:t>CMS will limit participation to beneficiaries with advanced cancers, chronic obstructive pulmonary disease, congestive heart failure and HIV/AIDS</a:t>
            </a:r>
          </a:p>
          <a:p>
            <a:r>
              <a:rPr lang="en-US" b="0" dirty="0" smtClean="0">
                <a:solidFill>
                  <a:schemeClr val="tx1"/>
                </a:solidFill>
                <a:latin typeface="Calibri" pitchFamily="34" charset="0"/>
              </a:rPr>
              <a:t>CMS will select at least 30 rural and urban Medicare certified and enrolled hospices that have demonstrated experience with an established network of providers for referrals to hospice</a:t>
            </a:r>
          </a:p>
          <a:p>
            <a:r>
              <a:rPr lang="en-US" b="0" dirty="0" smtClean="0">
                <a:solidFill>
                  <a:schemeClr val="tx1"/>
                </a:solidFill>
                <a:latin typeface="Calibri" pitchFamily="34" charset="0"/>
              </a:rPr>
              <a:t>CMS expects to enroll 30,000 beneficiaries throughout a 3-year period</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27</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Expansion of covered services </a:t>
            </a:r>
            <a:endParaRPr lang="en-US" cap="all" dirty="0">
              <a:latin typeface="Calibri" pitchFamily="34" charset="0"/>
            </a:endParaRPr>
          </a:p>
        </p:txBody>
      </p:sp>
      <p:sp>
        <p:nvSpPr>
          <p:cNvPr id="3" name="Content Placeholder 2"/>
          <p:cNvSpPr>
            <a:spLocks noGrp="1"/>
          </p:cNvSpPr>
          <p:nvPr>
            <p:ph idx="1"/>
          </p:nvPr>
        </p:nvSpPr>
        <p:spPr>
          <a:xfrm>
            <a:off x="457200" y="1752600"/>
            <a:ext cx="8229600" cy="4525963"/>
          </a:xfrm>
        </p:spPr>
        <p:txBody>
          <a:bodyPr/>
          <a:lstStyle/>
          <a:p>
            <a:r>
              <a:rPr lang="en-US" sz="3200" b="0" dirty="0" smtClean="0">
                <a:solidFill>
                  <a:schemeClr val="tx1"/>
                </a:solidFill>
                <a:latin typeface="Calibri" pitchFamily="34" charset="0"/>
              </a:rPr>
              <a:t>Commercial Health Plans, i.e., Aetna</a:t>
            </a:r>
          </a:p>
          <a:p>
            <a:endParaRPr lang="en-US" sz="3200" b="0" dirty="0" smtClean="0">
              <a:solidFill>
                <a:schemeClr val="tx1"/>
              </a:solidFill>
              <a:latin typeface="Calibri" pitchFamily="34" charset="0"/>
            </a:endParaRPr>
          </a:p>
          <a:p>
            <a:r>
              <a:rPr lang="en-US" sz="3200" b="0" dirty="0" smtClean="0">
                <a:solidFill>
                  <a:schemeClr val="tx1"/>
                </a:solidFill>
                <a:latin typeface="Calibri" pitchFamily="34" charset="0"/>
              </a:rPr>
              <a:t>In California, SB 1004 passed in 2014</a:t>
            </a:r>
            <a:endParaRPr lang="en-US" sz="3200"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28</a:t>
            </a:fld>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411249-6198-4D67-A030-29C64FF241AB}" type="slidenum">
              <a:rPr lang="en-US" smtClean="0"/>
              <a:pPr/>
              <a:t>29</a:t>
            </a:fld>
            <a:endParaRPr lang="en-US" dirty="0"/>
          </a:p>
        </p:txBody>
      </p:sp>
      <p:sp>
        <p:nvSpPr>
          <p:cNvPr id="6" name="Rectangle 5"/>
          <p:cNvSpPr/>
          <p:nvPr/>
        </p:nvSpPr>
        <p:spPr>
          <a:xfrm>
            <a:off x="152400" y="1752600"/>
            <a:ext cx="4800600" cy="2677656"/>
          </a:xfrm>
          <a:prstGeom prst="rect">
            <a:avLst/>
          </a:prstGeom>
          <a:noFill/>
        </p:spPr>
        <p:txBody>
          <a:bodyPr wrap="square" lIns="91440" tIns="45720" rIns="91440" bIns="45720">
            <a:spAutoFit/>
          </a:bodyPr>
          <a:lstStyle/>
          <a:p>
            <a:pPr algn="ctr"/>
            <a:r>
              <a:rPr lang="en-US" sz="2800" b="0" cap="none" spc="0" dirty="0" smtClean="0">
                <a:ln w="18415" cmpd="sng">
                  <a:solidFill>
                    <a:srgbClr val="000099"/>
                  </a:solidFill>
                  <a:prstDash val="solid"/>
                </a:ln>
                <a:solidFill>
                  <a:srgbClr val="000099"/>
                </a:solidFill>
                <a:effectLst>
                  <a:outerShdw blurRad="38100" dist="38100" dir="2700000" algn="tl">
                    <a:srgbClr val="000000">
                      <a:alpha val="43137"/>
                    </a:srgbClr>
                  </a:outerShdw>
                </a:effectLst>
                <a:latin typeface="Calibri" pitchFamily="34" charset="0"/>
              </a:rPr>
              <a:t>“You matter because of who you are. You matter to the last moment of your life, and we will do all we can, not only to help you die peacefully, but also to live until you die.”</a:t>
            </a:r>
            <a:endParaRPr lang="en-US" sz="2800" b="0" cap="none" spc="0" dirty="0">
              <a:ln w="18415" cmpd="sng">
                <a:solidFill>
                  <a:srgbClr val="000099"/>
                </a:solidFill>
                <a:prstDash val="solid"/>
              </a:ln>
              <a:solidFill>
                <a:srgbClr val="000099"/>
              </a:solidFill>
              <a:effectLst>
                <a:outerShdw blurRad="38100" dist="38100" dir="2700000" algn="tl">
                  <a:srgbClr val="000000">
                    <a:alpha val="43137"/>
                  </a:srgbClr>
                </a:outerShdw>
              </a:effectLst>
              <a:latin typeface="Calibri" pitchFamily="34" charset="0"/>
            </a:endParaRPr>
          </a:p>
        </p:txBody>
      </p:sp>
      <p:pic>
        <p:nvPicPr>
          <p:cNvPr id="7" name="Picture 6" descr="Dame Cicely Saunders.jpg"/>
          <p:cNvPicPr>
            <a:picLocks noChangeAspect="1"/>
          </p:cNvPicPr>
          <p:nvPr/>
        </p:nvPicPr>
        <p:blipFill>
          <a:blip r:embed="rId2" cstate="print"/>
          <a:stretch>
            <a:fillRect/>
          </a:stretch>
        </p:blipFill>
        <p:spPr>
          <a:xfrm>
            <a:off x="4953000" y="811823"/>
            <a:ext cx="4013200" cy="5093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52400" y="4724400"/>
            <a:ext cx="4800600" cy="523220"/>
          </a:xfrm>
          <a:prstGeom prst="rect">
            <a:avLst/>
          </a:prstGeom>
          <a:noFill/>
        </p:spPr>
        <p:txBody>
          <a:bodyPr wrap="square" lIns="91440" tIns="45720" rIns="91440" bIns="45720">
            <a:spAutoFit/>
          </a:bodyPr>
          <a:lstStyle/>
          <a:p>
            <a:pPr algn="ctr"/>
            <a:r>
              <a:rPr lang="en-US" sz="2800" b="0" cap="none" spc="0" dirty="0" smtClean="0">
                <a:ln w="18415" cmpd="sng">
                  <a:solidFill>
                    <a:schemeClr val="accent5">
                      <a:lumMod val="90000"/>
                    </a:schemeClr>
                  </a:solidFill>
                  <a:prstDash val="solid"/>
                </a:ln>
                <a:solidFill>
                  <a:schemeClr val="accent5">
                    <a:lumMod val="90000"/>
                  </a:schemeClr>
                </a:solidFill>
                <a:effectLst>
                  <a:outerShdw blurRad="38100" dist="38100" dir="2700000" algn="tl">
                    <a:srgbClr val="000000">
                      <a:alpha val="43137"/>
                    </a:srgbClr>
                  </a:outerShdw>
                </a:effectLst>
                <a:latin typeface="Calibri" pitchFamily="34" charset="0"/>
              </a:rPr>
              <a:t>Dame Cicely Saunders</a:t>
            </a:r>
            <a:endParaRPr lang="en-US" sz="2800" b="0" cap="none" spc="0" dirty="0">
              <a:ln w="18415" cmpd="sng">
                <a:solidFill>
                  <a:schemeClr val="accent5">
                    <a:lumMod val="90000"/>
                  </a:schemeClr>
                </a:solidFill>
                <a:prstDash val="solid"/>
              </a:ln>
              <a:solidFill>
                <a:schemeClr val="accent5">
                  <a:lumMod val="90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986D57-9602-4478-ABB0-35C00543C6E9}" type="slidenum">
              <a:rPr lang="en-US" smtClean="0"/>
              <a:pPr/>
              <a:t>3</a:t>
            </a:fld>
            <a:endParaRPr lang="en-US" dirty="0"/>
          </a:p>
        </p:txBody>
      </p:sp>
      <p:pic>
        <p:nvPicPr>
          <p:cNvPr id="54280" name="Picture 8" descr="C:\Documents and Settings\kjongkobkeait\Local Settings\Temp\Temporary Internet Files\Content.IE5\BK7065DL\patient-in-hospital-bed[1].jpg"/>
          <p:cNvPicPr>
            <a:picLocks noChangeAspect="1" noChangeArrowheads="1"/>
          </p:cNvPicPr>
          <p:nvPr/>
        </p:nvPicPr>
        <p:blipFill>
          <a:blip r:embed="rId2" cstate="print"/>
          <a:srcRect/>
          <a:stretch>
            <a:fillRect/>
          </a:stretch>
        </p:blipFill>
        <p:spPr bwMode="auto">
          <a:xfrm>
            <a:off x="5562600" y="2971800"/>
            <a:ext cx="3352800" cy="3352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2" name="Picture 31" descr="Picture1.jpg"/>
          <p:cNvPicPr>
            <a:picLocks noChangeAspect="1"/>
          </p:cNvPicPr>
          <p:nvPr/>
        </p:nvPicPr>
        <p:blipFill>
          <a:blip r:embed="rId3" cstate="print"/>
          <a:stretch>
            <a:fillRect/>
          </a:stretch>
        </p:blipFill>
        <p:spPr>
          <a:xfrm>
            <a:off x="228600" y="381000"/>
            <a:ext cx="5162047" cy="3886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6986D57-9602-4478-ABB0-35C00543C6E9}" type="slidenum">
              <a:rPr lang="en-US" smtClean="0"/>
              <a:pPr/>
              <a:t>30</a:t>
            </a:fld>
            <a:endParaRPr lang="en-US" dirty="0"/>
          </a:p>
        </p:txBody>
      </p:sp>
      <p:pic>
        <p:nvPicPr>
          <p:cNvPr id="3" name="Picture 2" descr="Nauman.jpg"/>
          <p:cNvPicPr>
            <a:picLocks noChangeAspect="1"/>
          </p:cNvPicPr>
          <p:nvPr/>
        </p:nvPicPr>
        <p:blipFill>
          <a:blip r:embed="rId2" cstate="print"/>
          <a:stretch>
            <a:fillRect/>
          </a:stretch>
        </p:blipFill>
        <p:spPr>
          <a:xfrm>
            <a:off x="4572000" y="2362200"/>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KC Pt2.jpg"/>
          <p:cNvPicPr>
            <a:picLocks noChangeAspect="1"/>
          </p:cNvPicPr>
          <p:nvPr/>
        </p:nvPicPr>
        <p:blipFill>
          <a:blip r:embed="rId3" cstate="print"/>
          <a:stretch>
            <a:fillRect/>
          </a:stretch>
        </p:blipFill>
        <p:spPr>
          <a:xfrm>
            <a:off x="304800" y="533400"/>
            <a:ext cx="399117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343400" y="1066800"/>
            <a:ext cx="4800600" cy="707886"/>
          </a:xfrm>
          <a:prstGeom prst="rect">
            <a:avLst/>
          </a:prstGeom>
          <a:noFill/>
        </p:spPr>
        <p:txBody>
          <a:bodyPr wrap="square" lIns="91440" tIns="45720" rIns="91440" bIns="45720">
            <a:spAutoFit/>
          </a:bodyPr>
          <a:lstStyle/>
          <a:p>
            <a:pPr algn="ctr"/>
            <a:r>
              <a:rPr lang="en-US" sz="4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Focus on the patient!</a:t>
            </a:r>
            <a:endParaRPr lang="en-US" sz="4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381000" y="1295400"/>
            <a:ext cx="3962400" cy="4419600"/>
            <a:chOff x="0" y="533400"/>
            <a:chExt cx="4572000" cy="5410201"/>
          </a:xfrm>
        </p:grpSpPr>
        <p:pic>
          <p:nvPicPr>
            <p:cNvPr id="11" name="Picture 10" descr="TrinityCare_animation4_gathering-place-support-groups.jpg"/>
            <p:cNvPicPr>
              <a:picLocks noChangeAspect="1"/>
            </p:cNvPicPr>
            <p:nvPr/>
          </p:nvPicPr>
          <p:blipFill>
            <a:blip r:embed="rId2" cstate="print"/>
            <a:srcRect r="43784"/>
            <a:stretch>
              <a:fillRect/>
            </a:stretch>
          </p:blipFill>
          <p:spPr>
            <a:xfrm>
              <a:off x="0" y="533400"/>
              <a:ext cx="4572000" cy="2667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baby hands.jpg"/>
            <p:cNvPicPr>
              <a:picLocks noChangeAspect="1"/>
            </p:cNvPicPr>
            <p:nvPr/>
          </p:nvPicPr>
          <p:blipFill>
            <a:blip r:embed="rId3" cstate="print"/>
            <a:stretch>
              <a:fillRect/>
            </a:stretch>
          </p:blipFill>
          <p:spPr>
            <a:xfrm>
              <a:off x="0" y="3200401"/>
              <a:ext cx="456012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4" name="Slide Number Placeholder 3"/>
          <p:cNvSpPr>
            <a:spLocks noGrp="1"/>
          </p:cNvSpPr>
          <p:nvPr>
            <p:ph type="sldNum" sz="quarter" idx="12"/>
          </p:nvPr>
        </p:nvSpPr>
        <p:spPr/>
        <p:txBody>
          <a:bodyPr/>
          <a:lstStyle/>
          <a:p>
            <a:fld id="{38411249-6198-4D67-A030-29C64FF241AB}" type="slidenum">
              <a:rPr lang="en-US" smtClean="0"/>
              <a:pPr/>
              <a:t>31</a:t>
            </a:fld>
            <a:endParaRPr lang="en-US" dirty="0"/>
          </a:p>
        </p:txBody>
      </p:sp>
      <p:sp>
        <p:nvSpPr>
          <p:cNvPr id="9" name="Rectangle 3"/>
          <p:cNvSpPr txBox="1">
            <a:spLocks noChangeArrowheads="1"/>
          </p:cNvSpPr>
          <p:nvPr/>
        </p:nvSpPr>
        <p:spPr bwMode="auto">
          <a:xfrm>
            <a:off x="4419600" y="1981200"/>
            <a:ext cx="4724400"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80000"/>
              </a:lnSpc>
              <a:spcBef>
                <a:spcPct val="20000"/>
              </a:spcBef>
              <a:spcAft>
                <a:spcPct val="0"/>
              </a:spcAft>
              <a:buClrTx/>
              <a:buSzTx/>
              <a:tabLst/>
              <a:defRPr/>
            </a:pPr>
            <a:r>
              <a:rPr kumimoji="0" lang="en-US" sz="2400" b="1" i="1" u="none" strike="noStrike" kern="0" cap="none" spc="0" normalizeH="0" baseline="0" noProof="0" dirty="0" smtClean="0">
                <a:ln>
                  <a:noFill/>
                </a:ln>
                <a:solidFill>
                  <a:schemeClr val="accent2"/>
                </a:solidFill>
                <a:effectLst/>
                <a:uLnTx/>
                <a:uFillTx/>
                <a:latin typeface="Calibri" pitchFamily="34" charset="0"/>
              </a:rPr>
              <a:t>Providence TrinityCare Hospice</a:t>
            </a:r>
          </a:p>
          <a:p>
            <a:pPr marL="342900" marR="0" lvl="0" indent="-342900" algn="ctr" defTabSz="914400" rtl="0" eaLnBrk="1" fontAlgn="base" latinLnBrk="0" hangingPunct="1">
              <a:lnSpc>
                <a:spcPct val="80000"/>
              </a:lnSpc>
              <a:spcBef>
                <a:spcPct val="20000"/>
              </a:spcBef>
              <a:spcAft>
                <a:spcPct val="0"/>
              </a:spcAft>
              <a:buClrTx/>
              <a:buSzTx/>
              <a:buFont typeface="Wingdings" pitchFamily="2" charset="2"/>
              <a:buNone/>
              <a:tabLst/>
              <a:defRPr/>
            </a:pPr>
            <a:r>
              <a:rPr kumimoji="0" lang="en-US" sz="2400" b="1" i="1" u="none" strike="noStrike" kern="0" cap="none" spc="0" normalizeH="0" baseline="0" noProof="0" dirty="0" smtClean="0">
                <a:ln>
                  <a:noFill/>
                </a:ln>
                <a:solidFill>
                  <a:schemeClr val="accent2"/>
                </a:solidFill>
                <a:effectLst/>
                <a:uLnTx/>
                <a:uFillTx/>
                <a:latin typeface="Calibri" pitchFamily="34" charset="0"/>
                <a:hlinkClick r:id="rId4"/>
              </a:rPr>
              <a:t>www.trinitycarehospice.org</a:t>
            </a:r>
            <a:endParaRPr kumimoji="0" lang="en-US" sz="2400" b="1" i="1" u="none" strike="noStrike" kern="0" cap="none" spc="0" normalizeH="0" baseline="0" noProof="0" dirty="0" smtClean="0">
              <a:ln>
                <a:noFill/>
              </a:ln>
              <a:solidFill>
                <a:schemeClr val="accent2"/>
              </a:solidFill>
              <a:effectLst/>
              <a:uLnTx/>
              <a:uFillTx/>
              <a:latin typeface="Calibri" pitchFamily="34" charset="0"/>
            </a:endParaRPr>
          </a:p>
          <a:p>
            <a:pPr marL="342900" marR="0" lvl="0" indent="-342900" algn="ctr" defTabSz="914400" rtl="0" eaLnBrk="1" fontAlgn="base" latinLnBrk="0" hangingPunct="1">
              <a:lnSpc>
                <a:spcPct val="80000"/>
              </a:lnSpc>
              <a:spcBef>
                <a:spcPct val="20000"/>
              </a:spcBef>
              <a:spcAft>
                <a:spcPct val="0"/>
              </a:spcAft>
              <a:buClrTx/>
              <a:buSzTx/>
              <a:buFont typeface="Wingdings" pitchFamily="2" charset="2"/>
              <a:buNone/>
              <a:tabLst/>
              <a:defRPr/>
            </a:pPr>
            <a:r>
              <a:rPr kumimoji="0" lang="en-US" sz="2400" b="1" i="1" u="none" strike="noStrike" kern="0" cap="none" spc="0" normalizeH="0" baseline="0" noProof="0" dirty="0" smtClean="0">
                <a:ln>
                  <a:noFill/>
                </a:ln>
                <a:solidFill>
                  <a:schemeClr val="accent2"/>
                </a:solidFill>
                <a:effectLst/>
                <a:uLnTx/>
                <a:uFillTx/>
                <a:latin typeface="Calibri" pitchFamily="34" charset="0"/>
              </a:rPr>
              <a:t>310-543-3400</a:t>
            </a:r>
          </a:p>
          <a:p>
            <a:pPr marL="342900" marR="0" lvl="0" indent="-342900" algn="ctr" defTabSz="914400" rtl="0" eaLnBrk="1" fontAlgn="base" latinLnBrk="0" hangingPunct="1">
              <a:lnSpc>
                <a:spcPct val="80000"/>
              </a:lnSpc>
              <a:spcBef>
                <a:spcPct val="20000"/>
              </a:spcBef>
              <a:spcAft>
                <a:spcPct val="0"/>
              </a:spcAft>
              <a:buClrTx/>
              <a:buSzTx/>
              <a:buFont typeface="Wingdings" pitchFamily="2" charset="2"/>
              <a:buNone/>
              <a:tabLst/>
              <a:defRPr/>
            </a:pPr>
            <a:endParaRPr kumimoji="0" lang="en-US" sz="2400" b="1" i="1" u="none" strike="noStrike" kern="0" cap="none" spc="0" normalizeH="0" baseline="0" noProof="0" dirty="0" smtClean="0">
              <a:ln>
                <a:noFill/>
              </a:ln>
              <a:solidFill>
                <a:schemeClr val="accent2"/>
              </a:solidFill>
              <a:effectLst/>
              <a:uLnTx/>
              <a:uFillTx/>
              <a:latin typeface="Calibri" pitchFamily="34" charset="0"/>
            </a:endParaRPr>
          </a:p>
          <a:p>
            <a:pPr marL="342900" marR="0" lvl="0" indent="-342900" algn="ctr" defTabSz="914400" rtl="0" eaLnBrk="1" fontAlgn="base" latinLnBrk="0" hangingPunct="1">
              <a:lnSpc>
                <a:spcPct val="80000"/>
              </a:lnSpc>
              <a:spcBef>
                <a:spcPct val="20000"/>
              </a:spcBef>
              <a:spcAft>
                <a:spcPct val="0"/>
              </a:spcAft>
              <a:buClrTx/>
              <a:buSzTx/>
              <a:tabLst/>
              <a:defRPr/>
            </a:pPr>
            <a:r>
              <a:rPr kumimoji="0" lang="en-US" sz="2400" b="1" i="1" u="none" strike="noStrike" kern="0" cap="none" spc="0" normalizeH="0" baseline="0" noProof="0" dirty="0" smtClean="0">
                <a:ln>
                  <a:noFill/>
                </a:ln>
                <a:solidFill>
                  <a:schemeClr val="accent2"/>
                </a:solidFill>
                <a:effectLst/>
                <a:uLnTx/>
                <a:uFillTx/>
                <a:latin typeface="Calibri" pitchFamily="34" charset="0"/>
              </a:rPr>
              <a:t>Terri Warren, MSW</a:t>
            </a:r>
          </a:p>
          <a:p>
            <a:pPr marL="342900" marR="0" lvl="0" indent="-342900" algn="ctr" defTabSz="914400" rtl="0" eaLnBrk="1" fontAlgn="base" latinLnBrk="0" hangingPunct="1">
              <a:lnSpc>
                <a:spcPct val="80000"/>
              </a:lnSpc>
              <a:spcBef>
                <a:spcPct val="20000"/>
              </a:spcBef>
              <a:spcAft>
                <a:spcPct val="0"/>
              </a:spcAft>
              <a:buClrTx/>
              <a:buSzTx/>
              <a:buFont typeface="Wingdings" pitchFamily="2" charset="2"/>
              <a:buNone/>
              <a:tabLst/>
              <a:defRPr/>
            </a:pPr>
            <a:r>
              <a:rPr kumimoji="0" lang="en-US" sz="2400" b="1" i="1" u="none" strike="noStrike" kern="0" cap="none" spc="0" normalizeH="0" baseline="0" noProof="0" dirty="0" smtClean="0">
                <a:ln>
                  <a:noFill/>
                </a:ln>
                <a:solidFill>
                  <a:schemeClr val="accent2"/>
                </a:solidFill>
                <a:effectLst/>
                <a:uLnTx/>
                <a:uFillTx/>
                <a:latin typeface="Calibri" pitchFamily="34" charset="0"/>
              </a:rPr>
              <a:t>Executive Director</a:t>
            </a:r>
          </a:p>
          <a:p>
            <a:pPr marL="342900" marR="0" lvl="0" indent="-342900" algn="ctr" defTabSz="914400" rtl="0" eaLnBrk="1" fontAlgn="base" latinLnBrk="0" hangingPunct="1">
              <a:lnSpc>
                <a:spcPct val="80000"/>
              </a:lnSpc>
              <a:spcBef>
                <a:spcPct val="20000"/>
              </a:spcBef>
              <a:spcAft>
                <a:spcPct val="0"/>
              </a:spcAft>
              <a:buClrTx/>
              <a:buSzTx/>
              <a:buFont typeface="Wingdings" pitchFamily="2" charset="2"/>
              <a:buNone/>
              <a:tabLst/>
              <a:defRPr/>
            </a:pPr>
            <a:r>
              <a:rPr kumimoji="0" lang="en-US" sz="2400" b="1" i="1" u="none" strike="noStrike" kern="0" cap="none" spc="0" normalizeH="0" baseline="0" noProof="0" dirty="0" smtClean="0">
                <a:ln>
                  <a:noFill/>
                </a:ln>
                <a:solidFill>
                  <a:schemeClr val="accent2"/>
                </a:solidFill>
                <a:effectLst/>
                <a:uLnTx/>
                <a:uFillTx/>
                <a:latin typeface="Calibri" pitchFamily="34" charset="0"/>
                <a:hlinkClick r:id="rId5"/>
              </a:rPr>
              <a:t>terri.warren2@providence.org</a:t>
            </a:r>
            <a:endParaRPr kumimoji="0" lang="en-US" sz="2400" b="1" i="1" u="none" strike="noStrike" kern="0" cap="none" spc="0" normalizeH="0" baseline="0" noProof="0" dirty="0" smtClean="0">
              <a:ln>
                <a:noFill/>
              </a:ln>
              <a:solidFill>
                <a:schemeClr val="accent2"/>
              </a:solidFill>
              <a:effectLst/>
              <a:uLnTx/>
              <a:uFillTx/>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EF8442-0B68-4714-99F8-51AF07CCA857}" type="slidenum">
              <a:rPr lang="en-US" smtClean="0">
                <a:latin typeface="Calibri" pitchFamily="34" charset="0"/>
              </a:rPr>
              <a:pPr/>
              <a:t>4</a:t>
            </a:fld>
            <a:endParaRPr lang="en-US" dirty="0">
              <a:latin typeface="Calibri" pitchFamily="34" charset="0"/>
            </a:endParaRPr>
          </a:p>
        </p:txBody>
      </p:sp>
      <p:pic>
        <p:nvPicPr>
          <p:cNvPr id="10" name="Picture 9" descr="Annual Report 576.jpg"/>
          <p:cNvPicPr>
            <a:picLocks noChangeAspect="1"/>
          </p:cNvPicPr>
          <p:nvPr/>
        </p:nvPicPr>
        <p:blipFill>
          <a:blip r:embed="rId2" cstate="print"/>
          <a:stretch>
            <a:fillRect/>
          </a:stretch>
        </p:blipFill>
        <p:spPr>
          <a:xfrm>
            <a:off x="228600" y="533400"/>
            <a:ext cx="8573338"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What We Have and</a:t>
            </a:r>
            <a:br>
              <a:rPr lang="en-US" cap="all" dirty="0" smtClean="0">
                <a:latin typeface="Calibri" pitchFamily="34" charset="0"/>
              </a:rPr>
            </a:br>
            <a:r>
              <a:rPr lang="en-US" cap="all" dirty="0" smtClean="0">
                <a:latin typeface="Calibri" pitchFamily="34" charset="0"/>
              </a:rPr>
              <a:t>What We Need:</a:t>
            </a:r>
            <a:endParaRPr lang="en-US" cap="all" dirty="0">
              <a:latin typeface="Calibri" pitchFamily="34" charset="0"/>
            </a:endParaRPr>
          </a:p>
        </p:txBody>
      </p:sp>
      <p:sp>
        <p:nvSpPr>
          <p:cNvPr id="5" name="Slide Number Placeholder 4"/>
          <p:cNvSpPr>
            <a:spLocks noGrp="1"/>
          </p:cNvSpPr>
          <p:nvPr>
            <p:ph type="sldNum" sz="quarter" idx="12"/>
          </p:nvPr>
        </p:nvSpPr>
        <p:spPr/>
        <p:txBody>
          <a:bodyPr/>
          <a:lstStyle/>
          <a:p>
            <a:fld id="{BE97E3A7-1AEB-4C45-AEC2-E2343D602662}" type="slidenum">
              <a:rPr lang="en-US" smtClean="0">
                <a:latin typeface="Calibri" pitchFamily="34" charset="0"/>
              </a:rPr>
              <a:pPr/>
              <a:t>5</a:t>
            </a:fld>
            <a:endParaRPr lang="en-US" dirty="0">
              <a:latin typeface="Calibri" pitchFamily="34" charset="0"/>
            </a:endParaRPr>
          </a:p>
        </p:txBody>
      </p:sp>
      <p:sp>
        <p:nvSpPr>
          <p:cNvPr id="7" name="TextBox 6"/>
          <p:cNvSpPr txBox="1"/>
          <p:nvPr/>
        </p:nvSpPr>
        <p:spPr>
          <a:xfrm>
            <a:off x="457200" y="1600200"/>
            <a:ext cx="4273914" cy="1384995"/>
          </a:xfrm>
          <a:prstGeom prst="rect">
            <a:avLst/>
          </a:prstGeom>
          <a:noFill/>
        </p:spPr>
        <p:txBody>
          <a:bodyPr wrap="square" rtlCol="0">
            <a:spAutoFit/>
          </a:bodyPr>
          <a:lstStyle/>
          <a:p>
            <a:r>
              <a:rPr lang="en-US" sz="2800" b="1" i="1" dirty="0" smtClean="0">
                <a:solidFill>
                  <a:schemeClr val="accent2"/>
                </a:solidFill>
                <a:latin typeface="Calibri" pitchFamily="34" charset="0"/>
              </a:rPr>
              <a:t>Prevalence and Sufficiency of Palliative Care Services in California</a:t>
            </a:r>
            <a:endParaRPr lang="en-US" sz="2800" b="1" i="1" dirty="0">
              <a:solidFill>
                <a:schemeClr val="accent2"/>
              </a:solidFill>
              <a:latin typeface="Calibri" pitchFamily="34" charset="0"/>
            </a:endParaRPr>
          </a:p>
        </p:txBody>
      </p:sp>
      <p:pic>
        <p:nvPicPr>
          <p:cNvPr id="9218" name="Picture 2" descr="C:\Documents and Settings\kjongkobkeait\Local Settings\Temp\Temporary Internet Files\Content.IE5\EA8C2M52\water-drop[1].jpg"/>
          <p:cNvPicPr>
            <a:picLocks noChangeAspect="1" noChangeArrowheads="1"/>
          </p:cNvPicPr>
          <p:nvPr/>
        </p:nvPicPr>
        <p:blipFill>
          <a:blip r:embed="rId2" cstate="print"/>
          <a:srcRect/>
          <a:stretch>
            <a:fillRect/>
          </a:stretch>
        </p:blipFill>
        <p:spPr bwMode="auto">
          <a:xfrm>
            <a:off x="4572000" y="1752600"/>
            <a:ext cx="4572000" cy="3348693"/>
          </a:xfrm>
          <a:prstGeom prst="ellipse">
            <a:avLst/>
          </a:prstGeom>
          <a:ln>
            <a:noFill/>
          </a:ln>
          <a:effectLst>
            <a:softEdge rad="112500"/>
          </a:effectLst>
        </p:spPr>
      </p:pic>
      <p:sp>
        <p:nvSpPr>
          <p:cNvPr id="13" name="TextBox 12"/>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sp>
        <p:nvSpPr>
          <p:cNvPr id="8" name="TextBox 7"/>
          <p:cNvSpPr txBox="1"/>
          <p:nvPr/>
        </p:nvSpPr>
        <p:spPr>
          <a:xfrm>
            <a:off x="533400" y="3124200"/>
            <a:ext cx="2544351" cy="646331"/>
          </a:xfrm>
          <a:prstGeom prst="rect">
            <a:avLst/>
          </a:prstGeom>
          <a:noFill/>
        </p:spPr>
        <p:txBody>
          <a:bodyPr wrap="none" rtlCol="0">
            <a:spAutoFit/>
          </a:bodyPr>
          <a:lstStyle/>
          <a:p>
            <a:r>
              <a:rPr lang="en-US" dirty="0" smtClean="0">
                <a:latin typeface="Calibri" pitchFamily="34" charset="0"/>
              </a:rPr>
              <a:t>Kathleen Kerr</a:t>
            </a:r>
          </a:p>
          <a:p>
            <a:r>
              <a:rPr lang="en-US" dirty="0" smtClean="0">
                <a:latin typeface="Calibri" pitchFamily="34" charset="0"/>
              </a:rPr>
              <a:t>Kerr Healthcare Analytics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Defining need</a:t>
            </a:r>
            <a:endParaRPr lang="en-US" cap="all" dirty="0">
              <a:latin typeface="Calibri" pitchFamily="34" charset="0"/>
            </a:endParaRPr>
          </a:p>
        </p:txBody>
      </p:sp>
      <p:sp>
        <p:nvSpPr>
          <p:cNvPr id="3" name="Content Placeholder 2"/>
          <p:cNvSpPr>
            <a:spLocks noGrp="1"/>
          </p:cNvSpPr>
          <p:nvPr>
            <p:ph idx="1"/>
          </p:nvPr>
        </p:nvSpPr>
        <p:spPr>
          <a:xfrm>
            <a:off x="457200" y="1600201"/>
            <a:ext cx="8229600" cy="762000"/>
          </a:xfrm>
        </p:spPr>
        <p:txBody>
          <a:bodyPr/>
          <a:lstStyle/>
          <a:p>
            <a:r>
              <a:rPr lang="en-US" b="0" dirty="0" smtClean="0">
                <a:solidFill>
                  <a:schemeClr val="tx1"/>
                </a:solidFill>
                <a:latin typeface="Calibri" pitchFamily="34" charset="0"/>
              </a:rPr>
              <a:t>Population that would benefit from PC:</a:t>
            </a:r>
            <a:endParaRPr lang="en-US"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6</a:t>
            </a:fld>
            <a:endParaRPr lang="en-US" dirty="0">
              <a:latin typeface="Calibri" pitchFamily="34" charset="0"/>
            </a:endParaRPr>
          </a:p>
        </p:txBody>
      </p:sp>
      <p:sp>
        <p:nvSpPr>
          <p:cNvPr id="5" name="TextBox 4"/>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sp>
        <p:nvSpPr>
          <p:cNvPr id="11" name="Rectangle 10"/>
          <p:cNvSpPr/>
          <p:nvPr/>
        </p:nvSpPr>
        <p:spPr>
          <a:xfrm>
            <a:off x="609600" y="2286000"/>
            <a:ext cx="2438400" cy="1447800"/>
          </a:xfrm>
          <a:prstGeom prst="rect">
            <a:avLst/>
          </a:prstGeom>
          <a:ln>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Calibri" pitchFamily="34" charset="0"/>
              </a:rPr>
              <a:t>Those with serious illness that resolves</a:t>
            </a:r>
            <a:endParaRPr lang="en-US" sz="2800" dirty="0">
              <a:latin typeface="Calibri" pitchFamily="34" charset="0"/>
            </a:endParaRPr>
          </a:p>
        </p:txBody>
      </p:sp>
      <p:sp>
        <p:nvSpPr>
          <p:cNvPr id="12" name="Rectangle 11"/>
          <p:cNvSpPr/>
          <p:nvPr/>
        </p:nvSpPr>
        <p:spPr>
          <a:xfrm>
            <a:off x="3467100" y="2286000"/>
            <a:ext cx="2438400" cy="1447800"/>
          </a:xfrm>
          <a:prstGeom prst="rect">
            <a:avLst/>
          </a:prstGeom>
          <a:solidFill>
            <a:schemeClr val="accent1">
              <a:lumMod val="50000"/>
            </a:schemeClr>
          </a:solidFill>
          <a:ln>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Calibri" pitchFamily="34" charset="0"/>
              </a:rPr>
              <a:t>Those with ongoing (years) of need</a:t>
            </a:r>
            <a:endParaRPr lang="en-US" sz="2800" dirty="0">
              <a:latin typeface="Calibri" pitchFamily="34" charset="0"/>
            </a:endParaRPr>
          </a:p>
        </p:txBody>
      </p:sp>
      <p:sp>
        <p:nvSpPr>
          <p:cNvPr id="13" name="Rectangle 12"/>
          <p:cNvSpPr/>
          <p:nvPr/>
        </p:nvSpPr>
        <p:spPr>
          <a:xfrm>
            <a:off x="6324600" y="2286000"/>
            <a:ext cx="2438400" cy="1447800"/>
          </a:xfrm>
          <a:prstGeom prst="rect">
            <a:avLst/>
          </a:prstGeom>
          <a:solidFill>
            <a:srgbClr val="808000"/>
          </a:solidFill>
          <a:ln>
            <a:noFill/>
          </a:ln>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smtClean="0">
                <a:latin typeface="Calibri" pitchFamily="34" charset="0"/>
              </a:rPr>
              <a:t>Those in the last year of life</a:t>
            </a:r>
            <a:endParaRPr lang="en-US" sz="2800" dirty="0">
              <a:latin typeface="Calibri" pitchFamily="34" charset="0"/>
            </a:endParaRPr>
          </a:p>
        </p:txBody>
      </p:sp>
      <p:sp>
        <p:nvSpPr>
          <p:cNvPr id="15" name="TextBox 14"/>
          <p:cNvSpPr txBox="1"/>
          <p:nvPr/>
        </p:nvSpPr>
        <p:spPr>
          <a:xfrm>
            <a:off x="1828800" y="4191000"/>
            <a:ext cx="5715000" cy="1384995"/>
          </a:xfrm>
          <a:prstGeom prst="rect">
            <a:avLst/>
          </a:prstGeom>
          <a:noFill/>
        </p:spPr>
        <p:txBody>
          <a:bodyPr wrap="square" rtlCol="0">
            <a:spAutoFit/>
          </a:bodyPr>
          <a:lstStyle/>
          <a:p>
            <a:pPr algn="ctr"/>
            <a:r>
              <a:rPr lang="en-US" sz="2800" b="1" i="1" dirty="0" smtClean="0">
                <a:latin typeface="Calibri" pitchFamily="34" charset="0"/>
              </a:rPr>
              <a:t>For this analysis, estimate of need is based on the number of individuals in the last year of life</a:t>
            </a:r>
            <a:endParaRPr lang="en-US" sz="28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latin typeface="Calibri" pitchFamily="34" charset="0"/>
              </a:rPr>
              <a:t>Estimating Need: </a:t>
            </a:r>
            <a:br>
              <a:rPr lang="en-US" cap="all" dirty="0" smtClean="0">
                <a:latin typeface="Calibri" pitchFamily="34" charset="0"/>
              </a:rPr>
            </a:br>
            <a:r>
              <a:rPr lang="en-US" cap="all" dirty="0" smtClean="0">
                <a:latin typeface="Calibri" pitchFamily="34" charset="0"/>
              </a:rPr>
              <a:t>Number of deaths annually</a:t>
            </a:r>
            <a:endParaRPr lang="en-US" cap="all" dirty="0">
              <a:latin typeface="Calibri" pitchFamily="34" charset="0"/>
            </a:endParaRPr>
          </a:p>
        </p:txBody>
      </p:sp>
      <p:sp>
        <p:nvSpPr>
          <p:cNvPr id="3" name="Content Placeholder 2"/>
          <p:cNvSpPr>
            <a:spLocks noGrp="1"/>
          </p:cNvSpPr>
          <p:nvPr>
            <p:ph idx="1"/>
          </p:nvPr>
        </p:nvSpPr>
        <p:spPr>
          <a:xfrm>
            <a:off x="6096000" y="1600200"/>
            <a:ext cx="2819400" cy="2819400"/>
          </a:xfrm>
        </p:spPr>
        <p:txBody>
          <a:bodyPr/>
          <a:lstStyle/>
          <a:p>
            <a:r>
              <a:rPr lang="en-US" sz="2000" b="0" dirty="0" smtClean="0">
                <a:solidFill>
                  <a:schemeClr val="tx1"/>
                </a:solidFill>
                <a:latin typeface="Calibri" pitchFamily="34" charset="0"/>
              </a:rPr>
              <a:t>Reports population figures, by county, from 2011</a:t>
            </a:r>
          </a:p>
          <a:p>
            <a:endParaRPr lang="en-US" sz="2000" b="0" dirty="0" smtClean="0">
              <a:solidFill>
                <a:schemeClr val="tx1"/>
              </a:solidFill>
              <a:latin typeface="Calibri" pitchFamily="34" charset="0"/>
            </a:endParaRPr>
          </a:p>
          <a:p>
            <a:r>
              <a:rPr lang="en-US" sz="2000" b="0" dirty="0" smtClean="0">
                <a:solidFill>
                  <a:schemeClr val="tx1"/>
                </a:solidFill>
                <a:latin typeface="Calibri" pitchFamily="34" charset="0"/>
              </a:rPr>
              <a:t>Reports deaths, by county, as a 3-year average (2010-2012)</a:t>
            </a:r>
            <a:endParaRPr lang="en-US" sz="2000" b="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lstStyle/>
          <a:p>
            <a:fld id="{38411249-6198-4D67-A030-29C64FF241AB}" type="slidenum">
              <a:rPr lang="en-US" smtClean="0">
                <a:latin typeface="Calibri" pitchFamily="34" charset="0"/>
              </a:rPr>
              <a:pPr/>
              <a:t>7</a:t>
            </a:fld>
            <a:endParaRPr lang="en-US" dirty="0">
              <a:latin typeface="Calibri" pitchFamily="34" charset="0"/>
            </a:endParaRPr>
          </a:p>
        </p:txBody>
      </p:sp>
      <p:pic>
        <p:nvPicPr>
          <p:cNvPr id="10242" name="Picture 2"/>
          <p:cNvPicPr>
            <a:picLocks noChangeAspect="1" noChangeArrowheads="1"/>
          </p:cNvPicPr>
          <p:nvPr/>
        </p:nvPicPr>
        <p:blipFill>
          <a:blip r:embed="rId2" cstate="print"/>
          <a:srcRect b="23847"/>
          <a:stretch>
            <a:fillRect/>
          </a:stretch>
        </p:blipFill>
        <p:spPr bwMode="auto">
          <a:xfrm>
            <a:off x="533400" y="1371600"/>
            <a:ext cx="5257800" cy="51816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t="89592" b="2569"/>
          <a:stretch>
            <a:fillRect/>
          </a:stretch>
        </p:blipFill>
        <p:spPr bwMode="auto">
          <a:xfrm>
            <a:off x="838200" y="5486400"/>
            <a:ext cx="7511143" cy="762000"/>
          </a:xfrm>
          <a:prstGeom prst="rect">
            <a:avLst/>
          </a:prstGeom>
          <a:noFill/>
          <a:ln w="9525">
            <a:noFill/>
            <a:miter lim="800000"/>
            <a:headEnd/>
            <a:tailEnd/>
          </a:ln>
        </p:spPr>
      </p:pic>
      <p:sp>
        <p:nvSpPr>
          <p:cNvPr id="7" name="TextBox 6"/>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001000" cy="4525963"/>
          </a:xfrm>
        </p:spPr>
        <p:txBody>
          <a:bodyPr/>
          <a:lstStyle/>
          <a:p>
            <a:r>
              <a:rPr lang="en-US" dirty="0" smtClean="0">
                <a:latin typeface="Calibri" pitchFamily="34" charset="0"/>
              </a:rPr>
              <a:t>“Low estimate of need” = # individuals dying of seven conditions</a:t>
            </a:r>
          </a:p>
          <a:p>
            <a:pPr lvl="1">
              <a:buBlip>
                <a:blip r:embed="rId2"/>
              </a:buBlip>
            </a:pPr>
            <a:r>
              <a:rPr lang="en-US" sz="2200" dirty="0" smtClean="0">
                <a:latin typeface="Calibri" pitchFamily="34" charset="0"/>
              </a:rPr>
              <a:t>Cancer (all types)</a:t>
            </a:r>
          </a:p>
          <a:p>
            <a:pPr lvl="1">
              <a:buBlip>
                <a:blip r:embed="rId2"/>
              </a:buBlip>
            </a:pPr>
            <a:r>
              <a:rPr lang="en-US" sz="2200" dirty="0" smtClean="0">
                <a:latin typeface="Calibri" pitchFamily="34" charset="0"/>
              </a:rPr>
              <a:t>Diabetes</a:t>
            </a:r>
          </a:p>
          <a:p>
            <a:pPr lvl="1">
              <a:buBlip>
                <a:blip r:embed="rId2"/>
              </a:buBlip>
            </a:pPr>
            <a:r>
              <a:rPr lang="en-US" sz="2200" dirty="0" smtClean="0">
                <a:latin typeface="Calibri" pitchFamily="34" charset="0"/>
              </a:rPr>
              <a:t>Alzheimer’s disease</a:t>
            </a:r>
          </a:p>
          <a:p>
            <a:pPr lvl="1">
              <a:buBlip>
                <a:blip r:embed="rId2"/>
              </a:buBlip>
            </a:pPr>
            <a:r>
              <a:rPr lang="en-US" sz="2200" dirty="0" smtClean="0">
                <a:latin typeface="Calibri" pitchFamily="34" charset="0"/>
              </a:rPr>
              <a:t>Coronary Heart Disease</a:t>
            </a:r>
          </a:p>
          <a:p>
            <a:pPr lvl="1">
              <a:buBlip>
                <a:blip r:embed="rId2"/>
              </a:buBlip>
            </a:pPr>
            <a:r>
              <a:rPr lang="en-US" sz="2200" dirty="0" smtClean="0">
                <a:latin typeface="Calibri" pitchFamily="34" charset="0"/>
              </a:rPr>
              <a:t>Cerebrovascular Diseases (Stroke)</a:t>
            </a:r>
          </a:p>
          <a:p>
            <a:pPr lvl="1">
              <a:buBlip>
                <a:blip r:embed="rId2"/>
              </a:buBlip>
            </a:pPr>
            <a:r>
              <a:rPr lang="en-US" sz="2200" dirty="0" smtClean="0">
                <a:latin typeface="Calibri" pitchFamily="34" charset="0"/>
              </a:rPr>
              <a:t>Chronic Lower Respiratory Diseases</a:t>
            </a:r>
          </a:p>
          <a:p>
            <a:pPr lvl="1">
              <a:buBlip>
                <a:blip r:embed="rId2"/>
              </a:buBlip>
            </a:pPr>
            <a:r>
              <a:rPr lang="en-US" sz="2200" dirty="0" smtClean="0">
                <a:latin typeface="Calibri" pitchFamily="34" charset="0"/>
              </a:rPr>
              <a:t>Chronic Liver Disease and Cirrhosis</a:t>
            </a:r>
          </a:p>
          <a:p>
            <a:pPr>
              <a:buBlip>
                <a:blip r:embed="rId3"/>
              </a:buBlip>
            </a:pPr>
            <a:r>
              <a:rPr lang="en-US" dirty="0" smtClean="0">
                <a:latin typeface="Calibri" pitchFamily="34" charset="0"/>
              </a:rPr>
              <a:t>“High estimate of need” is all deaths excluding those caused by accidents, homicides, suicides</a:t>
            </a:r>
          </a:p>
          <a:p>
            <a:pPr>
              <a:buBlip>
                <a:blip r:embed="rId2"/>
              </a:buBlip>
            </a:pPr>
            <a:endParaRPr lang="en-US" b="0" dirty="0">
              <a:latin typeface="Calibri" pitchFamily="34" charset="0"/>
            </a:endParaRPr>
          </a:p>
        </p:txBody>
      </p:sp>
      <p:sp>
        <p:nvSpPr>
          <p:cNvPr id="5" name="Slide Number Placeholder 4"/>
          <p:cNvSpPr>
            <a:spLocks noGrp="1"/>
          </p:cNvSpPr>
          <p:nvPr>
            <p:ph type="sldNum" sz="quarter" idx="12"/>
          </p:nvPr>
        </p:nvSpPr>
        <p:spPr/>
        <p:txBody>
          <a:bodyPr/>
          <a:lstStyle/>
          <a:p>
            <a:fld id="{BE97E3A7-1AEB-4C45-AEC2-E2343D602662}" type="slidenum">
              <a:rPr lang="en-US" smtClean="0">
                <a:latin typeface="Calibri" pitchFamily="34" charset="0"/>
              </a:rPr>
              <a:pPr/>
              <a:t>8</a:t>
            </a:fld>
            <a:endParaRPr lang="en-US" dirty="0">
              <a:latin typeface="Calibri" pitchFamily="34" charset="0"/>
            </a:endParaRPr>
          </a:p>
        </p:txBody>
      </p:sp>
      <p:sp>
        <p:nvSpPr>
          <p:cNvPr id="6" name="Title 1"/>
          <p:cNvSpPr txBox="1">
            <a:spLocks/>
          </p:cNvSpPr>
          <p:nvPr/>
        </p:nvSpPr>
        <p:spPr bwMode="auto">
          <a:xfrm>
            <a:off x="609600" y="427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t>Estimating need:</a:t>
            </a:r>
            <a:b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br>
            <a: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t>low-high estimates</a:t>
            </a:r>
            <a:endParaRPr kumimoji="0" lang="en-US" sz="3200" b="1" i="0" u="none" strike="noStrike" kern="0" cap="all" spc="0" normalizeH="0" baseline="0" noProof="0" dirty="0">
              <a:ln>
                <a:noFill/>
              </a:ln>
              <a:solidFill>
                <a:srgbClr val="FF9900"/>
              </a:solidFill>
              <a:effectLst/>
              <a:uLnTx/>
              <a:uFillTx/>
              <a:latin typeface="Calibri" pitchFamily="34" charset="0"/>
              <a:ea typeface="+mj-ea"/>
              <a:cs typeface="+mj-cs"/>
            </a:endParaRPr>
          </a:p>
        </p:txBody>
      </p:sp>
      <p:sp>
        <p:nvSpPr>
          <p:cNvPr id="7" name="TextBox 6"/>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5334000"/>
            <a:ext cx="7543800" cy="944563"/>
          </a:xfrm>
        </p:spPr>
        <p:txBody>
          <a:bodyPr/>
          <a:lstStyle/>
          <a:p>
            <a:pPr>
              <a:buNone/>
            </a:pPr>
            <a:r>
              <a:rPr lang="en-US" sz="2400" dirty="0" smtClean="0">
                <a:latin typeface="Calibri" pitchFamily="34" charset="0"/>
              </a:rPr>
              <a:t>Low - estimate of need = 61% of all deaths</a:t>
            </a:r>
          </a:p>
          <a:p>
            <a:pPr>
              <a:buNone/>
            </a:pPr>
            <a:r>
              <a:rPr lang="en-US" sz="2400" dirty="0" smtClean="0">
                <a:latin typeface="Calibri" pitchFamily="34" charset="0"/>
              </a:rPr>
              <a:t>High - estimate of need = 93% of all deaths</a:t>
            </a:r>
          </a:p>
          <a:p>
            <a:pPr>
              <a:buBlip>
                <a:blip r:embed="rId2"/>
              </a:buBlip>
            </a:pPr>
            <a:endParaRPr lang="en-US" sz="2400" dirty="0">
              <a:latin typeface="Calibri" pitchFamily="34" charset="0"/>
            </a:endParaRPr>
          </a:p>
        </p:txBody>
      </p:sp>
      <p:sp>
        <p:nvSpPr>
          <p:cNvPr id="5" name="Slide Number Placeholder 4"/>
          <p:cNvSpPr>
            <a:spLocks noGrp="1"/>
          </p:cNvSpPr>
          <p:nvPr>
            <p:ph type="sldNum" sz="quarter" idx="12"/>
          </p:nvPr>
        </p:nvSpPr>
        <p:spPr/>
        <p:txBody>
          <a:bodyPr/>
          <a:lstStyle/>
          <a:p>
            <a:fld id="{BE97E3A7-1AEB-4C45-AEC2-E2343D602662}" type="slidenum">
              <a:rPr lang="en-US" smtClean="0">
                <a:latin typeface="Calibri" pitchFamily="34" charset="0"/>
              </a:rPr>
              <a:pPr/>
              <a:t>9</a:t>
            </a:fld>
            <a:endParaRPr lang="en-US" dirty="0">
              <a:latin typeface="Calibri" pitchFamily="34" charset="0"/>
            </a:endParaRPr>
          </a:p>
        </p:txBody>
      </p:sp>
      <p:sp>
        <p:nvSpPr>
          <p:cNvPr id="6" name="Title 1"/>
          <p:cNvSpPr txBox="1">
            <a:spLocks/>
          </p:cNvSpPr>
          <p:nvPr/>
        </p:nvSpPr>
        <p:spPr bwMode="auto">
          <a:xfrm>
            <a:off x="609600" y="427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t>Estimating need:</a:t>
            </a:r>
            <a:b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br>
            <a:r>
              <a:rPr kumimoji="0" lang="en-US" sz="3200" b="1" i="0" u="none" strike="noStrike" kern="0" cap="all" spc="0" normalizeH="0" baseline="0" noProof="0" dirty="0" smtClean="0">
                <a:ln>
                  <a:noFill/>
                </a:ln>
                <a:solidFill>
                  <a:srgbClr val="FF9900"/>
                </a:solidFill>
                <a:effectLst/>
                <a:uLnTx/>
                <a:uFillTx/>
                <a:latin typeface="Calibri" pitchFamily="34" charset="0"/>
                <a:ea typeface="+mj-ea"/>
                <a:cs typeface="+mj-cs"/>
              </a:rPr>
              <a:t>low-high estimates</a:t>
            </a:r>
            <a:endParaRPr kumimoji="0" lang="en-US" sz="3200" b="1" i="0" u="none" strike="noStrike" kern="0" cap="all" spc="0" normalizeH="0" baseline="0" noProof="0" dirty="0">
              <a:ln>
                <a:noFill/>
              </a:ln>
              <a:solidFill>
                <a:srgbClr val="FF9900"/>
              </a:solidFill>
              <a:effectLst/>
              <a:uLnTx/>
              <a:uFillTx/>
              <a:latin typeface="Calibri" pitchFamily="34" charset="0"/>
              <a:ea typeface="+mj-ea"/>
              <a:cs typeface="+mj-cs"/>
            </a:endParaRPr>
          </a:p>
        </p:txBody>
      </p:sp>
      <p:sp>
        <p:nvSpPr>
          <p:cNvPr id="7" name="TextBox 6"/>
          <p:cNvSpPr txBox="1"/>
          <p:nvPr/>
        </p:nvSpPr>
        <p:spPr>
          <a:xfrm>
            <a:off x="152400" y="6550223"/>
            <a:ext cx="3747244" cy="307777"/>
          </a:xfrm>
          <a:prstGeom prst="rect">
            <a:avLst/>
          </a:prstGeom>
          <a:noFill/>
        </p:spPr>
        <p:txBody>
          <a:bodyPr wrap="none" rtlCol="0">
            <a:spAutoFit/>
          </a:bodyPr>
          <a:lstStyle/>
          <a:p>
            <a:r>
              <a:rPr lang="en-US" sz="1400" dirty="0" smtClean="0">
                <a:latin typeface="Calibri" pitchFamily="34" charset="0"/>
              </a:rPr>
              <a:t>California Healthcare Foundation | www.chcf.org</a:t>
            </a:r>
            <a:endParaRPr lang="en-US" sz="1400" dirty="0">
              <a:latin typeface="Calibri" pitchFamily="34" charset="0"/>
            </a:endParaRPr>
          </a:p>
        </p:txBody>
      </p:sp>
      <p:graphicFrame>
        <p:nvGraphicFramePr>
          <p:cNvPr id="8" name="Chart 7"/>
          <p:cNvGraphicFramePr/>
          <p:nvPr/>
        </p:nvGraphicFramePr>
        <p:xfrm>
          <a:off x="457200" y="1524000"/>
          <a:ext cx="8534400" cy="3683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1627</Words>
  <Application>Microsoft Office PowerPoint</Application>
  <PresentationFormat>On-screen Show (4:3)</PresentationFormat>
  <Paragraphs>165</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Hospice and Palliative Care:  the Distinctions and the Connections</vt:lpstr>
      <vt:lpstr>Where are we today?</vt:lpstr>
      <vt:lpstr>Slide 3</vt:lpstr>
      <vt:lpstr>Slide 4</vt:lpstr>
      <vt:lpstr>What We Have and What We Need:</vt:lpstr>
      <vt:lpstr>Defining need</vt:lpstr>
      <vt:lpstr>Estimating Need:  Number of deaths annually</vt:lpstr>
      <vt:lpstr>Slide 8</vt:lpstr>
      <vt:lpstr>Slide 9</vt:lpstr>
      <vt:lpstr>Slide 10</vt:lpstr>
      <vt:lpstr>Slide 11</vt:lpstr>
      <vt:lpstr>The hospice &amp; Palliative care philosophy</vt:lpstr>
      <vt:lpstr>The hospice &amp; Palliative care philosophy</vt:lpstr>
      <vt:lpstr>Hospice benefit</vt:lpstr>
      <vt:lpstr>Facts and figures</vt:lpstr>
      <vt:lpstr>Facts and figures</vt:lpstr>
      <vt:lpstr>Levels of care</vt:lpstr>
      <vt:lpstr>OIG Work Plan</vt:lpstr>
      <vt:lpstr>Beauty of hospice</vt:lpstr>
      <vt:lpstr>challenges</vt:lpstr>
      <vt:lpstr>Pediatrics - concurrent care Provision 2302 of the Affordable Care Act</vt:lpstr>
      <vt:lpstr>Pediatrics - concurrent care Provision 2302 of the Affordable Care Act</vt:lpstr>
      <vt:lpstr>Pediatrics - concurrent care Significant barriers</vt:lpstr>
      <vt:lpstr>Pediatrics partners for children (PFC) Palliative Care in the Community</vt:lpstr>
      <vt:lpstr>Slide 25</vt:lpstr>
      <vt:lpstr>Expansion of covered services CARE choices model Movement Toward Current Care</vt:lpstr>
      <vt:lpstr>Expansion of covered services  Initiative Details</vt:lpstr>
      <vt:lpstr>Expansion of covered services </vt:lpstr>
      <vt:lpstr>Slide 29</vt:lpstr>
      <vt:lpstr>Slide 30</vt:lpstr>
      <vt:lpstr>Slide 31</vt:lpstr>
    </vt:vector>
  </TitlesOfParts>
  <Company>Providence Health System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mholt</dc:creator>
  <cp:lastModifiedBy>kjongkobkeait</cp:lastModifiedBy>
  <cp:revision>102</cp:revision>
  <dcterms:created xsi:type="dcterms:W3CDTF">2008-07-21T18:56:41Z</dcterms:created>
  <dcterms:modified xsi:type="dcterms:W3CDTF">2015-03-05T01:08:03Z</dcterms:modified>
</cp:coreProperties>
</file>