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2" r:id="rId3"/>
  </p:sldMasterIdLst>
  <p:notesMasterIdLst>
    <p:notesMasterId r:id="rId34"/>
  </p:notesMasterIdLst>
  <p:handoutMasterIdLst>
    <p:handoutMasterId r:id="rId35"/>
  </p:handoutMasterIdLst>
  <p:sldIdLst>
    <p:sldId id="257" r:id="rId4"/>
    <p:sldId id="289" r:id="rId5"/>
    <p:sldId id="269" r:id="rId6"/>
    <p:sldId id="270" r:id="rId7"/>
    <p:sldId id="258" r:id="rId8"/>
    <p:sldId id="272" r:id="rId9"/>
    <p:sldId id="271" r:id="rId10"/>
    <p:sldId id="260" r:id="rId11"/>
    <p:sldId id="275" r:id="rId12"/>
    <p:sldId id="276" r:id="rId13"/>
    <p:sldId id="278" r:id="rId14"/>
    <p:sldId id="277" r:id="rId15"/>
    <p:sldId id="332" r:id="rId16"/>
    <p:sldId id="290" r:id="rId17"/>
    <p:sldId id="274" r:id="rId18"/>
    <p:sldId id="288" r:id="rId19"/>
    <p:sldId id="294" r:id="rId20"/>
    <p:sldId id="333" r:id="rId21"/>
    <p:sldId id="334" r:id="rId22"/>
    <p:sldId id="280" r:id="rId23"/>
    <p:sldId id="337" r:id="rId24"/>
    <p:sldId id="339" r:id="rId25"/>
    <p:sldId id="338" r:id="rId26"/>
    <p:sldId id="300" r:id="rId27"/>
    <p:sldId id="309" r:id="rId28"/>
    <p:sldId id="281" r:id="rId29"/>
    <p:sldId id="282" r:id="rId30"/>
    <p:sldId id="283" r:id="rId31"/>
    <p:sldId id="279" r:id="rId32"/>
    <p:sldId id="316" r:id="rId33"/>
  </p:sldIdLst>
  <p:sldSz cx="9144000" cy="6858000" type="screen4x3"/>
  <p:notesSz cx="6883400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12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85803076698746"/>
          <c:y val="0.25366333114610673"/>
          <c:w val="0.75595672936716241"/>
          <c:h val="0.595387412510936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30 Day Readmission Rate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0"/>
                  <c:y val="-6.9444444444444441E-3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>
                          <a:lumMod val="50000"/>
                        </a:schemeClr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3.472222222222222E-3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>
                          <a:lumMod val="50000"/>
                        </a:schemeClr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6.9444444444444441E-3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>
                          <a:lumMod val="50000"/>
                        </a:schemeClr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Sheet1!$A$2:$A$4</c:f>
              <c:strCache>
                <c:ptCount val="3"/>
                <c:pt idx="0">
                  <c:v>2012 Target Group Baseline</c:v>
                </c:pt>
                <c:pt idx="1">
                  <c:v>CCTP Participants</c:v>
                </c:pt>
                <c:pt idx="2">
                  <c:v>CCTP Completers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0.39800000000000002</c:v>
                </c:pt>
                <c:pt idx="1">
                  <c:v>0.13900000000000001</c:v>
                </c:pt>
                <c:pt idx="2">
                  <c:v>0.11700000000000001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128942080"/>
        <c:axId val="128943616"/>
      </c:barChart>
      <c:catAx>
        <c:axId val="128942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50000"/>
                  </a:schemeClr>
                </a:solidFill>
              </a:defRPr>
            </a:pPr>
            <a:endParaRPr lang="en-US"/>
          </a:p>
        </c:txPr>
        <c:crossAx val="128943616"/>
        <c:crosses val="autoZero"/>
        <c:auto val="1"/>
        <c:lblAlgn val="ctr"/>
        <c:lblOffset val="100"/>
        <c:noMultiLvlLbl val="0"/>
      </c:catAx>
      <c:valAx>
        <c:axId val="1289436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 b="0">
                    <a:solidFill>
                      <a:schemeClr val="tx1">
                        <a:lumMod val="50000"/>
                      </a:schemeClr>
                    </a:solidFill>
                  </a:defRPr>
                </a:pPr>
                <a:r>
                  <a:rPr lang="en-US" sz="1400" b="0" dirty="0" smtClean="0">
                    <a:solidFill>
                      <a:schemeClr val="tx1">
                        <a:lumMod val="50000"/>
                      </a:schemeClr>
                    </a:solidFill>
                  </a:rPr>
                  <a:t>30 Day Hospital Readmission Rate</a:t>
                </a:r>
                <a:endParaRPr lang="en-US" sz="1400" b="0" dirty="0">
                  <a:solidFill>
                    <a:schemeClr val="tx1">
                      <a:lumMod val="5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7.3206682087262831E-2"/>
              <c:y val="0.24621724045066895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>
                    <a:lumMod val="50000"/>
                  </a:schemeClr>
                </a:solidFill>
              </a:defRPr>
            </a:pPr>
            <a:endParaRPr lang="en-US"/>
          </a:p>
        </c:txPr>
        <c:crossAx val="128942080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587378070278528E-2"/>
          <c:y val="1.6951443569553807E-2"/>
          <c:w val="0.6604749872683825"/>
          <c:h val="0.8246292650918635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score</c:v>
                </c:pt>
              </c:strCache>
            </c:strRef>
          </c:tx>
          <c:marker>
            <c:symbol val="none"/>
          </c:marker>
          <c:cat>
            <c:numRef>
              <c:f>Sheet1!$A$2:$A$10</c:f>
              <c:numCache>
                <c:formatCode>m/d/yy;@</c:formatCode>
                <c:ptCount val="9"/>
                <c:pt idx="0">
                  <c:v>41091</c:v>
                </c:pt>
                <c:pt idx="1">
                  <c:v>41124</c:v>
                </c:pt>
                <c:pt idx="2">
                  <c:v>41129</c:v>
                </c:pt>
                <c:pt idx="3">
                  <c:v>41194</c:v>
                </c:pt>
                <c:pt idx="4">
                  <c:v>41333</c:v>
                </c:pt>
                <c:pt idx="5">
                  <c:v>41335</c:v>
                </c:pt>
                <c:pt idx="6">
                  <c:v>41417</c:v>
                </c:pt>
                <c:pt idx="7">
                  <c:v>41426</c:v>
                </c:pt>
                <c:pt idx="8">
                  <c:v>41455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</c:v>
                </c:pt>
                <c:pt idx="1">
                  <c:v>4</c:v>
                </c:pt>
                <c:pt idx="2">
                  <c:v>3</c:v>
                </c:pt>
                <c:pt idx="3">
                  <c:v>1</c:v>
                </c:pt>
                <c:pt idx="4">
                  <c:v>4</c:v>
                </c:pt>
                <c:pt idx="5">
                  <c:v>3</c:v>
                </c:pt>
                <c:pt idx="6">
                  <c:v>0</c:v>
                </c:pt>
                <c:pt idx="7">
                  <c:v>3</c:v>
                </c:pt>
                <c:pt idx="8">
                  <c:v>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ideal score</c:v>
                </c:pt>
              </c:strCache>
            </c:strRef>
          </c:tx>
          <c:marker>
            <c:symbol val="none"/>
          </c:marker>
          <c:cat>
            <c:numRef>
              <c:f>Sheet1!$A$2:$A$10</c:f>
              <c:numCache>
                <c:formatCode>m/d/yy;@</c:formatCode>
                <c:ptCount val="9"/>
                <c:pt idx="0">
                  <c:v>41091</c:v>
                </c:pt>
                <c:pt idx="1">
                  <c:v>41124</c:v>
                </c:pt>
                <c:pt idx="2">
                  <c:v>41129</c:v>
                </c:pt>
                <c:pt idx="3">
                  <c:v>41194</c:v>
                </c:pt>
                <c:pt idx="4">
                  <c:v>41333</c:v>
                </c:pt>
                <c:pt idx="5">
                  <c:v>41335</c:v>
                </c:pt>
                <c:pt idx="6">
                  <c:v>41417</c:v>
                </c:pt>
                <c:pt idx="7">
                  <c:v>41426</c:v>
                </c:pt>
                <c:pt idx="8">
                  <c:v>41455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366848"/>
        <c:axId val="126368384"/>
      </c:lineChart>
      <c:dateAx>
        <c:axId val="126366848"/>
        <c:scaling>
          <c:orientation val="minMax"/>
        </c:scaling>
        <c:delete val="0"/>
        <c:axPos val="b"/>
        <c:numFmt formatCode="m/d/yy;@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26368384"/>
        <c:crosses val="autoZero"/>
        <c:auto val="1"/>
        <c:lblOffset val="100"/>
        <c:baseTimeUnit val="days"/>
      </c:dateAx>
      <c:valAx>
        <c:axId val="126368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636684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0.27436</cdr:x>
      <cdr:y>0.01852</cdr:y>
    </cdr:from>
    <cdr:to>
      <cdr:x>0.71026</cdr:x>
      <cdr:y>0.10578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30686" y="91447"/>
          <a:ext cx="2590815" cy="430869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20000"/>
            <a:lumOff val="80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200" b="1" dirty="0" smtClean="0">
              <a:solidFill>
                <a:srgbClr val="FF0000"/>
              </a:solidFill>
            </a:rPr>
            <a:t>Ideal Score = 4</a:t>
          </a:r>
          <a:endParaRPr lang="en-US" sz="2200" b="1" dirty="0">
            <a:solidFill>
              <a:srgbClr val="FF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900" y="0"/>
            <a:ext cx="2982913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05B9D2-6AFA-4B1A-9E64-03482BA8E033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288"/>
            <a:ext cx="2982913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900" y="8777288"/>
            <a:ext cx="2982913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A0A9A-0FC0-4BD4-A33A-B39E07453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092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807" cy="462042"/>
          </a:xfrm>
          <a:prstGeom prst="rect">
            <a:avLst/>
          </a:prstGeom>
        </p:spPr>
        <p:txBody>
          <a:bodyPr vert="horz" lIns="92135" tIns="46067" rIns="92135" bIns="4606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9000" y="0"/>
            <a:ext cx="2982807" cy="462042"/>
          </a:xfrm>
          <a:prstGeom prst="rect">
            <a:avLst/>
          </a:prstGeom>
        </p:spPr>
        <p:txBody>
          <a:bodyPr vert="horz" lIns="92135" tIns="46067" rIns="92135" bIns="46067" rtlCol="0"/>
          <a:lstStyle>
            <a:lvl1pPr algn="r">
              <a:defRPr sz="1200"/>
            </a:lvl1pPr>
          </a:lstStyle>
          <a:p>
            <a:fld id="{32B2EBCD-1ADB-4050-94F3-68817FA69BFF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3475" y="693738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35" tIns="46067" rIns="92135" bIns="4606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340" y="4389398"/>
            <a:ext cx="5506720" cy="4158377"/>
          </a:xfrm>
          <a:prstGeom prst="rect">
            <a:avLst/>
          </a:prstGeom>
        </p:spPr>
        <p:txBody>
          <a:bodyPr vert="horz" lIns="92135" tIns="46067" rIns="92135" bIns="4606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2"/>
            <a:ext cx="2982807" cy="462042"/>
          </a:xfrm>
          <a:prstGeom prst="rect">
            <a:avLst/>
          </a:prstGeom>
        </p:spPr>
        <p:txBody>
          <a:bodyPr vert="horz" lIns="92135" tIns="46067" rIns="92135" bIns="4606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9000" y="8777192"/>
            <a:ext cx="2982807" cy="462042"/>
          </a:xfrm>
          <a:prstGeom prst="rect">
            <a:avLst/>
          </a:prstGeom>
        </p:spPr>
        <p:txBody>
          <a:bodyPr vert="horz" lIns="92135" tIns="46067" rIns="92135" bIns="46067" rtlCol="0" anchor="b"/>
          <a:lstStyle>
            <a:lvl1pPr algn="r">
              <a:defRPr sz="1200"/>
            </a:lvl1pPr>
          </a:lstStyle>
          <a:p>
            <a:fld id="{D64B38AE-6221-4451-825D-C4695A5CB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03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99971" y="8776903"/>
            <a:ext cx="2981872" cy="46235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127" tIns="46063" rIns="92127" bIns="46063"/>
          <a:lstStyle/>
          <a:p>
            <a:pPr defTabSz="921373"/>
            <a:fld id="{36FC585A-481E-4ED9-BA5F-CB8AD17B6F10}" type="slidenum">
              <a:rPr lang="en-US">
                <a:solidFill>
                  <a:prstClr val="black"/>
                </a:solidFill>
              </a:rPr>
              <a:pPr defTabSz="921373"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25009-8327-4104-997B-08B307BA6BDF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07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25009-8327-4104-997B-08B307BA6BDF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449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3475" y="693738"/>
            <a:ext cx="46164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38005-EBDB-4EB6-8373-5F725F86F463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9097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smtClean="0">
              <a:ea typeface="MS PGothic" pitchFamily="34" charset="-128"/>
            </a:endParaRPr>
          </a:p>
        </p:txBody>
      </p:sp>
      <p:sp>
        <p:nvSpPr>
          <p:cNvPr id="14340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xfrm>
            <a:off x="3898935" y="8776953"/>
            <a:ext cx="2982860" cy="46241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90399" tIns="45199" rIns="90399" bIns="45199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ECC3B23-959D-47BC-AB5E-3697897971D4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sv-SE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6275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98935" y="8776953"/>
            <a:ext cx="2982860" cy="462411"/>
          </a:xfrm>
          <a:prstGeom prst="rect">
            <a:avLst/>
          </a:prstGeom>
        </p:spPr>
        <p:txBody>
          <a:bodyPr lIns="90399" tIns="45199" rIns="90399" bIns="45199"/>
          <a:lstStyle/>
          <a:p>
            <a:pPr>
              <a:defRPr/>
            </a:pPr>
            <a:fld id="{6DEE2A02-8CF2-4868-A9E7-F0EA7374A326}" type="slidenum">
              <a:rPr lang="sv-SE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sv-SE" smtClean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6905260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98935" y="8776953"/>
            <a:ext cx="2982860" cy="462411"/>
          </a:xfrm>
          <a:prstGeom prst="rect">
            <a:avLst/>
          </a:prstGeom>
        </p:spPr>
        <p:txBody>
          <a:bodyPr lIns="90399" tIns="45199" rIns="90399" bIns="45199"/>
          <a:lstStyle/>
          <a:p>
            <a:fld id="{07E13979-147E-41C5-A133-B2ACA2909835}" type="slidenum">
              <a:rPr lang="sv-SE" smtClean="0">
                <a:solidFill>
                  <a:prstClr val="black"/>
                </a:solidFill>
              </a:rPr>
              <a:pPr/>
              <a:t>28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0011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 smtClean="0"/>
              <a:t>1.10.14 [HLS]-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619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407" y="8777192"/>
            <a:ext cx="2984401" cy="4620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113" tIns="46056" rIns="92113" bIns="46056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8493" indent="-28788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1528" indent="-23030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12139" indent="-23030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72749" indent="-23030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33359" indent="-23030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93971" indent="-23030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54583" indent="-23030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15193" indent="-23030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7DE2F5-39E4-4078-ABBD-5FE153B6C8A2}" type="slidenum">
              <a:rPr lang="en-US" alt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42988" y="62547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 smtClean="0">
                <a:ea typeface="MS PGothic" pitchFamily="34" charset="-128"/>
              </a:rPr>
              <a:t>Aggressive</a:t>
            </a:r>
            <a:r>
              <a:rPr lang="en-US" altLang="en-US" baseline="0" dirty="0" smtClean="0">
                <a:ea typeface="MS PGothic" pitchFamily="34" charset="-128"/>
              </a:rPr>
              <a:t> cancer?</a:t>
            </a:r>
          </a:p>
          <a:p>
            <a:pPr>
              <a:spcBef>
                <a:spcPct val="0"/>
              </a:spcBef>
            </a:pPr>
            <a:r>
              <a:rPr lang="en-US" altLang="en-US" baseline="0" dirty="0" smtClean="0">
                <a:ea typeface="MS PGothic" pitchFamily="34" charset="-128"/>
              </a:rPr>
              <a:t>Major organ failure with exacerbations?</a:t>
            </a:r>
          </a:p>
          <a:p>
            <a:pPr>
              <a:spcBef>
                <a:spcPct val="0"/>
              </a:spcBef>
            </a:pPr>
            <a:r>
              <a:rPr lang="en-US" altLang="en-US" baseline="0" dirty="0" smtClean="0">
                <a:ea typeface="MS PGothic" pitchFamily="34" charset="-128"/>
              </a:rPr>
              <a:t>A long decline into frailty and dementia?</a:t>
            </a:r>
          </a:p>
          <a:p>
            <a:pPr>
              <a:spcBef>
                <a:spcPct val="0"/>
              </a:spcBef>
            </a:pPr>
            <a:endParaRPr lang="en-US" altLang="en-US" dirty="0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407" y="8777192"/>
            <a:ext cx="2984401" cy="4620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113" tIns="46056" rIns="92113" bIns="46056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8493" indent="-28788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1528" indent="-23030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12139" indent="-23030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72749" indent="-23030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33359" indent="-23030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93971" indent="-23030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54583" indent="-23030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15193" indent="-23030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7DE2F5-39E4-4078-ABBD-5FE153B6C8A2}" type="slidenum">
              <a:rPr lang="en-US" alt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42988" y="62547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99000" y="8777192"/>
            <a:ext cx="2982807" cy="462042"/>
          </a:xfrm>
          <a:prstGeom prst="rect">
            <a:avLst/>
          </a:prstGeom>
        </p:spPr>
        <p:txBody>
          <a:bodyPr lIns="92118" tIns="46059" rIns="92118" bIns="46059"/>
          <a:lstStyle/>
          <a:p>
            <a:fld id="{CD898467-788F-4C3B-AD6C-D23C22DD33E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437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5" indent="-171435">
              <a:buFont typeface="Arial" panose="020B0604020202020204" pitchFamily="34" charset="0"/>
              <a:buChar char="•"/>
            </a:pPr>
            <a:r>
              <a:rPr lang="en-US" dirty="0" smtClean="0"/>
              <a:t>The Community-based</a:t>
            </a:r>
            <a:r>
              <a:rPr lang="en-US" baseline="0" dirty="0" smtClean="0"/>
              <a:t> Care Transitions Program (CCTP) </a:t>
            </a:r>
            <a:r>
              <a:rPr lang="en-US" dirty="0" smtClean="0"/>
              <a:t>is a federal program mandated by Section 3026 of the Affordable</a:t>
            </a:r>
            <a:r>
              <a:rPr lang="en-US" baseline="0" dirty="0" smtClean="0"/>
              <a:t> Care Act.  </a:t>
            </a:r>
          </a:p>
          <a:p>
            <a:pPr marL="171435" indent="-171435">
              <a:buFont typeface="Arial" panose="020B0604020202020204" pitchFamily="34" charset="0"/>
              <a:buChar char="•"/>
            </a:pPr>
            <a:r>
              <a:rPr lang="en-US" dirty="0" smtClean="0"/>
              <a:t>It provides funding for testing models of care that reduce the 30-Day All Cause Readmission Rate for high risk Medicare-Fee-For-Service beneficiaries.</a:t>
            </a:r>
          </a:p>
          <a:p>
            <a:pPr marL="171435" indent="-171435">
              <a:buFont typeface="Arial" panose="020B0604020202020204" pitchFamily="34" charset="0"/>
              <a:buChar char="•"/>
            </a:pPr>
            <a:r>
              <a:rPr lang="en-US" baseline="0" dirty="0" smtClean="0"/>
              <a:t>CMS</a:t>
            </a:r>
            <a:r>
              <a:rPr lang="en-US" dirty="0" smtClean="0"/>
              <a:t> awarded San Diego the largest CCTP in the country in late 2012. T</a:t>
            </a:r>
            <a:r>
              <a:rPr lang="en-US" baseline="0" dirty="0" smtClean="0"/>
              <a:t>he program, </a:t>
            </a:r>
            <a:r>
              <a:rPr lang="en-US" dirty="0" smtClean="0"/>
              <a:t>named </a:t>
            </a:r>
            <a:r>
              <a:rPr lang="en-US" baseline="0" dirty="0" smtClean="0"/>
              <a:t>the San Diego Care Transitions Partnership (SDCTP),</a:t>
            </a:r>
            <a:r>
              <a:rPr lang="en-US" dirty="0" smtClean="0"/>
              <a:t> is a collaboration </a:t>
            </a:r>
            <a:r>
              <a:rPr lang="en-US" baseline="0" dirty="0" smtClean="0"/>
              <a:t>between Palomar Health, Scripps Health, Sharp HealthCare, the UCSD Health System (13 hospitals), and the </a:t>
            </a:r>
            <a:r>
              <a:rPr lang="en-US" dirty="0" smtClean="0"/>
              <a:t>County of San Diego/Aging </a:t>
            </a:r>
            <a:r>
              <a:rPr lang="en-US" baseline="0" dirty="0" smtClean="0"/>
              <a:t>&amp; Independence Services.</a:t>
            </a:r>
          </a:p>
          <a:p>
            <a:pPr marL="171435" indent="-171435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The program rollout began at the end of Jan 2013 and was completed in late May 2013. Since it began, the SDCTP has progressively expanded its footprint. </a:t>
            </a:r>
          </a:p>
          <a:p>
            <a:pPr marL="171435" indent="-171435" defTabSz="457161">
              <a:buFont typeface="Arial" panose="020B0604020202020204" pitchFamily="34" charset="0"/>
              <a:buChar char="•"/>
              <a:defRPr/>
            </a:pPr>
            <a:r>
              <a:rPr lang="en-US" b="0" baseline="0" dirty="0" smtClean="0">
                <a:solidFill>
                  <a:srgbClr val="FF0000"/>
                </a:solidFill>
              </a:rPr>
              <a:t>On average, the program is serving just over</a:t>
            </a:r>
            <a:r>
              <a:rPr lang="en-US" b="1" baseline="0" dirty="0" smtClean="0">
                <a:solidFill>
                  <a:srgbClr val="FF0000"/>
                </a:solidFill>
              </a:rPr>
              <a:t> [1,400] </a:t>
            </a:r>
            <a:r>
              <a:rPr lang="en-US" b="0" baseline="0" dirty="0" smtClean="0">
                <a:solidFill>
                  <a:srgbClr val="FF0000"/>
                </a:solidFill>
              </a:rPr>
              <a:t>patients each month.</a:t>
            </a:r>
          </a:p>
          <a:p>
            <a:pPr marL="171435" indent="-171435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FF0000"/>
                </a:solidFill>
              </a:rPr>
              <a:t>As</a:t>
            </a:r>
            <a:r>
              <a:rPr lang="en-US" b="0" baseline="0" dirty="0" smtClean="0">
                <a:solidFill>
                  <a:srgbClr val="FF0000"/>
                </a:solidFill>
              </a:rPr>
              <a:t> of </a:t>
            </a:r>
            <a:r>
              <a:rPr lang="en-US" b="1" baseline="0" dirty="0" smtClean="0">
                <a:solidFill>
                  <a:srgbClr val="FF0000"/>
                </a:solidFill>
              </a:rPr>
              <a:t>[October 31, 2014] </a:t>
            </a:r>
            <a:r>
              <a:rPr lang="en-US" b="0" baseline="0" dirty="0" smtClean="0">
                <a:solidFill>
                  <a:srgbClr val="FF0000"/>
                </a:solidFill>
              </a:rPr>
              <a:t>the SDCTP program has provided services to over </a:t>
            </a:r>
            <a:r>
              <a:rPr lang="en-US" b="1" baseline="0" dirty="0" smtClean="0">
                <a:solidFill>
                  <a:srgbClr val="FF0000"/>
                </a:solidFill>
              </a:rPr>
              <a:t>[21,000] </a:t>
            </a:r>
            <a:r>
              <a:rPr lang="en-US" b="0" baseline="0" dirty="0" smtClean="0">
                <a:solidFill>
                  <a:srgbClr val="FF0000"/>
                </a:solidFill>
              </a:rPr>
              <a:t>high-risk individuals. </a:t>
            </a:r>
          </a:p>
          <a:p>
            <a:pPr marL="171435" indent="-171435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The SDCTP has  achieved all of the stated goals of the program and more.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25009-8327-4104-997B-08B307BA6BDF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159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5" indent="-171435">
              <a:buFont typeface="Arial" panose="020B0604020202020204" pitchFamily="34" charset="0"/>
              <a:buChar char="•"/>
            </a:pPr>
            <a:r>
              <a:rPr lang="en-US" baseline="0" dirty="0" smtClean="0"/>
              <a:t>In 2012, before CCTP began, the estimated 30-Day Readmission Rate for our Target Population was </a:t>
            </a:r>
            <a:r>
              <a:rPr lang="en-US" b="0" baseline="0" dirty="0" smtClean="0"/>
              <a:t>39.8%.  </a:t>
            </a:r>
            <a:r>
              <a:rPr lang="en-US" baseline="0" dirty="0" smtClean="0"/>
              <a:t>Based on the most recent data available, the 30-Day Readmission Rate for San Diego’s CCTP participants had dropped to </a:t>
            </a:r>
            <a:r>
              <a:rPr lang="en-US" b="1" baseline="0" dirty="0" smtClean="0"/>
              <a:t>[13.9%] </a:t>
            </a:r>
            <a:r>
              <a:rPr lang="en-US" b="0" baseline="0" dirty="0" smtClean="0"/>
              <a:t>by January 31, 2014, a 65.1% reduction.  Like the larger Medicare FFS 30-Day All Cause Readmission Rate, 13.9% is lower than the national average of </a:t>
            </a:r>
            <a:r>
              <a:rPr lang="en-US" b="1" baseline="0" dirty="0" smtClean="0"/>
              <a:t>[15.9%]</a:t>
            </a:r>
            <a:r>
              <a:rPr lang="en-US" baseline="0" dirty="0" smtClean="0"/>
              <a:t>.</a:t>
            </a:r>
          </a:p>
          <a:p>
            <a:pPr lvl="0"/>
            <a:endParaRPr lang="en-US" baseline="0" dirty="0" smtClean="0"/>
          </a:p>
          <a:p>
            <a:pPr marL="171435" indent="-171435">
              <a:buFont typeface="Arial" panose="020B0604020202020204" pitchFamily="34" charset="0"/>
              <a:buChar char="•"/>
            </a:pPr>
            <a:r>
              <a:rPr lang="en-US" dirty="0">
                <a:cs typeface="Avenir Light"/>
              </a:rPr>
              <a:t>Patients who complete their CCTP program have an even lower estimated 30-Day Readmission Rate of </a:t>
            </a:r>
            <a:r>
              <a:rPr lang="en-US" b="1" dirty="0">
                <a:cs typeface="Avenir Light"/>
              </a:rPr>
              <a:t>[11.7%]</a:t>
            </a:r>
            <a:r>
              <a:rPr lang="en-US" dirty="0">
                <a:cs typeface="Avenir Light"/>
              </a:rPr>
              <a:t>, which is a 70.6% reduction from the baseline rate.  </a:t>
            </a:r>
          </a:p>
          <a:p>
            <a:pPr lvl="0"/>
            <a:endParaRPr lang="en-US" dirty="0">
              <a:cs typeface="Avenir Light"/>
            </a:endParaRPr>
          </a:p>
          <a:p>
            <a:pPr marL="171435" indent="-171435">
              <a:buFont typeface="Arial" panose="020B0604020202020204" pitchFamily="34" charset="0"/>
              <a:buChar char="•"/>
            </a:pPr>
            <a:r>
              <a:rPr lang="en-US" baseline="0" dirty="0" smtClean="0"/>
              <a:t>Effectively decreasing the number of readmissions is not only good for those patients and families who are affected, but also can result in substantial Medicare savings.</a:t>
            </a:r>
          </a:p>
          <a:p>
            <a:pPr lvl="0"/>
            <a:endParaRPr lang="en-US" baseline="0" dirty="0" smtClean="0"/>
          </a:p>
          <a:p>
            <a:pPr marL="171435" indent="-171435">
              <a:buFont typeface="Arial" panose="020B0604020202020204" pitchFamily="34" charset="0"/>
              <a:buChar char="•"/>
            </a:pPr>
            <a:r>
              <a:rPr lang="en-US" baseline="0" dirty="0" smtClean="0"/>
              <a:t>In 2012, the average cost of a readmission in San Diego County was $12,922.  In Calendar Year 2013, reducing the 30-day Readmission Rate resulted in keeping </a:t>
            </a:r>
            <a:r>
              <a:rPr lang="en-US" b="0" baseline="0" dirty="0" smtClean="0"/>
              <a:t>approximately 437 </a:t>
            </a:r>
            <a:r>
              <a:rPr lang="en-US" baseline="0" dirty="0" smtClean="0"/>
              <a:t>individuals from readmitting to the hospital.  After taking into account the CY 2013 CMS funds paid the SDCTP, the estimated net savings to Medicare was just over $2.6 Million.</a:t>
            </a:r>
          </a:p>
          <a:p>
            <a:pPr marL="171435" indent="-171435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25009-8327-4104-997B-08B307BA6BDF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845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25009-8327-4104-997B-08B307BA6BDF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932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1D211A-3564-4A34-BE99-DD6746EBCCC6}" type="datetimeFigureOut">
              <a:rPr lang="en-US">
                <a:solidFill>
                  <a:prstClr val="black"/>
                </a:solidFill>
              </a:rPr>
              <a:pPr/>
              <a:t>2/18/2015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AA9FF0-3129-4DDD-9960-1EDC3B964EFD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845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1D211A-3564-4A34-BE99-DD6746EBCCC6}" type="datetimeFigureOut">
              <a:rPr lang="en-US">
                <a:solidFill>
                  <a:prstClr val="black"/>
                </a:solidFill>
              </a:rPr>
              <a:pPr/>
              <a:t>2/18/2015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AA9FF0-3129-4DDD-9960-1EDC3B964EFD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6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91A9A0-8C4E-4459-9453-4353060AC7F9}" type="datetimeFigureOut">
              <a:rPr lang="en-US">
                <a:solidFill>
                  <a:prstClr val="black"/>
                </a:solidFill>
              </a:rPr>
              <a:pPr/>
              <a:t>2/18/2015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E8091CAA-B500-4AED-8034-E808B77713F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524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5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19601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29600" y="320675"/>
            <a:ext cx="5524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F5DFC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B44319A0-CAEC-412A-AA97-C491D7B73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30416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199" y="1945793"/>
            <a:ext cx="6375401" cy="1470025"/>
          </a:xfr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lang="en-US" sz="3600" b="1" kern="120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199" y="3517900"/>
            <a:ext cx="6375401" cy="1752600"/>
          </a:xfrm>
        </p:spPr>
        <p:txBody>
          <a:bodyPr>
            <a:normAutofit/>
          </a:bodyPr>
          <a:lstStyle>
            <a:lvl1pPr marL="0" indent="0" algn="r">
              <a:buNone/>
              <a:defRPr lang="en-US" sz="23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671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555" y="6356350"/>
            <a:ext cx="1710874" cy="365125"/>
          </a:xfrm>
          <a:prstGeom prst="rect">
            <a:avLst/>
          </a:prstGeom>
        </p:spPr>
        <p:txBody>
          <a:bodyPr/>
          <a:lstStyle/>
          <a:p>
            <a:fld id="{A23AF35E-228A-459C-B89A-43368F20B9BD}" type="datetimeFigureOut">
              <a:rPr lang="en-US">
                <a:solidFill>
                  <a:prstClr val="black"/>
                </a:solidFill>
              </a:rPr>
              <a:pPr/>
              <a:t>2/18/2015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38142" y="6356350"/>
            <a:ext cx="1048655" cy="365125"/>
          </a:xfrm>
          <a:prstGeom prst="rect">
            <a:avLst/>
          </a:prstGeom>
        </p:spPr>
        <p:txBody>
          <a:bodyPr/>
          <a:lstStyle/>
          <a:p>
            <a:fld id="{59103422-B784-40A6-AB5F-01F0BCC5E39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34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91A9A0-8C4E-4459-9453-4353060AC7F9}" type="datetimeFigureOut">
              <a:rPr lang="en-US">
                <a:solidFill>
                  <a:prstClr val="black"/>
                </a:solidFill>
              </a:rPr>
              <a:pPr/>
              <a:t>2/18/2015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E8091CAA-B500-4AED-8034-E808B77713F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331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937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199" y="1945793"/>
            <a:ext cx="6375401" cy="1470025"/>
          </a:xfr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lang="en-US" sz="3600" b="1" kern="120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199" y="3517900"/>
            <a:ext cx="6375401" cy="1752600"/>
          </a:xfrm>
        </p:spPr>
        <p:txBody>
          <a:bodyPr>
            <a:normAutofit/>
          </a:bodyPr>
          <a:lstStyle>
            <a:lvl1pPr marL="0" indent="0" algn="r">
              <a:buNone/>
              <a:defRPr lang="en-US" sz="23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597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E955-1FCD-504A-A4D9-17915D554538}" type="datetimeFigureOut">
              <a:rPr lang="en-US" smtClean="0">
                <a:solidFill>
                  <a:srgbClr val="808080">
                    <a:lumMod val="60000"/>
                    <a:lumOff val="40000"/>
                  </a:srgbClr>
                </a:solidFill>
              </a:rPr>
              <a:pPr/>
              <a:t>2/18/2015</a:t>
            </a:fld>
            <a:endParaRPr lang="en-US" dirty="0">
              <a:solidFill>
                <a:srgbClr val="80808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597-D7DA-DC49-90B6-6291F05CD5D3}" type="slidenum">
              <a:rPr lang="en-US" smtClean="0">
                <a:solidFill>
                  <a:srgbClr val="80808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0808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645556" y="1260930"/>
            <a:ext cx="7041242" cy="47171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buFontTx/>
              <a:buNone/>
              <a:defRPr sz="1800" cap="all">
                <a:solidFill>
                  <a:schemeClr val="accent3"/>
                </a:solidFill>
                <a:latin typeface="+mn-lt"/>
              </a:defRPr>
            </a:lvl1pPr>
            <a:lvl2pPr marL="344487" indent="0">
              <a:lnSpc>
                <a:spcPct val="100000"/>
              </a:lnSpc>
              <a:buFontTx/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 marL="688975" indent="0">
              <a:lnSpc>
                <a:spcPct val="100000"/>
              </a:lnSpc>
              <a:buFontTx/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3pPr>
            <a:lvl4pPr marL="1025525" indent="0">
              <a:lnSpc>
                <a:spcPct val="100000"/>
              </a:lnSpc>
              <a:buFontTx/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4pPr>
            <a:lvl5pPr marL="1370012" indent="0">
              <a:lnSpc>
                <a:spcPct val="100000"/>
              </a:lnSpc>
              <a:buFontTx/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484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E955-1FCD-504A-A4D9-17915D554538}" type="datetimeFigureOut">
              <a:rPr lang="en-US" smtClean="0">
                <a:solidFill>
                  <a:srgbClr val="808080">
                    <a:lumMod val="60000"/>
                    <a:lumOff val="40000"/>
                  </a:srgbClr>
                </a:solidFill>
              </a:rPr>
              <a:pPr/>
              <a:t>2/18/2015</a:t>
            </a:fld>
            <a:endParaRPr lang="en-US" dirty="0">
              <a:solidFill>
                <a:srgbClr val="80808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597-D7DA-DC49-90B6-6291F05CD5D3}" type="slidenum">
              <a:rPr lang="en-US" smtClean="0">
                <a:solidFill>
                  <a:srgbClr val="80808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0808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264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E955-1FCD-504A-A4D9-17915D554538}" type="datetimeFigureOut">
              <a:rPr lang="en-US" smtClean="0">
                <a:solidFill>
                  <a:srgbClr val="808080">
                    <a:lumMod val="60000"/>
                    <a:lumOff val="40000"/>
                  </a:srgbClr>
                </a:solidFill>
              </a:rPr>
              <a:pPr/>
              <a:t>2/18/2015</a:t>
            </a:fld>
            <a:endParaRPr lang="en-US" dirty="0">
              <a:solidFill>
                <a:srgbClr val="80808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597-D7DA-DC49-90B6-6291F05CD5D3}" type="slidenum">
              <a:rPr lang="en-US" smtClean="0">
                <a:solidFill>
                  <a:srgbClr val="80808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0808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873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bIns="91440" anchor="b"/>
          <a:lstStyle>
            <a:lvl1pPr marL="0" indent="0">
              <a:lnSpc>
                <a:spcPct val="100000"/>
              </a:lnSpc>
              <a:buNone/>
              <a:defRPr sz="1600" b="0" i="0" cap="all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600" b="0" i="0" baseline="0">
                <a:latin typeface="+mn-lt"/>
              </a:defRPr>
            </a:lvl1pPr>
            <a:lvl2pPr>
              <a:defRPr sz="1600" b="0" i="0" baseline="0">
                <a:latin typeface="+mn-lt"/>
              </a:defRPr>
            </a:lvl2pPr>
            <a:lvl3pPr>
              <a:defRPr sz="1600" b="0" i="0" baseline="0">
                <a:latin typeface="+mn-lt"/>
              </a:defRPr>
            </a:lvl3pPr>
            <a:lvl4pPr>
              <a:defRPr sz="1600" b="0" i="0" baseline="0">
                <a:latin typeface="+mn-lt"/>
              </a:defRPr>
            </a:lvl4pPr>
            <a:lvl5pPr>
              <a:defRPr sz="1600" b="0" i="0" baseline="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bIns="91440" anchor="b"/>
          <a:lstStyle>
            <a:lvl1pPr marL="0" indent="0">
              <a:lnSpc>
                <a:spcPct val="100000"/>
              </a:lnSpc>
              <a:buNone/>
              <a:defRPr sz="1600" b="0" i="0" cap="all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600" b="0" i="0" baseline="0">
                <a:latin typeface="+mn-lt"/>
              </a:defRPr>
            </a:lvl1pPr>
            <a:lvl2pPr>
              <a:defRPr sz="1600" b="0" i="0" baseline="0">
                <a:latin typeface="+mn-lt"/>
              </a:defRPr>
            </a:lvl2pPr>
            <a:lvl3pPr>
              <a:defRPr sz="1600" b="0" i="0" baseline="0">
                <a:latin typeface="+mn-lt"/>
              </a:defRPr>
            </a:lvl3pPr>
            <a:lvl4pPr>
              <a:defRPr sz="1600" b="0" i="0" baseline="0">
                <a:latin typeface="+mn-lt"/>
              </a:defRPr>
            </a:lvl4pPr>
            <a:lvl5pPr>
              <a:defRPr sz="1600" b="0" i="0" baseline="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E955-1FCD-504A-A4D9-17915D554538}" type="datetimeFigureOut">
              <a:rPr lang="en-US" smtClean="0">
                <a:solidFill>
                  <a:srgbClr val="808080">
                    <a:lumMod val="60000"/>
                    <a:lumOff val="40000"/>
                  </a:srgbClr>
                </a:solidFill>
              </a:rPr>
              <a:pPr/>
              <a:t>2/18/2015</a:t>
            </a:fld>
            <a:endParaRPr lang="en-US" dirty="0">
              <a:solidFill>
                <a:srgbClr val="80808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597-D7DA-DC49-90B6-6291F05CD5D3}" type="slidenum">
              <a:rPr lang="en-US" smtClean="0">
                <a:solidFill>
                  <a:srgbClr val="80808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0808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569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9C323-EF37-46E6-8383-E8B1E955F43F}" type="datetimeFigureOut">
              <a:rPr lang="en-US">
                <a:solidFill>
                  <a:srgbClr val="808080">
                    <a:lumMod val="60000"/>
                    <a:lumOff val="40000"/>
                  </a:srgbClr>
                </a:solidFill>
              </a:rPr>
              <a:pPr>
                <a:defRPr/>
              </a:pPr>
              <a:t>2/18/2015</a:t>
            </a:fld>
            <a:endParaRPr lang="en-US" dirty="0">
              <a:solidFill>
                <a:srgbClr val="80808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EDC4E-46F2-4E83-9A17-1CB6CC70EFDB}" type="slidenum">
              <a:rPr lang="en-US">
                <a:solidFill>
                  <a:srgbClr val="808080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43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opStripe0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9372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05800" y="6564313"/>
            <a:ext cx="665163" cy="246062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algn="r">
              <a:defRPr/>
            </a:pPr>
            <a:fld id="{68AE9C68-7B83-44DA-82A6-B93BF71329E2}" type="slidenum">
              <a:rPr lang="en-US" sz="100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9" name="Picture 7" descr="Altarum logo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1863" y="6278196"/>
            <a:ext cx="1587050" cy="404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>
            <a:off x="0" y="6161623"/>
            <a:ext cx="9144000" cy="0"/>
          </a:xfrm>
          <a:prstGeom prst="line">
            <a:avLst/>
          </a:prstGeom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6625" y="84857"/>
            <a:ext cx="7292975" cy="65701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95400"/>
            <a:ext cx="85344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953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SzPct val="70000"/>
        <a:buFont typeface="Wingdings 3" pitchFamily="18" charset="2"/>
        <a:buChar char="p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631825" indent="-285750" algn="l" defTabSz="914400" rtl="0" eaLnBrk="1" latinLnBrk="0" hangingPunct="1">
        <a:spcBef>
          <a:spcPct val="20000"/>
        </a:spcBef>
        <a:buClr>
          <a:srgbClr val="FF0000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rgbClr val="FF0000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201738" indent="-228600" algn="l" defTabSz="914400" rtl="0" eaLnBrk="1" latinLnBrk="0" hangingPunct="1">
        <a:spcBef>
          <a:spcPct val="20000"/>
        </a:spcBef>
        <a:buClr>
          <a:srgbClr val="FF0000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487488" indent="-288925" algn="l" defTabSz="914400" rtl="0" eaLnBrk="1" latinLnBrk="0" hangingPunct="1">
        <a:spcBef>
          <a:spcPct val="20000"/>
        </a:spcBef>
        <a:buClr>
          <a:srgbClr val="FF0000"/>
        </a:buClr>
        <a:buFont typeface="Arial" pitchFamily="34" charset="0"/>
        <a:buChar char="»"/>
        <a:tabLst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557" y="269002"/>
            <a:ext cx="7041240" cy="74136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556" y="1732643"/>
            <a:ext cx="7041241" cy="4254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555" y="6356350"/>
            <a:ext cx="1710874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Avenir Light"/>
              </a:defRPr>
            </a:lvl1pPr>
          </a:lstStyle>
          <a:p>
            <a:fld id="{8AB2E955-1FCD-504A-A4D9-17915D554538}" type="datetimeFigureOut">
              <a:rPr lang="en-US" smtClean="0">
                <a:solidFill>
                  <a:srgbClr val="808080">
                    <a:lumMod val="60000"/>
                    <a:lumOff val="40000"/>
                  </a:srgbClr>
                </a:solidFill>
              </a:rPr>
              <a:pPr/>
              <a:t>2/18/2015</a:t>
            </a:fld>
            <a:endParaRPr lang="en-US" dirty="0">
              <a:solidFill>
                <a:srgbClr val="80808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38142" y="6356350"/>
            <a:ext cx="1048655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Avenir Light"/>
              </a:defRPr>
            </a:lvl1pPr>
          </a:lstStyle>
          <a:p>
            <a:fld id="{CFBA6597-D7DA-DC49-90B6-6291F05CD5D3}" type="slidenum">
              <a:rPr lang="en-US" smtClean="0">
                <a:solidFill>
                  <a:srgbClr val="80808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0808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3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800" b="1" kern="1200" cap="all" baseline="0">
          <a:solidFill>
            <a:schemeClr val="accent1"/>
          </a:solidFill>
          <a:latin typeface="+mj-lt"/>
          <a:ea typeface="+mj-ea"/>
          <a:cs typeface="Avenir Medium"/>
        </a:defRPr>
      </a:lvl1pPr>
    </p:titleStyle>
    <p:bodyStyle>
      <a:lvl1pPr marL="2857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>
            <a:lumMod val="75000"/>
          </a:schemeClr>
        </a:buClr>
        <a:buSzPct val="100000"/>
        <a:buFont typeface="Wingdings" panose="05000000000000000000" pitchFamily="2" charset="2"/>
        <a:buChar char="§"/>
        <a:defRPr sz="16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accent1"/>
        </a:buClr>
        <a:buFont typeface="Wingdings" charset="2"/>
        <a:buChar char="§"/>
        <a:defRPr sz="1600" kern="1200" cap="none" baseline="0">
          <a:solidFill>
            <a:schemeClr val="tx1"/>
          </a:solidFill>
          <a:latin typeface="+mn-lt"/>
          <a:ea typeface="+mn-ea"/>
          <a:cs typeface="+mn-cs"/>
        </a:defRPr>
      </a:lvl2pPr>
      <a:lvl3pPr marL="915988" indent="-227013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accent2"/>
        </a:buClr>
        <a:buFont typeface="Wingdings" charset="2"/>
        <a:buChar char="§"/>
        <a:defRPr sz="1600" kern="1200" cap="none" baseline="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349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accent3"/>
        </a:buClr>
        <a:buFont typeface="Wingdings" charset="2"/>
        <a:buChar char="§"/>
        <a:defRPr sz="1600" kern="1200" cap="none" baseline="0">
          <a:solidFill>
            <a:schemeClr val="tx1"/>
          </a:solidFill>
          <a:latin typeface="+mn-lt"/>
          <a:ea typeface="+mn-ea"/>
          <a:cs typeface="+mn-cs"/>
        </a:defRPr>
      </a:lvl4pPr>
      <a:lvl5pPr marL="1597025" indent="-22860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accent4"/>
        </a:buClr>
        <a:buFont typeface="Wingdings" charset="2"/>
        <a:buChar char="§"/>
        <a:defRPr sz="1600" kern="1200" cap="none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opStripe0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9372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05800" y="6564313"/>
            <a:ext cx="665163" cy="246062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algn="r">
              <a:defRPr/>
            </a:pPr>
            <a:fld id="{68AE9C68-7B83-44DA-82A6-B93BF71329E2}" type="slidenum">
              <a:rPr lang="en-US" sz="100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9" name="Picture 7" descr="Altarum logo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31863" y="6278196"/>
            <a:ext cx="1587050" cy="404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>
            <a:off x="0" y="6161623"/>
            <a:ext cx="9144000" cy="0"/>
          </a:xfrm>
          <a:prstGeom prst="line">
            <a:avLst/>
          </a:prstGeom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6625" y="84857"/>
            <a:ext cx="7292975" cy="65701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95400"/>
            <a:ext cx="85344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814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SzPct val="70000"/>
        <a:buFont typeface="Wingdings 3" pitchFamily="18" charset="2"/>
        <a:buChar char="p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631825" indent="-285750" algn="l" defTabSz="914400" rtl="0" eaLnBrk="1" latinLnBrk="0" hangingPunct="1">
        <a:spcBef>
          <a:spcPct val="20000"/>
        </a:spcBef>
        <a:buClr>
          <a:srgbClr val="FF0000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rgbClr val="FF0000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201738" indent="-228600" algn="l" defTabSz="914400" rtl="0" eaLnBrk="1" latinLnBrk="0" hangingPunct="1">
        <a:spcBef>
          <a:spcPct val="20000"/>
        </a:spcBef>
        <a:buClr>
          <a:srgbClr val="FF0000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487488" indent="-288925" algn="l" defTabSz="914400" rtl="0" eaLnBrk="1" latinLnBrk="0" hangingPunct="1">
        <a:spcBef>
          <a:spcPct val="20000"/>
        </a:spcBef>
        <a:buClr>
          <a:srgbClr val="FF0000"/>
        </a:buClr>
        <a:buFont typeface="Arial" pitchFamily="34" charset="0"/>
        <a:buChar char="»"/>
        <a:tabLst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vendoflife.org/MediaLibraries/WVCEOLC/Media/public/Post-Form-2012-rev-pink-SAMPLE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1945793"/>
            <a:ext cx="8001000" cy="1470025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latin typeface="Garamond" panose="02020404030301010803" pitchFamily="18" charset="0"/>
              </a:rPr>
              <a:t>Geriatricizing</a:t>
            </a:r>
            <a:r>
              <a:rPr lang="en-US" sz="4800" dirty="0" smtClean="0">
                <a:latin typeface="Garamond" panose="02020404030301010803" pitchFamily="18" charset="0"/>
              </a:rPr>
              <a:t> Medical Care: </a:t>
            </a:r>
            <a:r>
              <a:rPr lang="en-US" sz="2800" dirty="0" smtClean="0">
                <a:latin typeface="Garamond" panose="02020404030301010803" pitchFamily="18" charset="0"/>
              </a:rPr>
              <a:t/>
            </a:r>
            <a:br>
              <a:rPr lang="en-US" sz="2800" dirty="0" smtClean="0">
                <a:latin typeface="Garamond" panose="02020404030301010803" pitchFamily="18" charset="0"/>
              </a:rPr>
            </a:br>
            <a:r>
              <a:rPr lang="en-US" sz="3200" dirty="0" smtClean="0">
                <a:latin typeface="Garamond" panose="02020404030301010803" pitchFamily="18" charset="0"/>
              </a:rPr>
              <a:t>Fixing the Care System for Frail Elders</a:t>
            </a:r>
            <a:endParaRPr lang="en-US" sz="3200" dirty="0">
              <a:latin typeface="Garamond" panose="02020404030301010803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98780" y="3961246"/>
            <a:ext cx="6375401" cy="17526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latin typeface="Garamond" panose="02020404030301010803" pitchFamily="18" charset="0"/>
              </a:rPr>
              <a:t>Joanne Lynn, MD, MA, MS</a:t>
            </a:r>
          </a:p>
          <a:p>
            <a:r>
              <a:rPr lang="en-US" sz="2400" dirty="0" smtClean="0">
                <a:latin typeface="Garamond" panose="02020404030301010803" pitchFamily="18" charset="0"/>
              </a:rPr>
              <a:t>Director, Altarum Institute Center</a:t>
            </a:r>
          </a:p>
          <a:p>
            <a:r>
              <a:rPr lang="en-US" sz="2400" dirty="0" smtClean="0">
                <a:latin typeface="Garamond" panose="02020404030301010803" pitchFamily="18" charset="0"/>
              </a:rPr>
              <a:t> for Elder Care and Advanced Illness </a:t>
            </a:r>
          </a:p>
          <a:p>
            <a:r>
              <a:rPr lang="en-US" sz="2400" dirty="0" smtClean="0">
                <a:latin typeface="Garamond" panose="02020404030301010803" pitchFamily="18" charset="0"/>
              </a:rPr>
              <a:t>March 12, 2015</a:t>
            </a:r>
          </a:p>
          <a:p>
            <a:r>
              <a:rPr lang="en-US" sz="2400" dirty="0" smtClean="0">
                <a:latin typeface="Garamond" panose="02020404030301010803" pitchFamily="18" charset="0"/>
              </a:rPr>
              <a:t> 2015 Palliative Care Conference</a:t>
            </a:r>
            <a:endParaRPr lang="en-US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54365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57600" y="6096000"/>
            <a:ext cx="2590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1560782" y="327006"/>
            <a:ext cx="698412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95AF39"/>
                </a:solidFill>
                <a:cs typeface="Avenir Light"/>
              </a:rPr>
              <a:t>CCTP: Impact of Readmission Rates </a:t>
            </a:r>
            <a:r>
              <a:rPr lang="en-US" sz="2100" dirty="0">
                <a:solidFill>
                  <a:srgbClr val="95AF39"/>
                </a:solidFill>
                <a:cs typeface="Avenir Light"/>
              </a:rPr>
              <a:t>cont.</a:t>
            </a:r>
          </a:p>
        </p:txBody>
      </p:sp>
      <p:graphicFrame>
        <p:nvGraphicFramePr>
          <p:cNvPr id="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6729952"/>
              </p:ext>
            </p:extLst>
          </p:nvPr>
        </p:nvGraphicFramePr>
        <p:xfrm>
          <a:off x="1270655" y="837068"/>
          <a:ext cx="7274254" cy="4849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96635" y="5642421"/>
            <a:ext cx="733793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808080">
                    <a:lumMod val="50000"/>
                  </a:srgbClr>
                </a:solidFill>
                <a:cs typeface="Avenir Light"/>
              </a:rPr>
              <a:t>Target Group baseline: CCTP participants 30 day readmission rate from 2012</a:t>
            </a:r>
          </a:p>
          <a:p>
            <a:r>
              <a:rPr lang="en-US" sz="1000" dirty="0">
                <a:solidFill>
                  <a:srgbClr val="808080">
                    <a:lumMod val="50000"/>
                  </a:srgbClr>
                </a:solidFill>
                <a:cs typeface="Avenir Light"/>
              </a:rPr>
              <a:t>CCTP Participants: Those who completed services (CCTP Completers) and those who did not complete all aspects of the program</a:t>
            </a:r>
          </a:p>
          <a:p>
            <a:r>
              <a:rPr lang="en-US" sz="1000" dirty="0">
                <a:solidFill>
                  <a:srgbClr val="808080">
                    <a:lumMod val="50000"/>
                  </a:srgbClr>
                </a:solidFill>
                <a:cs typeface="Avenir Light"/>
              </a:rPr>
              <a:t>CCTP Completers: CCTP participants who completed all aspects of the program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29438" y="1074416"/>
            <a:ext cx="574110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rgbClr val="808080">
                    <a:lumMod val="50000"/>
                  </a:srgbClr>
                </a:solidFill>
                <a:cs typeface="Avenir Light"/>
              </a:rPr>
              <a:t>Community-Based Care Transitions Program (CCTP)</a:t>
            </a:r>
          </a:p>
          <a:p>
            <a:pPr algn="ctr"/>
            <a:r>
              <a:rPr lang="en-US" sz="1600" b="1" dirty="0">
                <a:solidFill>
                  <a:srgbClr val="808080">
                    <a:lumMod val="50000"/>
                  </a:srgbClr>
                </a:solidFill>
                <a:cs typeface="Avenir Light"/>
              </a:rPr>
              <a:t>Reduction in 30 Day Hospital Readmission Rates</a:t>
            </a:r>
          </a:p>
          <a:p>
            <a:pPr algn="ctr"/>
            <a:r>
              <a:rPr lang="en-US" sz="1600" b="1" dirty="0">
                <a:solidFill>
                  <a:srgbClr val="808080">
                    <a:lumMod val="50000"/>
                  </a:srgbClr>
                </a:solidFill>
                <a:cs typeface="Avenir Light"/>
              </a:rPr>
              <a:t>January 2013 to January 2014</a:t>
            </a:r>
          </a:p>
        </p:txBody>
      </p:sp>
    </p:spTree>
    <p:extLst>
      <p:ext uri="{BB962C8B-B14F-4D97-AF65-F5344CB8AC3E}">
        <p14:creationId xmlns:p14="http://schemas.microsoft.com/office/powerpoint/2010/main" val="102969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57600" y="6096000"/>
            <a:ext cx="2590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4"/>
          <a:stretch/>
        </p:blipFill>
        <p:spPr bwMode="auto">
          <a:xfrm>
            <a:off x="1330036" y="1434407"/>
            <a:ext cx="7356763" cy="47682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645556" y="375876"/>
            <a:ext cx="6126844" cy="130052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all" baseline="0">
                <a:solidFill>
                  <a:schemeClr val="accent1"/>
                </a:solidFill>
                <a:latin typeface="+mj-lt"/>
                <a:ea typeface="+mj-ea"/>
                <a:cs typeface="Avenir Medium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cap="none" dirty="0" smtClean="0">
                <a:solidFill>
                  <a:srgbClr val="95AF39"/>
                </a:solidFill>
              </a:rPr>
              <a:t>San Diego County:</a:t>
            </a:r>
            <a:br>
              <a:rPr lang="en-US" sz="2400" cap="none" dirty="0" smtClean="0">
                <a:solidFill>
                  <a:srgbClr val="95AF39"/>
                </a:solidFill>
              </a:rPr>
            </a:br>
            <a:r>
              <a:rPr lang="en-US" sz="2400" cap="none" dirty="0" smtClean="0">
                <a:solidFill>
                  <a:srgbClr val="95AF39"/>
                </a:solidFill>
              </a:rPr>
              <a:t>Seasonally Adjusted Readmissions per 1000 Beneficiaries</a:t>
            </a:r>
            <a:endParaRPr lang="en-US" sz="2400" cap="none" dirty="0">
              <a:solidFill>
                <a:srgbClr val="95AF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07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57600" y="6096000"/>
            <a:ext cx="2590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45556" y="304800"/>
            <a:ext cx="6203044" cy="122432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all" baseline="0">
                <a:solidFill>
                  <a:schemeClr val="accent1"/>
                </a:solidFill>
                <a:latin typeface="+mj-lt"/>
                <a:ea typeface="+mj-ea"/>
                <a:cs typeface="Avenir Medium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cap="none" dirty="0" smtClean="0">
                <a:solidFill>
                  <a:srgbClr val="95AF39"/>
                </a:solidFill>
              </a:rPr>
              <a:t>San Diego County:</a:t>
            </a:r>
            <a:br>
              <a:rPr lang="en-US" sz="2400" cap="none" dirty="0" smtClean="0">
                <a:solidFill>
                  <a:srgbClr val="95AF39"/>
                </a:solidFill>
              </a:rPr>
            </a:br>
            <a:r>
              <a:rPr lang="en-US" sz="2400" cap="none" dirty="0" smtClean="0">
                <a:solidFill>
                  <a:srgbClr val="95AF39"/>
                </a:solidFill>
              </a:rPr>
              <a:t>Seasonally Adjusted Admissions per 1000 Beneficiaries</a:t>
            </a:r>
            <a:endParaRPr lang="en-US" sz="2400" cap="none" dirty="0">
              <a:solidFill>
                <a:srgbClr val="95AF39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1"/>
          <a:stretch/>
        </p:blipFill>
        <p:spPr bwMode="auto">
          <a:xfrm>
            <a:off x="1336807" y="1465662"/>
            <a:ext cx="7267701" cy="44729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3984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7748588" cy="744537"/>
          </a:xfrm>
        </p:spPr>
        <p:txBody>
          <a:bodyPr/>
          <a:lstStyle/>
          <a:p>
            <a:r>
              <a:rPr altLang="en-US" sz="3600" dirty="0" smtClean="0"/>
              <a:t>My Mother’s Broken Back</a:t>
            </a:r>
          </a:p>
        </p:txBody>
      </p:sp>
      <p:pic>
        <p:nvPicPr>
          <p:cNvPr id="18435" name="Picture 4" descr="C:\Users\jlynn\AppData\Local\Microsoft\Windows\Temporary Internet Files\Content.IE5\J9J5RYWP\IMG_62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49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81000" y="84857"/>
            <a:ext cx="8458199" cy="657015"/>
          </a:xfrm>
        </p:spPr>
        <p:txBody>
          <a:bodyPr>
            <a:normAutofit fontScale="90000"/>
          </a:bodyPr>
          <a:lstStyle/>
          <a:p>
            <a:r>
              <a:rPr altLang="en-US" dirty="0" smtClean="0"/>
              <a:t>The Cost of a Collapsed Vertebra in Medicare</a:t>
            </a:r>
          </a:p>
        </p:txBody>
      </p:sp>
      <p:graphicFrame>
        <p:nvGraphicFramePr>
          <p:cNvPr id="19459" name="Chart 4"/>
          <p:cNvGraphicFramePr>
            <a:graphicFrameLocks/>
          </p:cNvGraphicFramePr>
          <p:nvPr/>
        </p:nvGraphicFramePr>
        <p:xfrm>
          <a:off x="330200" y="1397000"/>
          <a:ext cx="8026400" cy="485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r:id="rId3" imgW="8029128" imgH="4852837" progId="Excel.Chart.8">
                  <p:embed/>
                </p:oleObj>
              </mc:Choice>
              <mc:Fallback>
                <p:oleObj r:id="rId3" imgW="8029128" imgH="4852837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1397000"/>
                        <a:ext cx="8026400" cy="485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0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5" y="4267200"/>
            <a:ext cx="1031875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5" y="3276600"/>
            <a:ext cx="1030288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00" y="2209800"/>
            <a:ext cx="1030288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95800"/>
            <a:ext cx="1030288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4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5253038"/>
            <a:ext cx="9953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76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996872" y="1066800"/>
            <a:ext cx="7292975" cy="65701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lnSpc>
                <a:spcPct val="85000"/>
              </a:lnSpc>
              <a:spcAft>
                <a:spcPts val="0"/>
              </a:spcAft>
              <a:defRPr/>
            </a:pPr>
            <a:r>
              <a:rPr sz="2400" dirty="0" smtClean="0">
                <a:solidFill>
                  <a:srgbClr val="000000"/>
                </a:solidFill>
                <a:latin typeface="+mn-lt"/>
              </a:rPr>
              <a:t/>
            </a:r>
            <a:br>
              <a:rPr sz="2400" dirty="0" smtClean="0">
                <a:solidFill>
                  <a:srgbClr val="000000"/>
                </a:solidFill>
                <a:latin typeface="+mn-lt"/>
              </a:rPr>
            </a:br>
            <a:r>
              <a:rPr sz="2400" dirty="0" smtClean="0">
                <a:solidFill>
                  <a:srgbClr val="000000"/>
                </a:solidFill>
                <a:latin typeface="+mn-lt"/>
              </a:rPr>
              <a:t>(</a:t>
            </a:r>
            <a:r>
              <a:rPr lang="en-US" sz="2700" dirty="0" smtClean="0">
                <a:solidFill>
                  <a:srgbClr val="000000"/>
                </a:solidFill>
                <a:latin typeface="+mn-lt"/>
              </a:rPr>
              <a:t>Y axis: 1</a:t>
            </a:r>
            <a:r>
              <a:rPr sz="2700" dirty="0" smtClean="0">
                <a:solidFill>
                  <a:srgbClr val="000000"/>
                </a:solidFill>
                <a:latin typeface="+mn-lt"/>
              </a:rPr>
              <a:t> = average labor income, ages 30-49)</a:t>
            </a:r>
            <a:r>
              <a:rPr lang="en-US" sz="2700" dirty="0" smtClean="0">
                <a:solidFill>
                  <a:srgbClr val="000000"/>
                </a:solidFill>
                <a:latin typeface="+mn-lt"/>
              </a:rPr>
              <a:t/>
            </a:r>
            <a:br>
              <a:rPr lang="en-US" sz="2700" dirty="0" smtClean="0">
                <a:solidFill>
                  <a:srgbClr val="000000"/>
                </a:solidFill>
                <a:latin typeface="+mn-lt"/>
              </a:rPr>
            </a:br>
            <a:r>
              <a:rPr lang="en-US" sz="2700" dirty="0" smtClean="0">
                <a:solidFill>
                  <a:srgbClr val="000000"/>
                </a:solidFill>
                <a:latin typeface="+mn-lt"/>
              </a:rPr>
              <a:t>(X axis: Age)</a:t>
            </a:r>
            <a:endParaRPr sz="2700" dirty="0" smtClean="0">
              <a:latin typeface="+mn-lt"/>
            </a:endParaRP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302840" y="2869014"/>
            <a:ext cx="8534400" cy="308499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200400" y="6148820"/>
            <a:ext cx="5794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5000"/>
              </a:lnSpc>
              <a:spcAft>
                <a:spcPts val="900"/>
              </a:spcAft>
              <a:buClr>
                <a:srgbClr val="E22E2F"/>
              </a:buClr>
              <a:buSzPct val="90000"/>
              <a:buFont typeface="Arial" charset="0"/>
              <a:buChar char="▲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95000"/>
              </a:lnSpc>
              <a:spcAft>
                <a:spcPts val="900"/>
              </a:spcAft>
              <a:buClr>
                <a:srgbClr val="E22E2F"/>
              </a:buClr>
              <a:buChar char="–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lnSpc>
                <a:spcPct val="95000"/>
              </a:lnSpc>
              <a:spcAft>
                <a:spcPts val="900"/>
              </a:spcAft>
              <a:buClr>
                <a:srgbClr val="E22E2F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lnSpc>
                <a:spcPct val="95000"/>
              </a:lnSpc>
              <a:spcAft>
                <a:spcPts val="900"/>
              </a:spcAft>
              <a:buClr>
                <a:srgbClr val="E22E2F"/>
              </a:buClr>
              <a:buChar char="–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lnSpc>
                <a:spcPct val="95000"/>
              </a:lnSpc>
              <a:spcAft>
                <a:spcPts val="900"/>
              </a:spcAft>
              <a:buClr>
                <a:srgbClr val="E22E2F"/>
              </a:buClr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Clr>
                <a:srgbClr val="E22E2F"/>
              </a:buClr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Clr>
                <a:srgbClr val="E22E2F"/>
              </a:buClr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Clr>
                <a:srgbClr val="E22E2F"/>
              </a:buClr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Clr>
                <a:srgbClr val="E22E2F"/>
              </a:buClr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alibri" pitchFamily="34" charset="0"/>
              </a:rPr>
              <a:t>Source: U.S. National Transfer Accounts, Lee and </a:t>
            </a:r>
            <a:r>
              <a:rPr lang="en-US" altLang="en-US" sz="1400" dirty="0" err="1">
                <a:solidFill>
                  <a:srgbClr val="000000"/>
                </a:solidFill>
                <a:latin typeface="Calibri" pitchFamily="34" charset="0"/>
              </a:rPr>
              <a:t>Donehower</a:t>
            </a:r>
            <a:r>
              <a:rPr lang="en-US" altLang="en-US" sz="1400" dirty="0">
                <a:solidFill>
                  <a:srgbClr val="000000"/>
                </a:solidFill>
                <a:latin typeface="Calibri" pitchFamily="34" charset="0"/>
              </a:rPr>
              <a:t>, 2011. 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alibri" pitchFamily="34" charset="0"/>
              </a:rPr>
              <a:t>Also in Aging and the </a:t>
            </a:r>
            <a:r>
              <a:rPr lang="en-US" altLang="en-US" sz="1400" dirty="0" err="1">
                <a:solidFill>
                  <a:srgbClr val="000000"/>
                </a:solidFill>
                <a:latin typeface="Calibri" pitchFamily="34" charset="0"/>
              </a:rPr>
              <a:t>Macroeconomy</a:t>
            </a:r>
            <a:r>
              <a:rPr lang="en-US" altLang="en-US" sz="1400" dirty="0">
                <a:solidFill>
                  <a:srgbClr val="000000"/>
                </a:solidFill>
                <a:latin typeface="Calibri" pitchFamily="34" charset="0"/>
              </a:rPr>
              <a:t>, National Academy of Sciences, 2013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12724" y="2046522"/>
            <a:ext cx="9054523" cy="830997"/>
            <a:chOff x="203202" y="1043280"/>
            <a:chExt cx="9054523" cy="830997"/>
          </a:xfrm>
        </p:grpSpPr>
        <p:sp>
          <p:nvSpPr>
            <p:cNvPr id="2" name="Rectangle 1"/>
            <p:cNvSpPr/>
            <p:nvPr/>
          </p:nvSpPr>
          <p:spPr>
            <a:xfrm>
              <a:off x="203202" y="1124313"/>
              <a:ext cx="304800" cy="304800"/>
            </a:xfrm>
            <a:prstGeom prst="rect">
              <a:avLst/>
            </a:prstGeom>
            <a:solidFill>
              <a:srgbClr val="FD838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808972" y="1124313"/>
              <a:ext cx="304800" cy="3048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" name="TextBox 2"/>
            <p:cNvSpPr txBox="1">
              <a:spLocks noChangeArrowheads="1"/>
            </p:cNvSpPr>
            <p:nvPr/>
          </p:nvSpPr>
          <p:spPr bwMode="auto">
            <a:xfrm>
              <a:off x="480293" y="1043280"/>
              <a:ext cx="415780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lnSpc>
                  <a:spcPct val="95000"/>
                </a:lnSpc>
                <a:spcAft>
                  <a:spcPts val="900"/>
                </a:spcAft>
                <a:buClr>
                  <a:srgbClr val="E22E2F"/>
                </a:buClr>
                <a:buSzPct val="90000"/>
                <a:buFont typeface="Arial" charset="0"/>
                <a:buChar char="▲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5000"/>
                </a:lnSpc>
                <a:spcAft>
                  <a:spcPts val="900"/>
                </a:spcAft>
                <a:buClr>
                  <a:srgbClr val="E22E2F"/>
                </a:buClr>
                <a:buChar char="–"/>
                <a:defRPr sz="17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5000"/>
                </a:lnSpc>
                <a:spcAft>
                  <a:spcPts val="900"/>
                </a:spcAft>
                <a:buClr>
                  <a:srgbClr val="E22E2F"/>
                </a:buClr>
                <a:buFont typeface="Wingdings" pitchFamily="2" charset="2"/>
                <a:buChar char="§"/>
                <a:defRPr sz="15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5000"/>
                </a:lnSpc>
                <a:spcAft>
                  <a:spcPts val="900"/>
                </a:spcAft>
                <a:buClr>
                  <a:srgbClr val="E22E2F"/>
                </a:buClr>
                <a:buChar char="–"/>
                <a:defRPr sz="15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5000"/>
                </a:lnSpc>
                <a:spcAft>
                  <a:spcPts val="900"/>
                </a:spcAft>
                <a:buClr>
                  <a:srgbClr val="E22E2F"/>
                </a:buClr>
                <a:buFont typeface="Arial" charset="0"/>
                <a:buChar char="•"/>
                <a:defRPr sz="15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ts val="900"/>
                </a:spcAft>
                <a:buClr>
                  <a:srgbClr val="E22E2F"/>
                </a:buClr>
                <a:buFont typeface="Arial" charset="0"/>
                <a:buChar char="•"/>
                <a:defRPr sz="15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ts val="900"/>
                </a:spcAft>
                <a:buClr>
                  <a:srgbClr val="E22E2F"/>
                </a:buClr>
                <a:buFont typeface="Arial" charset="0"/>
                <a:buChar char="•"/>
                <a:defRPr sz="15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ts val="900"/>
                </a:spcAft>
                <a:buClr>
                  <a:srgbClr val="E22E2F"/>
                </a:buClr>
                <a:buFont typeface="Arial" charset="0"/>
                <a:buChar char="•"/>
                <a:defRPr sz="15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ts val="900"/>
                </a:spcAft>
                <a:buClr>
                  <a:srgbClr val="E22E2F"/>
                </a:buClr>
                <a:buFont typeface="Arial" charset="0"/>
                <a:buChar char="•"/>
                <a:defRPr sz="15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prstClr val="black"/>
                  </a:solidFill>
                  <a:latin typeface="Calibri" pitchFamily="34" charset="0"/>
                </a:rPr>
                <a:t>Public </a:t>
              </a:r>
              <a:r>
                <a:rPr lang="en-US" altLang="en-US" sz="2400" dirty="0" smtClean="0">
                  <a:solidFill>
                    <a:prstClr val="black"/>
                  </a:solidFill>
                  <a:latin typeface="Calibri" pitchFamily="34" charset="0"/>
                </a:rPr>
                <a:t>$ </a:t>
              </a:r>
              <a:r>
                <a:rPr lang="en-US" altLang="en-US" sz="2400" dirty="0">
                  <a:solidFill>
                    <a:prstClr val="black"/>
                  </a:solidFill>
                  <a:latin typeface="Calibri" pitchFamily="34" charset="0"/>
                </a:rPr>
                <a:t>towards Health </a:t>
              </a:r>
              <a:r>
                <a:rPr lang="en-US" altLang="en-US" sz="2400" dirty="0" smtClean="0">
                  <a:solidFill>
                    <a:prstClr val="black"/>
                  </a:solidFill>
                  <a:latin typeface="Calibri" pitchFamily="34" charset="0"/>
                </a:rPr>
                <a:t>Care per capita</a:t>
              </a:r>
              <a:endParaRPr lang="en-US" altLang="en-US" sz="24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5099917" y="1043280"/>
              <a:ext cx="415780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lnSpc>
                  <a:spcPct val="95000"/>
                </a:lnSpc>
                <a:spcAft>
                  <a:spcPts val="900"/>
                </a:spcAft>
                <a:buClr>
                  <a:srgbClr val="E22E2F"/>
                </a:buClr>
                <a:buSzPct val="90000"/>
                <a:buFont typeface="Arial" charset="0"/>
                <a:buChar char="▲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5000"/>
                </a:lnSpc>
                <a:spcAft>
                  <a:spcPts val="900"/>
                </a:spcAft>
                <a:buClr>
                  <a:srgbClr val="E22E2F"/>
                </a:buClr>
                <a:buChar char="–"/>
                <a:defRPr sz="17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5000"/>
                </a:lnSpc>
                <a:spcAft>
                  <a:spcPts val="900"/>
                </a:spcAft>
                <a:buClr>
                  <a:srgbClr val="E22E2F"/>
                </a:buClr>
                <a:buFont typeface="Wingdings" pitchFamily="2" charset="2"/>
                <a:buChar char="§"/>
                <a:defRPr sz="15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5000"/>
                </a:lnSpc>
                <a:spcAft>
                  <a:spcPts val="900"/>
                </a:spcAft>
                <a:buClr>
                  <a:srgbClr val="E22E2F"/>
                </a:buClr>
                <a:buChar char="–"/>
                <a:defRPr sz="15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5000"/>
                </a:lnSpc>
                <a:spcAft>
                  <a:spcPts val="900"/>
                </a:spcAft>
                <a:buClr>
                  <a:srgbClr val="E22E2F"/>
                </a:buClr>
                <a:buFont typeface="Arial" charset="0"/>
                <a:buChar char="•"/>
                <a:defRPr sz="15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ts val="900"/>
                </a:spcAft>
                <a:buClr>
                  <a:srgbClr val="E22E2F"/>
                </a:buClr>
                <a:buFont typeface="Arial" charset="0"/>
                <a:buChar char="•"/>
                <a:defRPr sz="15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ts val="900"/>
                </a:spcAft>
                <a:buClr>
                  <a:srgbClr val="E22E2F"/>
                </a:buClr>
                <a:buFont typeface="Arial" charset="0"/>
                <a:buChar char="•"/>
                <a:defRPr sz="15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ts val="900"/>
                </a:spcAft>
                <a:buClr>
                  <a:srgbClr val="E22E2F"/>
                </a:buClr>
                <a:buFont typeface="Arial" charset="0"/>
                <a:buChar char="•"/>
                <a:defRPr sz="15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ts val="900"/>
                </a:spcAft>
                <a:buClr>
                  <a:srgbClr val="E22E2F"/>
                </a:buClr>
                <a:buFont typeface="Arial" charset="0"/>
                <a:buChar char="•"/>
                <a:defRPr sz="15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400" dirty="0" smtClean="0">
                  <a:solidFill>
                    <a:prstClr val="black"/>
                  </a:solidFill>
                  <a:latin typeface="Calibri" pitchFamily="34" charset="0"/>
                </a:rPr>
                <a:t>Private $ </a:t>
              </a:r>
              <a:r>
                <a:rPr lang="en-US" altLang="en-US" sz="2400" dirty="0">
                  <a:solidFill>
                    <a:prstClr val="black"/>
                  </a:solidFill>
                  <a:latin typeface="Calibri" pitchFamily="34" charset="0"/>
                </a:rPr>
                <a:t>towards Health </a:t>
              </a:r>
              <a:r>
                <a:rPr lang="en-US" altLang="en-US" sz="2400" dirty="0" smtClean="0">
                  <a:solidFill>
                    <a:prstClr val="black"/>
                  </a:solidFill>
                  <a:latin typeface="Calibri" pitchFamily="34" charset="0"/>
                </a:rPr>
                <a:t>Care per capita</a:t>
              </a:r>
              <a:endParaRPr lang="en-US" altLang="en-US" sz="24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96872" y="2895600"/>
            <a:ext cx="7221545" cy="461665"/>
            <a:chOff x="1026577" y="2207855"/>
            <a:chExt cx="7221545" cy="461665"/>
          </a:xfrm>
        </p:grpSpPr>
        <p:sp>
          <p:nvSpPr>
            <p:cNvPr id="13" name="TextBox 12"/>
            <p:cNvSpPr txBox="1"/>
            <p:nvPr/>
          </p:nvSpPr>
          <p:spPr>
            <a:xfrm>
              <a:off x="1026577" y="2207855"/>
              <a:ext cx="1000343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C000"/>
                  </a:solidFill>
                </a:rPr>
                <a:t>1960</a:t>
              </a:r>
              <a:endParaRPr lang="en-US" sz="2400" b="1" dirty="0">
                <a:solidFill>
                  <a:srgbClr val="FFC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99574" y="2207855"/>
              <a:ext cx="1000343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C000"/>
                  </a:solidFill>
                </a:rPr>
                <a:t>1981</a:t>
              </a:r>
              <a:endParaRPr lang="en-US" sz="2400" b="1" dirty="0">
                <a:solidFill>
                  <a:srgbClr val="FFC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47779" y="2207855"/>
              <a:ext cx="1000343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C000"/>
                  </a:solidFill>
                </a:rPr>
                <a:t>2007</a:t>
              </a:r>
              <a:endParaRPr lang="en-US" sz="2400" b="1" dirty="0">
                <a:solidFill>
                  <a:srgbClr val="FFC000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684259" y="151112"/>
            <a:ext cx="60339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cs typeface="Arial" pitchFamily="34" charset="0"/>
              </a:rPr>
              <a:t>U.S. </a:t>
            </a:r>
            <a:r>
              <a:rPr lang="en-US" sz="3600" b="1" dirty="0" smtClean="0">
                <a:solidFill>
                  <a:srgbClr val="000000"/>
                </a:solidFill>
                <a:cs typeface="Arial" pitchFamily="34" charset="0"/>
              </a:rPr>
              <a:t>Consumption by Age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45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48587" cy="48101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charset="0"/>
                <a:cs typeface="Arial" charset="0"/>
              </a:rPr>
              <a:t>The </a:t>
            </a:r>
            <a:r>
              <a:rPr lang="en-US" sz="2400" dirty="0" err="1">
                <a:latin typeface="Arial" charset="0"/>
                <a:cs typeface="Arial" charset="0"/>
              </a:rPr>
              <a:t>MediCaring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smtClean="0">
                <a:latin typeface="Arial" charset="0"/>
                <a:cs typeface="Arial" charset="0"/>
              </a:rPr>
              <a:t>Community Model</a:t>
            </a:r>
            <a:r>
              <a:rPr lang="en-US" sz="2400" dirty="0">
                <a:latin typeface="Arial" charset="0"/>
                <a:cs typeface="Arial" charset="0"/>
              </a:rPr>
              <a:t>: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i="1" dirty="0" smtClean="0">
                <a:latin typeface="Arial" charset="0"/>
                <a:cs typeface="Arial" charset="0"/>
              </a:rPr>
              <a:t>Core Elements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748587" cy="4572000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Calibri" pitchFamily="34" charset="0"/>
              <a:buAutoNum type="arabicPeriod"/>
            </a:pPr>
            <a:r>
              <a:rPr lang="en-US" sz="2200" b="1" dirty="0">
                <a:latin typeface="Arial" charset="0"/>
                <a:cs typeface="Arial" charset="0"/>
              </a:rPr>
              <a:t>Frail </a:t>
            </a:r>
            <a:r>
              <a:rPr lang="en-US" sz="2200" b="1" dirty="0" smtClean="0">
                <a:latin typeface="Arial" charset="0"/>
                <a:cs typeface="Arial" charset="0"/>
              </a:rPr>
              <a:t>elders enrolled </a:t>
            </a:r>
            <a:r>
              <a:rPr lang="en-US" sz="2200" b="1" dirty="0">
                <a:latin typeface="Arial" charset="0"/>
                <a:cs typeface="Arial" charset="0"/>
              </a:rPr>
              <a:t>in a </a:t>
            </a:r>
            <a:r>
              <a:rPr lang="en-US" sz="2200" b="1" dirty="0" smtClean="0">
                <a:latin typeface="Arial" charset="0"/>
                <a:cs typeface="Arial" charset="0"/>
              </a:rPr>
              <a:t>geographic community: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rPr lang="en-US" sz="2200" b="1" dirty="0" smtClean="0">
                <a:latin typeface="Arial" charset="0"/>
                <a:cs typeface="Arial" charset="0"/>
              </a:rPr>
              <a:t>	 (e.g., &gt;65 w/2</a:t>
            </a:r>
            <a:r>
              <a:rPr lang="en-US" sz="2200" b="1" dirty="0">
                <a:latin typeface="Arial" charset="0"/>
                <a:cs typeface="Arial" charset="0"/>
              </a:rPr>
              <a:t>+ </a:t>
            </a:r>
            <a:r>
              <a:rPr lang="en-US" sz="2200" b="1" dirty="0" smtClean="0">
                <a:latin typeface="Arial" charset="0"/>
                <a:cs typeface="Arial" charset="0"/>
              </a:rPr>
              <a:t>ADLs, dementia</a:t>
            </a:r>
            <a:r>
              <a:rPr lang="en-US" sz="2200" b="1" dirty="0">
                <a:latin typeface="Arial" charset="0"/>
                <a:cs typeface="Arial" charset="0"/>
              </a:rPr>
              <a:t>, or 80</a:t>
            </a:r>
            <a:r>
              <a:rPr lang="en-US" sz="2200" b="1" dirty="0" smtClean="0">
                <a:latin typeface="Arial" charset="0"/>
                <a:cs typeface="Arial" charset="0"/>
              </a:rPr>
              <a:t>+)</a:t>
            </a:r>
            <a:endParaRPr lang="en-US" sz="2200" b="1" dirty="0">
              <a:latin typeface="Arial" charset="0"/>
              <a:cs typeface="Arial" charset="0"/>
            </a:endParaRP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SzPct val="100000"/>
              <a:buFont typeface="+mj-lt"/>
              <a:buAutoNum type="arabicPeriod" startAt="2"/>
            </a:pPr>
            <a:r>
              <a:rPr lang="en-US" sz="2200" b="1" dirty="0">
                <a:latin typeface="Arial" charset="0"/>
                <a:cs typeface="Arial" charset="0"/>
              </a:rPr>
              <a:t>Longitudinal, </a:t>
            </a:r>
            <a:r>
              <a:rPr lang="en-US" sz="2200" b="1" dirty="0" smtClean="0">
                <a:latin typeface="Arial" charset="0"/>
                <a:cs typeface="Arial" charset="0"/>
              </a:rPr>
              <a:t>person-driven </a:t>
            </a:r>
            <a:r>
              <a:rPr lang="en-US" sz="2200" b="1" dirty="0">
                <a:latin typeface="Arial" charset="0"/>
                <a:cs typeface="Arial" charset="0"/>
              </a:rPr>
              <a:t>care plans</a:t>
            </a:r>
            <a:endParaRPr lang="en-US" sz="2200" dirty="0">
              <a:latin typeface="Arial" charset="0"/>
              <a:cs typeface="Arial" charset="0"/>
            </a:endParaRP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SzPct val="100000"/>
              <a:buFont typeface="Calibri" pitchFamily="34" charset="0"/>
              <a:buAutoNum type="arabicPeriod" startAt="2"/>
            </a:pPr>
            <a:r>
              <a:rPr lang="en-US" sz="2200" b="1" dirty="0" smtClean="0">
                <a:latin typeface="Arial" charset="0"/>
                <a:cs typeface="Arial" charset="0"/>
              </a:rPr>
              <a:t>Medical care tailored to frail elders (including </a:t>
            </a:r>
            <a:r>
              <a:rPr lang="en-US" sz="2200" b="1" dirty="0">
                <a:latin typeface="Arial" charset="0"/>
                <a:cs typeface="Arial" charset="0"/>
              </a:rPr>
              <a:t>at </a:t>
            </a:r>
            <a:r>
              <a:rPr lang="en-US" sz="2200" b="1" dirty="0" smtClean="0">
                <a:latin typeface="Arial" charset="0"/>
                <a:cs typeface="Arial" charset="0"/>
              </a:rPr>
              <a:t>home)</a:t>
            </a:r>
            <a:endParaRPr lang="en-US" sz="2200" b="1" dirty="0">
              <a:latin typeface="Arial" charset="0"/>
              <a:cs typeface="Arial" charset="0"/>
            </a:endParaRP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SzPct val="100000"/>
              <a:buFont typeface="Calibri" pitchFamily="34" charset="0"/>
              <a:buAutoNum type="arabicPeriod" startAt="2"/>
            </a:pPr>
            <a:r>
              <a:rPr lang="en-US" sz="2200" b="1" dirty="0" smtClean="0">
                <a:latin typeface="Arial" charset="0"/>
                <a:cs typeface="Arial" charset="0"/>
              </a:rPr>
              <a:t>Incorporating health, social, and supportive services</a:t>
            </a:r>
            <a:endParaRPr lang="en-US" sz="2200" b="1" dirty="0">
              <a:latin typeface="Arial" charset="0"/>
              <a:cs typeface="Arial" charset="0"/>
            </a:endParaRP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SzPct val="100000"/>
              <a:buFont typeface="Calibri" pitchFamily="34" charset="0"/>
              <a:buAutoNum type="arabicPeriod" startAt="2"/>
            </a:pPr>
            <a:r>
              <a:rPr lang="en-US" sz="2200" b="1" dirty="0" smtClean="0">
                <a:latin typeface="Arial" charset="0"/>
                <a:cs typeface="Arial" charset="0"/>
              </a:rPr>
              <a:t>Monitoring and improvement guided by a Community Board 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SzPct val="100000"/>
              <a:buFont typeface="Calibri" pitchFamily="34" charset="0"/>
              <a:buAutoNum type="arabicPeriod" startAt="2"/>
            </a:pPr>
            <a:r>
              <a:rPr lang="en-US" sz="2200" b="1" dirty="0">
                <a:latin typeface="Arial" charset="0"/>
                <a:cs typeface="Arial" charset="0"/>
              </a:rPr>
              <a:t>Core funding derived from shared savings </a:t>
            </a:r>
            <a:r>
              <a:rPr lang="en-US" sz="2200" b="1" dirty="0" smtClean="0">
                <a:latin typeface="Arial" charset="0"/>
                <a:cs typeface="Arial" charset="0"/>
              </a:rPr>
              <a:t>from current </a:t>
            </a:r>
            <a:r>
              <a:rPr lang="en-US" sz="2200" b="1" dirty="0">
                <a:latin typeface="Arial" charset="0"/>
                <a:cs typeface="Arial" charset="0"/>
              </a:rPr>
              <a:t>medical </a:t>
            </a:r>
            <a:r>
              <a:rPr lang="en-US" sz="2200" b="1" dirty="0" smtClean="0">
                <a:latin typeface="Arial" charset="0"/>
                <a:cs typeface="Arial" charset="0"/>
              </a:rPr>
              <a:t>overuse (e.g., a </a:t>
            </a:r>
            <a:r>
              <a:rPr lang="en-US" sz="2200" b="1" dirty="0">
                <a:latin typeface="Arial" charset="0"/>
                <a:cs typeface="Arial" charset="0"/>
              </a:rPr>
              <a:t>modified ACO structure) 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Calibri" pitchFamily="34" charset="0"/>
              <a:buAutoNum type="arabicPeriod" startAt="2"/>
            </a:pPr>
            <a:endParaRPr lang="en-US" sz="2200" b="1" dirty="0" smtClean="0">
              <a:latin typeface="Arial" charset="0"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84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mtClean="0">
                <a:latin typeface="Arial" charset="0"/>
                <a:cs typeface="Arial" charset="0"/>
              </a:rPr>
              <a:t>Pragmatic Definition of Frail Elders</a:t>
            </a:r>
          </a:p>
        </p:txBody>
      </p:sp>
      <p:sp>
        <p:nvSpPr>
          <p:cNvPr id="29699" name="TextBox 5"/>
          <p:cNvSpPr txBox="1">
            <a:spLocks noChangeArrowheads="1"/>
          </p:cNvSpPr>
          <p:nvPr/>
        </p:nvSpPr>
        <p:spPr bwMode="auto">
          <a:xfrm>
            <a:off x="642938" y="3386138"/>
            <a:ext cx="819150" cy="3683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Aft>
                <a:spcPts val="900"/>
              </a:spcAft>
              <a:buClr>
                <a:srgbClr val="E22E2F"/>
              </a:buClr>
              <a:buSzPct val="90000"/>
              <a:buFont typeface="Arial" charset="0"/>
              <a:buChar char="▲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95000"/>
              </a:lnSpc>
              <a:spcAft>
                <a:spcPts val="900"/>
              </a:spcAft>
              <a:buClr>
                <a:srgbClr val="E22E2F"/>
              </a:buClr>
              <a:buChar char="–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lnSpc>
                <a:spcPct val="95000"/>
              </a:lnSpc>
              <a:spcAft>
                <a:spcPts val="900"/>
              </a:spcAft>
              <a:buClr>
                <a:srgbClr val="E22E2F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lnSpc>
                <a:spcPct val="95000"/>
              </a:lnSpc>
              <a:spcAft>
                <a:spcPts val="900"/>
              </a:spcAft>
              <a:buClr>
                <a:srgbClr val="E22E2F"/>
              </a:buClr>
              <a:buChar char="–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lnSpc>
                <a:spcPct val="95000"/>
              </a:lnSpc>
              <a:spcAft>
                <a:spcPts val="900"/>
              </a:spcAft>
              <a:buClr>
                <a:srgbClr val="E22E2F"/>
              </a:buClr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Clr>
                <a:srgbClr val="E22E2F"/>
              </a:buClr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Clr>
                <a:srgbClr val="E22E2F"/>
              </a:buClr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Clr>
                <a:srgbClr val="E22E2F"/>
              </a:buClr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Clr>
                <a:srgbClr val="E22E2F"/>
              </a:buClr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latin typeface="Calibri" pitchFamily="34" charset="0"/>
              </a:rPr>
              <a:t>&gt;64yo</a:t>
            </a:r>
          </a:p>
        </p:txBody>
      </p:sp>
      <p:sp>
        <p:nvSpPr>
          <p:cNvPr id="29700" name="TextBox 6"/>
          <p:cNvSpPr txBox="1">
            <a:spLocks noChangeArrowheads="1"/>
          </p:cNvSpPr>
          <p:nvPr/>
        </p:nvSpPr>
        <p:spPr bwMode="auto">
          <a:xfrm>
            <a:off x="2441575" y="1625600"/>
            <a:ext cx="2449513" cy="17541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Aft>
                <a:spcPts val="900"/>
              </a:spcAft>
              <a:buClr>
                <a:srgbClr val="E22E2F"/>
              </a:buClr>
              <a:buSzPct val="90000"/>
              <a:buFont typeface="Arial" charset="0"/>
              <a:buChar char="▲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95000"/>
              </a:lnSpc>
              <a:spcAft>
                <a:spcPts val="900"/>
              </a:spcAft>
              <a:buClr>
                <a:srgbClr val="E22E2F"/>
              </a:buClr>
              <a:buChar char="–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lnSpc>
                <a:spcPct val="95000"/>
              </a:lnSpc>
              <a:spcAft>
                <a:spcPts val="900"/>
              </a:spcAft>
              <a:buClr>
                <a:srgbClr val="E22E2F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lnSpc>
                <a:spcPct val="95000"/>
              </a:lnSpc>
              <a:spcAft>
                <a:spcPts val="900"/>
              </a:spcAft>
              <a:buClr>
                <a:srgbClr val="E22E2F"/>
              </a:buClr>
              <a:buChar char="–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lnSpc>
                <a:spcPct val="95000"/>
              </a:lnSpc>
              <a:spcAft>
                <a:spcPts val="900"/>
              </a:spcAft>
              <a:buClr>
                <a:srgbClr val="E22E2F"/>
              </a:buClr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Clr>
                <a:srgbClr val="E22E2F"/>
              </a:buClr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Clr>
                <a:srgbClr val="E22E2F"/>
              </a:buClr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Clr>
                <a:srgbClr val="E22E2F"/>
              </a:buClr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Clr>
                <a:srgbClr val="E22E2F"/>
              </a:buClr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latin typeface="Calibri" pitchFamily="34" charset="0"/>
              </a:rPr>
              <a:t>And any of these: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latin typeface="Calibri" pitchFamily="34" charset="0"/>
              </a:rPr>
              <a:t>ADL&gt;1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latin typeface="Calibri" pitchFamily="34" charset="0"/>
              </a:rPr>
              <a:t>Constant supervision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latin typeface="Calibri" pitchFamily="34" charset="0"/>
              </a:rPr>
              <a:t>Diagnosis likely to meet 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latin typeface="Calibri" pitchFamily="34" charset="0"/>
              </a:rPr>
              <a:t>     above criteria within 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latin typeface="Calibri" pitchFamily="34" charset="0"/>
              </a:rPr>
              <a:t>     a year or two</a:t>
            </a:r>
          </a:p>
        </p:txBody>
      </p:sp>
      <p:sp>
        <p:nvSpPr>
          <p:cNvPr id="29701" name="TextBox 8"/>
          <p:cNvSpPr txBox="1">
            <a:spLocks noChangeArrowheads="1"/>
          </p:cNvSpPr>
          <p:nvPr/>
        </p:nvSpPr>
        <p:spPr bwMode="auto">
          <a:xfrm>
            <a:off x="9626600" y="20510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Aft>
                <a:spcPts val="900"/>
              </a:spcAft>
              <a:buClr>
                <a:srgbClr val="E22E2F"/>
              </a:buClr>
              <a:buSzPct val="90000"/>
              <a:buFont typeface="Arial" charset="0"/>
              <a:buChar char="▲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95000"/>
              </a:lnSpc>
              <a:spcAft>
                <a:spcPts val="900"/>
              </a:spcAft>
              <a:buClr>
                <a:srgbClr val="E22E2F"/>
              </a:buClr>
              <a:buChar char="–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lnSpc>
                <a:spcPct val="95000"/>
              </a:lnSpc>
              <a:spcAft>
                <a:spcPts val="900"/>
              </a:spcAft>
              <a:buClr>
                <a:srgbClr val="E22E2F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lnSpc>
                <a:spcPct val="95000"/>
              </a:lnSpc>
              <a:spcAft>
                <a:spcPts val="900"/>
              </a:spcAft>
              <a:buClr>
                <a:srgbClr val="E22E2F"/>
              </a:buClr>
              <a:buChar char="–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lnSpc>
                <a:spcPct val="95000"/>
              </a:lnSpc>
              <a:spcAft>
                <a:spcPts val="900"/>
              </a:spcAft>
              <a:buClr>
                <a:srgbClr val="E22E2F"/>
              </a:buClr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Clr>
                <a:srgbClr val="E22E2F"/>
              </a:buClr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Clr>
                <a:srgbClr val="E22E2F"/>
              </a:buClr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Clr>
                <a:srgbClr val="E22E2F"/>
              </a:buClr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Clr>
                <a:srgbClr val="E22E2F"/>
              </a:buClr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>
              <a:latin typeface="Calibri" pitchFamily="34" charset="0"/>
            </a:endParaRPr>
          </a:p>
        </p:txBody>
      </p:sp>
      <p:sp>
        <p:nvSpPr>
          <p:cNvPr id="29702" name="TextBox 9"/>
          <p:cNvSpPr txBox="1">
            <a:spLocks noChangeArrowheads="1"/>
          </p:cNvSpPr>
          <p:nvPr/>
        </p:nvSpPr>
        <p:spPr bwMode="auto">
          <a:xfrm>
            <a:off x="3084513" y="510381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Aft>
                <a:spcPts val="900"/>
              </a:spcAft>
              <a:buClr>
                <a:srgbClr val="E22E2F"/>
              </a:buClr>
              <a:buSzPct val="90000"/>
              <a:buFont typeface="Arial" charset="0"/>
              <a:buChar char="▲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95000"/>
              </a:lnSpc>
              <a:spcAft>
                <a:spcPts val="900"/>
              </a:spcAft>
              <a:buClr>
                <a:srgbClr val="E22E2F"/>
              </a:buClr>
              <a:buChar char="–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lnSpc>
                <a:spcPct val="95000"/>
              </a:lnSpc>
              <a:spcAft>
                <a:spcPts val="900"/>
              </a:spcAft>
              <a:buClr>
                <a:srgbClr val="E22E2F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lnSpc>
                <a:spcPct val="95000"/>
              </a:lnSpc>
              <a:spcAft>
                <a:spcPts val="900"/>
              </a:spcAft>
              <a:buClr>
                <a:srgbClr val="E22E2F"/>
              </a:buClr>
              <a:buChar char="–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lnSpc>
                <a:spcPct val="95000"/>
              </a:lnSpc>
              <a:spcAft>
                <a:spcPts val="900"/>
              </a:spcAft>
              <a:buClr>
                <a:srgbClr val="E22E2F"/>
              </a:buClr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Clr>
                <a:srgbClr val="E22E2F"/>
              </a:buClr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Clr>
                <a:srgbClr val="E22E2F"/>
              </a:buClr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Clr>
                <a:srgbClr val="E22E2F"/>
              </a:buClr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Clr>
                <a:srgbClr val="E22E2F"/>
              </a:buClr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>
              <a:latin typeface="Calibri" pitchFamily="34" charset="0"/>
            </a:endParaRPr>
          </a:p>
        </p:txBody>
      </p:sp>
      <p:sp>
        <p:nvSpPr>
          <p:cNvPr id="29703" name="TextBox 11"/>
          <p:cNvSpPr txBox="1">
            <a:spLocks noChangeArrowheads="1"/>
          </p:cNvSpPr>
          <p:nvPr/>
        </p:nvSpPr>
        <p:spPr bwMode="auto">
          <a:xfrm>
            <a:off x="2827338" y="4602163"/>
            <a:ext cx="1190625" cy="3683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Aft>
                <a:spcPts val="900"/>
              </a:spcAft>
              <a:buClr>
                <a:srgbClr val="E22E2F"/>
              </a:buClr>
              <a:buSzPct val="90000"/>
              <a:buFont typeface="Arial" charset="0"/>
              <a:buChar char="▲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95000"/>
              </a:lnSpc>
              <a:spcAft>
                <a:spcPts val="900"/>
              </a:spcAft>
              <a:buClr>
                <a:srgbClr val="E22E2F"/>
              </a:buClr>
              <a:buChar char="–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lnSpc>
                <a:spcPct val="95000"/>
              </a:lnSpc>
              <a:spcAft>
                <a:spcPts val="900"/>
              </a:spcAft>
              <a:buClr>
                <a:srgbClr val="E22E2F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lnSpc>
                <a:spcPct val="95000"/>
              </a:lnSpc>
              <a:spcAft>
                <a:spcPts val="900"/>
              </a:spcAft>
              <a:buClr>
                <a:srgbClr val="E22E2F"/>
              </a:buClr>
              <a:buChar char="–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lnSpc>
                <a:spcPct val="95000"/>
              </a:lnSpc>
              <a:spcAft>
                <a:spcPts val="900"/>
              </a:spcAft>
              <a:buClr>
                <a:srgbClr val="E22E2F"/>
              </a:buClr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Clr>
                <a:srgbClr val="E22E2F"/>
              </a:buClr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Clr>
                <a:srgbClr val="E22E2F"/>
              </a:buClr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Clr>
                <a:srgbClr val="E22E2F"/>
              </a:buClr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Clr>
                <a:srgbClr val="E22E2F"/>
              </a:buClr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latin typeface="Calibri" pitchFamily="34" charset="0"/>
              </a:rPr>
              <a:t>Or, &gt;84yo</a:t>
            </a:r>
          </a:p>
        </p:txBody>
      </p:sp>
      <p:sp>
        <p:nvSpPr>
          <p:cNvPr id="29704" name="TextBox 12"/>
          <p:cNvSpPr txBox="1">
            <a:spLocks noChangeArrowheads="1"/>
          </p:cNvSpPr>
          <p:nvPr/>
        </p:nvSpPr>
        <p:spPr bwMode="auto">
          <a:xfrm>
            <a:off x="6029325" y="3154363"/>
            <a:ext cx="2289175" cy="6461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Aft>
                <a:spcPts val="900"/>
              </a:spcAft>
              <a:buClr>
                <a:srgbClr val="E22E2F"/>
              </a:buClr>
              <a:buSzPct val="90000"/>
              <a:buFont typeface="Arial" charset="0"/>
              <a:buChar char="▲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95000"/>
              </a:lnSpc>
              <a:spcAft>
                <a:spcPts val="900"/>
              </a:spcAft>
              <a:buClr>
                <a:srgbClr val="E22E2F"/>
              </a:buClr>
              <a:buChar char="–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lnSpc>
                <a:spcPct val="95000"/>
              </a:lnSpc>
              <a:spcAft>
                <a:spcPts val="900"/>
              </a:spcAft>
              <a:buClr>
                <a:srgbClr val="E22E2F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lnSpc>
                <a:spcPct val="95000"/>
              </a:lnSpc>
              <a:spcAft>
                <a:spcPts val="900"/>
              </a:spcAft>
              <a:buClr>
                <a:srgbClr val="E22E2F"/>
              </a:buClr>
              <a:buChar char="–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lnSpc>
                <a:spcPct val="95000"/>
              </a:lnSpc>
              <a:spcAft>
                <a:spcPts val="900"/>
              </a:spcAft>
              <a:buClr>
                <a:srgbClr val="E22E2F"/>
              </a:buClr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Clr>
                <a:srgbClr val="E22E2F"/>
              </a:buClr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Clr>
                <a:srgbClr val="E22E2F"/>
              </a:buClr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Clr>
                <a:srgbClr val="E22E2F"/>
              </a:buClr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Clr>
                <a:srgbClr val="E22E2F"/>
              </a:buClr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latin typeface="Calibri" pitchFamily="34" charset="0"/>
              </a:rPr>
              <a:t>Frail Elder Cohort, 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latin typeface="Calibri" pitchFamily="34" charset="0"/>
              </a:rPr>
              <a:t>Needing MediCaring*</a:t>
            </a:r>
          </a:p>
        </p:txBody>
      </p:sp>
      <p:sp>
        <p:nvSpPr>
          <p:cNvPr id="15" name="Right Arrow 14"/>
          <p:cNvSpPr/>
          <p:nvPr/>
        </p:nvSpPr>
        <p:spPr>
          <a:xfrm rot="18891522">
            <a:off x="1278732" y="2685256"/>
            <a:ext cx="13843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3157538" y="3409950"/>
            <a:ext cx="484187" cy="11922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707" name="TextBox 16"/>
          <p:cNvSpPr txBox="1">
            <a:spLocks noChangeArrowheads="1"/>
          </p:cNvSpPr>
          <p:nvPr/>
        </p:nvSpPr>
        <p:spPr bwMode="auto">
          <a:xfrm>
            <a:off x="1323975" y="2519363"/>
            <a:ext cx="646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Aft>
                <a:spcPts val="900"/>
              </a:spcAft>
              <a:buClr>
                <a:srgbClr val="E22E2F"/>
              </a:buClr>
              <a:buSzPct val="90000"/>
              <a:buFont typeface="Arial" charset="0"/>
              <a:buChar char="▲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95000"/>
              </a:lnSpc>
              <a:spcAft>
                <a:spcPts val="900"/>
              </a:spcAft>
              <a:buClr>
                <a:srgbClr val="E22E2F"/>
              </a:buClr>
              <a:buChar char="–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lnSpc>
                <a:spcPct val="95000"/>
              </a:lnSpc>
              <a:spcAft>
                <a:spcPts val="900"/>
              </a:spcAft>
              <a:buClr>
                <a:srgbClr val="E22E2F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lnSpc>
                <a:spcPct val="95000"/>
              </a:lnSpc>
              <a:spcAft>
                <a:spcPts val="900"/>
              </a:spcAft>
              <a:buClr>
                <a:srgbClr val="E22E2F"/>
              </a:buClr>
              <a:buChar char="–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lnSpc>
                <a:spcPct val="95000"/>
              </a:lnSpc>
              <a:spcAft>
                <a:spcPts val="900"/>
              </a:spcAft>
              <a:buClr>
                <a:srgbClr val="E22E2F"/>
              </a:buClr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Clr>
                <a:srgbClr val="E22E2F"/>
              </a:buClr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Clr>
                <a:srgbClr val="E22E2F"/>
              </a:buClr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Clr>
                <a:srgbClr val="E22E2F"/>
              </a:buClr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Clr>
                <a:srgbClr val="E22E2F"/>
              </a:buClr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latin typeface="Calibri" pitchFamily="34" charset="0"/>
              </a:rPr>
              <a:t>YES</a:t>
            </a:r>
          </a:p>
        </p:txBody>
      </p:sp>
      <p:sp>
        <p:nvSpPr>
          <p:cNvPr id="18" name="Right Arrow 17"/>
          <p:cNvSpPr/>
          <p:nvPr/>
        </p:nvSpPr>
        <p:spPr>
          <a:xfrm rot="2519895">
            <a:off x="4864100" y="2497138"/>
            <a:ext cx="1376363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709" name="TextBox 18"/>
          <p:cNvSpPr txBox="1">
            <a:spLocks noChangeArrowheads="1"/>
          </p:cNvSpPr>
          <p:nvPr/>
        </p:nvSpPr>
        <p:spPr bwMode="auto">
          <a:xfrm>
            <a:off x="5553075" y="2092325"/>
            <a:ext cx="2517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Aft>
                <a:spcPts val="900"/>
              </a:spcAft>
              <a:buClr>
                <a:srgbClr val="E22E2F"/>
              </a:buClr>
              <a:buSzPct val="90000"/>
              <a:buFont typeface="Arial" charset="0"/>
              <a:buChar char="▲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95000"/>
              </a:lnSpc>
              <a:spcAft>
                <a:spcPts val="900"/>
              </a:spcAft>
              <a:buClr>
                <a:srgbClr val="E22E2F"/>
              </a:buClr>
              <a:buChar char="–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lnSpc>
                <a:spcPct val="95000"/>
              </a:lnSpc>
              <a:spcAft>
                <a:spcPts val="900"/>
              </a:spcAft>
              <a:buClr>
                <a:srgbClr val="E22E2F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lnSpc>
                <a:spcPct val="95000"/>
              </a:lnSpc>
              <a:spcAft>
                <a:spcPts val="900"/>
              </a:spcAft>
              <a:buClr>
                <a:srgbClr val="E22E2F"/>
              </a:buClr>
              <a:buChar char="–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lnSpc>
                <a:spcPct val="95000"/>
              </a:lnSpc>
              <a:spcAft>
                <a:spcPts val="900"/>
              </a:spcAft>
              <a:buClr>
                <a:srgbClr val="E22E2F"/>
              </a:buClr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Clr>
                <a:srgbClr val="E22E2F"/>
              </a:buClr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Clr>
                <a:srgbClr val="E22E2F"/>
              </a:buClr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Clr>
                <a:srgbClr val="E22E2F"/>
              </a:buClr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Clr>
                <a:srgbClr val="E22E2F"/>
              </a:buClr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latin typeface="Calibri" pitchFamily="34" charset="0"/>
              </a:rPr>
              <a:t>If at least one of these,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latin typeface="Calibri" pitchFamily="34" charset="0"/>
              </a:rPr>
              <a:t>Unless opt out</a:t>
            </a:r>
          </a:p>
        </p:txBody>
      </p:sp>
      <p:sp>
        <p:nvSpPr>
          <p:cNvPr id="29710" name="TextBox 19"/>
          <p:cNvSpPr txBox="1">
            <a:spLocks noChangeArrowheads="1"/>
          </p:cNvSpPr>
          <p:nvPr/>
        </p:nvSpPr>
        <p:spPr bwMode="auto">
          <a:xfrm>
            <a:off x="2127250" y="3478213"/>
            <a:ext cx="11414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Aft>
                <a:spcPts val="900"/>
              </a:spcAft>
              <a:buClr>
                <a:srgbClr val="E22E2F"/>
              </a:buClr>
              <a:buSzPct val="90000"/>
              <a:buFont typeface="Arial" charset="0"/>
              <a:buChar char="▲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95000"/>
              </a:lnSpc>
              <a:spcAft>
                <a:spcPts val="900"/>
              </a:spcAft>
              <a:buClr>
                <a:srgbClr val="E22E2F"/>
              </a:buClr>
              <a:buChar char="–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lnSpc>
                <a:spcPct val="95000"/>
              </a:lnSpc>
              <a:spcAft>
                <a:spcPts val="900"/>
              </a:spcAft>
              <a:buClr>
                <a:srgbClr val="E22E2F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lnSpc>
                <a:spcPct val="95000"/>
              </a:lnSpc>
              <a:spcAft>
                <a:spcPts val="900"/>
              </a:spcAft>
              <a:buClr>
                <a:srgbClr val="E22E2F"/>
              </a:buClr>
              <a:buChar char="–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lnSpc>
                <a:spcPct val="95000"/>
              </a:lnSpc>
              <a:spcAft>
                <a:spcPts val="900"/>
              </a:spcAft>
              <a:buClr>
                <a:srgbClr val="E22E2F"/>
              </a:buClr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Clr>
                <a:srgbClr val="E22E2F"/>
              </a:buClr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Clr>
                <a:srgbClr val="E22E2F"/>
              </a:buClr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Clr>
                <a:srgbClr val="E22E2F"/>
              </a:buClr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Clr>
                <a:srgbClr val="E22E2F"/>
              </a:buClr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latin typeface="Calibri" pitchFamily="34" charset="0"/>
              </a:rPr>
              <a:t>If None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latin typeface="Calibri" pitchFamily="34" charset="0"/>
              </a:rPr>
              <a:t> of Those</a:t>
            </a:r>
          </a:p>
        </p:txBody>
      </p:sp>
      <p:sp>
        <p:nvSpPr>
          <p:cNvPr id="21" name="Right Arrow 20"/>
          <p:cNvSpPr/>
          <p:nvPr/>
        </p:nvSpPr>
        <p:spPr>
          <a:xfrm rot="20460755">
            <a:off x="3917950" y="3968750"/>
            <a:ext cx="2301875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712" name="TextBox 21"/>
          <p:cNvSpPr txBox="1">
            <a:spLocks noChangeArrowheads="1"/>
          </p:cNvSpPr>
          <p:nvPr/>
        </p:nvSpPr>
        <p:spPr bwMode="auto">
          <a:xfrm>
            <a:off x="4695825" y="4416425"/>
            <a:ext cx="1338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Aft>
                <a:spcPts val="900"/>
              </a:spcAft>
              <a:buClr>
                <a:srgbClr val="E22E2F"/>
              </a:buClr>
              <a:buSzPct val="90000"/>
              <a:buFont typeface="Arial" charset="0"/>
              <a:buChar char="▲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95000"/>
              </a:lnSpc>
              <a:spcAft>
                <a:spcPts val="900"/>
              </a:spcAft>
              <a:buClr>
                <a:srgbClr val="E22E2F"/>
              </a:buClr>
              <a:buChar char="–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lnSpc>
                <a:spcPct val="95000"/>
              </a:lnSpc>
              <a:spcAft>
                <a:spcPts val="900"/>
              </a:spcAft>
              <a:buClr>
                <a:srgbClr val="E22E2F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lnSpc>
                <a:spcPct val="95000"/>
              </a:lnSpc>
              <a:spcAft>
                <a:spcPts val="900"/>
              </a:spcAft>
              <a:buClr>
                <a:srgbClr val="E22E2F"/>
              </a:buClr>
              <a:buChar char="–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lnSpc>
                <a:spcPct val="95000"/>
              </a:lnSpc>
              <a:spcAft>
                <a:spcPts val="900"/>
              </a:spcAft>
              <a:buClr>
                <a:srgbClr val="E22E2F"/>
              </a:buClr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Clr>
                <a:srgbClr val="E22E2F"/>
              </a:buClr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Clr>
                <a:srgbClr val="E22E2F"/>
              </a:buClr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Clr>
                <a:srgbClr val="E22E2F"/>
              </a:buClr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Clr>
                <a:srgbClr val="E22E2F"/>
              </a:buClr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latin typeface="Calibri" pitchFamily="34" charset="0"/>
              </a:rPr>
              <a:t>With Opt In</a:t>
            </a:r>
          </a:p>
        </p:txBody>
      </p:sp>
      <p:sp>
        <p:nvSpPr>
          <p:cNvPr id="29713" name="TextBox 1"/>
          <p:cNvSpPr txBox="1">
            <a:spLocks noChangeArrowheads="1"/>
          </p:cNvSpPr>
          <p:nvPr/>
        </p:nvSpPr>
        <p:spPr bwMode="auto">
          <a:xfrm>
            <a:off x="393556" y="5327072"/>
            <a:ext cx="7851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Aft>
                <a:spcPts val="900"/>
              </a:spcAft>
              <a:buClr>
                <a:srgbClr val="E22E2F"/>
              </a:buClr>
              <a:buSzPct val="90000"/>
              <a:buFont typeface="Arial" charset="0"/>
              <a:buChar char="▲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95000"/>
              </a:lnSpc>
              <a:spcAft>
                <a:spcPts val="900"/>
              </a:spcAft>
              <a:buClr>
                <a:srgbClr val="E22E2F"/>
              </a:buClr>
              <a:buChar char="–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lnSpc>
                <a:spcPct val="95000"/>
              </a:lnSpc>
              <a:spcAft>
                <a:spcPts val="900"/>
              </a:spcAft>
              <a:buClr>
                <a:srgbClr val="E22E2F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lnSpc>
                <a:spcPct val="95000"/>
              </a:lnSpc>
              <a:spcAft>
                <a:spcPts val="900"/>
              </a:spcAft>
              <a:buClr>
                <a:srgbClr val="E22E2F"/>
              </a:buClr>
              <a:buChar char="–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lnSpc>
                <a:spcPct val="95000"/>
              </a:lnSpc>
              <a:spcAft>
                <a:spcPts val="900"/>
              </a:spcAft>
              <a:buClr>
                <a:srgbClr val="E22E2F"/>
              </a:buClr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Clr>
                <a:srgbClr val="E22E2F"/>
              </a:buClr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Clr>
                <a:srgbClr val="E22E2F"/>
              </a:buClr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Clr>
                <a:srgbClr val="E22E2F"/>
              </a:buClr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Clr>
                <a:srgbClr val="E22E2F"/>
              </a:buClr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>
                <a:latin typeface="Calibri" pitchFamily="34" charset="0"/>
              </a:rPr>
              <a:t>*MediCaring denotes services customized to frail elders, including  care planning, 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>
                <a:latin typeface="Calibri" pitchFamily="34" charset="0"/>
              </a:rPr>
              <a:t>continuity, 24/7 on-call, services to the home, caregiver support</a:t>
            </a:r>
          </a:p>
        </p:txBody>
      </p:sp>
    </p:spTree>
    <p:extLst>
      <p:ext uri="{BB962C8B-B14F-4D97-AF65-F5344CB8AC3E}">
        <p14:creationId xmlns:p14="http://schemas.microsoft.com/office/powerpoint/2010/main" val="246984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10757" y="4918600"/>
            <a:ext cx="4714047" cy="12434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4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PERSON-CENTERED</a:t>
            </a:r>
          </a:p>
          <a:p>
            <a:pPr algn="ctr">
              <a:lnSpc>
                <a:spcPct val="85000"/>
              </a:lnSpc>
            </a:pPr>
            <a:r>
              <a:rPr lang="en-US" sz="4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CARE PLAN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321" y="914400"/>
            <a:ext cx="3794479" cy="400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" y="935955"/>
            <a:ext cx="4276234" cy="5048959"/>
            <a:chOff x="3" y="935955"/>
            <a:chExt cx="4276234" cy="5048959"/>
          </a:xfrm>
        </p:grpSpPr>
        <p:pic>
          <p:nvPicPr>
            <p:cNvPr id="18440" name="Picture 8" descr="https://encrypted-tbn1.gstatic.com/images?q=tbn:ANd9GcQTxk2I2Vp7tb5G9ng1Osn9t9uGjw2-dcmY49m4O9592lHPVeo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184438"/>
              <a:ext cx="2581275" cy="3800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" y="935955"/>
              <a:ext cx="4276234" cy="1248483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44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COMPREHENSIVE</a:t>
              </a:r>
            </a:p>
            <a:p>
              <a:pPr algn="ctr">
                <a:lnSpc>
                  <a:spcPct val="85000"/>
                </a:lnSpc>
              </a:pPr>
              <a:r>
                <a:rPr lang="en-US" sz="44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UNDERSTANDING</a:t>
              </a:r>
            </a:p>
          </p:txBody>
        </p:sp>
      </p:grpSp>
      <p:sp>
        <p:nvSpPr>
          <p:cNvPr id="4" name="Right Arrow 3"/>
          <p:cNvSpPr/>
          <p:nvPr/>
        </p:nvSpPr>
        <p:spPr>
          <a:xfrm>
            <a:off x="3352800" y="3505200"/>
            <a:ext cx="1219200" cy="9144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6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optimal care planning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9530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SzPct val="100000"/>
              <a:buFont typeface="+mj-lt"/>
              <a:buAutoNum type="arabicPeriod"/>
            </a:pPr>
            <a:r>
              <a:rPr lang="en-US" dirty="0" smtClean="0"/>
              <a:t>Targeting who needs care planning – starting in Medicare – mainly frail, physically disabled, mentally disabled, ESRD, and end-of-life 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dirty="0" smtClean="0"/>
              <a:t>Care Planning</a:t>
            </a:r>
          </a:p>
          <a:p>
            <a:pPr marL="803275" lvl="1" indent="-514350">
              <a:buFont typeface="+mj-lt"/>
              <a:buAutoNum type="alphaUcPeriod"/>
            </a:pPr>
            <a:r>
              <a:rPr lang="en-US" dirty="0" smtClean="0"/>
              <a:t>Current patient/family situation</a:t>
            </a:r>
          </a:p>
          <a:p>
            <a:pPr marL="803275" lvl="1" indent="-514350">
              <a:buFont typeface="+mj-lt"/>
              <a:buAutoNum type="alphaUcPeriod"/>
            </a:pPr>
            <a:r>
              <a:rPr lang="en-US" dirty="0" smtClean="0"/>
              <a:t>Likely future situation(s) with various strategies – and settle on relevant timeframe </a:t>
            </a:r>
          </a:p>
          <a:p>
            <a:pPr marL="803275" lvl="1" indent="-457200">
              <a:buFont typeface="+mj-lt"/>
              <a:buAutoNum type="alphaUcPeriod"/>
            </a:pPr>
            <a:r>
              <a:rPr lang="en-US" dirty="0" smtClean="0"/>
              <a:t>Patient/family priorities – hopes, fears, values – GOALS</a:t>
            </a:r>
          </a:p>
          <a:p>
            <a:pPr marL="803275" lvl="1" indent="-457200">
              <a:buFont typeface="+mj-lt"/>
              <a:buAutoNum type="alphaUcPeriod"/>
            </a:pPr>
            <a:r>
              <a:rPr lang="en-US" dirty="0" smtClean="0"/>
              <a:t>Negotiated, patient-driven care plan</a:t>
            </a:r>
            <a:endParaRPr lang="en-US" sz="1500" dirty="0" smtClean="0">
              <a:solidFill>
                <a:srgbClr val="FF0000"/>
              </a:solidFill>
            </a:endParaRPr>
          </a:p>
          <a:p>
            <a:pPr marL="803275" lvl="1" indent="-457200">
              <a:buFont typeface="+mj-lt"/>
              <a:buAutoNum type="alphaUcPeriod"/>
            </a:pPr>
            <a:r>
              <a:rPr lang="en-US" dirty="0" smtClean="0"/>
              <a:t>Available to those who need it, promptly</a:t>
            </a:r>
          </a:p>
          <a:p>
            <a:pPr marL="514350" indent="-457200">
              <a:buSzPct val="100000"/>
              <a:buFont typeface="+mj-lt"/>
              <a:buAutoNum type="arabicPeriod"/>
            </a:pPr>
            <a:r>
              <a:rPr lang="en-US" dirty="0" smtClean="0"/>
              <a:t>Evaluation and Feedback – system learning</a:t>
            </a:r>
          </a:p>
          <a:p>
            <a:pPr marL="514350" indent="-457200">
              <a:buSzPct val="100000"/>
              <a:buFont typeface="+mj-lt"/>
              <a:buAutoNum type="arabicPeriod"/>
            </a:pPr>
            <a:r>
              <a:rPr lang="en-US" dirty="0" smtClean="0"/>
              <a:t>Care plan use in system management – supply and quality issues for 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67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7748588" cy="744537"/>
          </a:xfrm>
        </p:spPr>
        <p:txBody>
          <a:bodyPr/>
          <a:lstStyle/>
          <a:p>
            <a:r>
              <a:rPr altLang="en-US" sz="3600" dirty="0" smtClean="0"/>
              <a:t>My Mother’s Broken Back</a:t>
            </a:r>
          </a:p>
        </p:txBody>
      </p:sp>
      <p:pic>
        <p:nvPicPr>
          <p:cNvPr id="18435" name="Picture 4" descr="C:\Users\jlynn\AppData\Local\Microsoft\Windows\Temporary Internet Files\Content.IE5\J9J5RYWP\IMG_62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888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0" y="1295400"/>
            <a:ext cx="9144000" cy="533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prstClr val="white"/>
                </a:solidFill>
              </a:rPr>
              <a:t>fr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6202" y="76202"/>
            <a:ext cx="9026769" cy="46218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385D8A">
                <a:alpha val="50196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1" name="Lightning Bolt 60"/>
          <p:cNvSpPr/>
          <p:nvPr/>
        </p:nvSpPr>
        <p:spPr>
          <a:xfrm rot="780000">
            <a:off x="5626303" y="763050"/>
            <a:ext cx="324431" cy="1310701"/>
          </a:xfrm>
          <a:prstGeom prst="lightningBolt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0" name="Lightning Bolt 59"/>
          <p:cNvSpPr/>
          <p:nvPr/>
        </p:nvSpPr>
        <p:spPr>
          <a:xfrm rot="780000">
            <a:off x="2938610" y="763050"/>
            <a:ext cx="324431" cy="1310701"/>
          </a:xfrm>
          <a:prstGeom prst="lightningBolt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9" name="Lightning Bolt 58"/>
          <p:cNvSpPr/>
          <p:nvPr/>
        </p:nvSpPr>
        <p:spPr>
          <a:xfrm rot="12085130">
            <a:off x="5459203" y="2435410"/>
            <a:ext cx="324431" cy="1504521"/>
          </a:xfrm>
          <a:prstGeom prst="lightningBolt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34652" y="1277172"/>
            <a:ext cx="2133600" cy="3276600"/>
          </a:xfrm>
          <a:prstGeom prst="roundRect">
            <a:avLst/>
          </a:prstGeom>
          <a:solidFill>
            <a:schemeClr val="accent5">
              <a:shade val="51000"/>
              <a:satMod val="13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45712" rtlCol="0" anchor="t"/>
          <a:lstStyle/>
          <a:p>
            <a:pPr algn="ctr" defTabSz="4572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u="sng" dirty="0">
                <a:solidFill>
                  <a:prstClr val="white"/>
                </a:solidFill>
              </a:rPr>
              <a:t>Health Conditions/ Concerns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6200" y="4829265"/>
            <a:ext cx="2819400" cy="126673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45712" rIns="0" bIns="45712" rtlCol="0" anchor="ctr"/>
          <a:lstStyle/>
          <a:p>
            <a:pPr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u="sng" dirty="0">
                <a:solidFill>
                  <a:sysClr val="windowText" lastClr="000000"/>
                </a:solidFill>
              </a:rPr>
              <a:t>Risk Factors</a:t>
            </a:r>
          </a:p>
          <a:p>
            <a:pPr marL="120628" indent="-120628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</a:rPr>
              <a:t>Age, gender</a:t>
            </a:r>
          </a:p>
          <a:p>
            <a:pPr marL="120628" indent="-120628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</a:rPr>
              <a:t>Significant Past Medical/Surgical </a:t>
            </a:r>
            <a:r>
              <a:rPr lang="en-US" sz="1400" dirty="0" err="1">
                <a:solidFill>
                  <a:sysClr val="windowText" lastClr="000000"/>
                </a:solidFill>
              </a:rPr>
              <a:t>Hx</a:t>
            </a:r>
            <a:endParaRPr lang="en-US" sz="1400" dirty="0">
              <a:solidFill>
                <a:sysClr val="windowText" lastClr="000000"/>
              </a:solidFill>
            </a:endParaRPr>
          </a:p>
          <a:p>
            <a:pPr marL="120628" indent="-120628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</a:rPr>
              <a:t>Family </a:t>
            </a:r>
            <a:r>
              <a:rPr lang="en-US" sz="1400" dirty="0" err="1">
                <a:solidFill>
                  <a:sysClr val="windowText" lastClr="000000"/>
                </a:solidFill>
              </a:rPr>
              <a:t>Hx</a:t>
            </a:r>
            <a:r>
              <a:rPr lang="en-US" sz="1400" dirty="0">
                <a:solidFill>
                  <a:sysClr val="windowText" lastClr="000000"/>
                </a:solidFill>
              </a:rPr>
              <a:t>, Race/Ethnicity, Genetics</a:t>
            </a:r>
          </a:p>
          <a:p>
            <a:pPr marL="120628" indent="-120628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</a:rPr>
              <a:t>Historical exposures/lifestyle (e.g. alcohol, smoke, radiation, diet, exercise, workplace, sexual…)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98822" y="2484522"/>
            <a:ext cx="2017296" cy="1905590"/>
          </a:xfrm>
          <a:prstGeom prst="roundRect">
            <a:avLst>
              <a:gd name="adj" fmla="val 27837"/>
            </a:avLst>
          </a:prstGeom>
          <a:solidFill>
            <a:srgbClr val="CCFF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u="sng" dirty="0">
                <a:solidFill>
                  <a:sysClr val="windowText" lastClr="000000"/>
                </a:solidFill>
              </a:rPr>
              <a:t>Risks/Concerns:</a:t>
            </a:r>
          </a:p>
          <a:p>
            <a:pPr marL="120628" indent="-120628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sysClr val="windowText" lastClr="000000"/>
                </a:solidFill>
              </a:rPr>
              <a:t>Wellness</a:t>
            </a:r>
          </a:p>
          <a:p>
            <a:pPr marL="120628" indent="-120628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sysClr val="windowText" lastClr="000000"/>
                </a:solidFill>
              </a:rPr>
              <a:t>Barriers</a:t>
            </a:r>
          </a:p>
          <a:p>
            <a:pPr marL="120628" indent="-120628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sysClr val="windowText" lastClr="000000"/>
                </a:solidFill>
              </a:rPr>
              <a:t>Injury (e.g. falls)</a:t>
            </a:r>
          </a:p>
          <a:p>
            <a:pPr marL="120628" indent="-120628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sysClr val="windowText" lastClr="000000"/>
                </a:solidFill>
              </a:rPr>
              <a:t>Illness (e.g. ulcers, cancer, stroke, hypoglycemia, hepatitis, diarrhea, depression, etc…)</a:t>
            </a:r>
          </a:p>
        </p:txBody>
      </p:sp>
      <p:sp>
        <p:nvSpPr>
          <p:cNvPr id="8" name="Curved Right Arrow 7"/>
          <p:cNvSpPr/>
          <p:nvPr/>
        </p:nvSpPr>
        <p:spPr>
          <a:xfrm>
            <a:off x="152402" y="2023903"/>
            <a:ext cx="634652" cy="185286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4007" y="2137637"/>
            <a:ext cx="529343" cy="1454727"/>
          </a:xfrm>
          <a:prstGeom prst="rect">
            <a:avLst/>
          </a:prstGeom>
          <a:noFill/>
        </p:spPr>
        <p:txBody>
          <a:bodyPr vert="vert270" wrap="square" lIns="91424" tIns="45712" rIns="91424" bIns="45712" rtlCol="0">
            <a:spAutoFit/>
          </a:bodyPr>
          <a:lstStyle/>
          <a:p>
            <a:pPr algn="ctr" defTabSz="4572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ea typeface="ＭＳ Ｐゴシック" charset="0"/>
              </a:rPr>
              <a:t>Disease Progression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94814" y="1769542"/>
            <a:ext cx="2021304" cy="643689"/>
          </a:xfrm>
          <a:prstGeom prst="roundRect">
            <a:avLst>
              <a:gd name="adj" fmla="val 50000"/>
            </a:avLst>
          </a:prstGeom>
          <a:solidFill>
            <a:srgbClr val="66FF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45712" rIns="0" bIns="45712"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ysClr val="windowText" lastClr="000000"/>
                </a:solidFill>
              </a:rPr>
              <a:t>Active Problems</a:t>
            </a:r>
          </a:p>
        </p:txBody>
      </p:sp>
      <p:sp>
        <p:nvSpPr>
          <p:cNvPr id="10" name="Right Arrow 9"/>
          <p:cNvSpPr/>
          <p:nvPr/>
        </p:nvSpPr>
        <p:spPr>
          <a:xfrm rot="16200000">
            <a:off x="1370715" y="4469862"/>
            <a:ext cx="737682" cy="3809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645569" y="1172043"/>
            <a:ext cx="1937695" cy="203719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45712" rtlCol="0" anchor="ctr"/>
          <a:lstStyle/>
          <a:p>
            <a:pPr algn="ctr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u="sng" dirty="0">
                <a:solidFill>
                  <a:prstClr val="white"/>
                </a:solidFill>
              </a:rPr>
              <a:t>Goals</a:t>
            </a:r>
            <a:endParaRPr lang="en-US" sz="1600" dirty="0">
              <a:solidFill>
                <a:prstClr val="white"/>
              </a:solidFill>
            </a:endParaRPr>
          </a:p>
          <a:p>
            <a:pPr marL="120628" indent="-120628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20628" algn="l"/>
                <a:tab pos="168245" algn="l"/>
              </a:tabLst>
            </a:pPr>
            <a:r>
              <a:rPr lang="en-US" sz="1600" dirty="0">
                <a:solidFill>
                  <a:prstClr val="white"/>
                </a:solidFill>
              </a:rPr>
              <a:t>Desired outcomes and milestones</a:t>
            </a:r>
          </a:p>
          <a:p>
            <a:pPr marL="120628" indent="-120628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20628" algn="l"/>
                <a:tab pos="168245" algn="l"/>
              </a:tabLst>
            </a:pPr>
            <a:r>
              <a:rPr lang="en-US" sz="1600" dirty="0">
                <a:solidFill>
                  <a:prstClr val="white"/>
                </a:solidFill>
              </a:rPr>
              <a:t>Readiness</a:t>
            </a:r>
          </a:p>
          <a:p>
            <a:pPr marL="120628" indent="-120628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20628" algn="l"/>
                <a:tab pos="168245" algn="l"/>
              </a:tabLst>
            </a:pPr>
            <a:r>
              <a:rPr lang="en-US" sz="1600" dirty="0">
                <a:solidFill>
                  <a:prstClr val="white"/>
                </a:solidFill>
              </a:rPr>
              <a:t>Prognosis</a:t>
            </a:r>
          </a:p>
          <a:p>
            <a:pPr marL="120628" indent="-120628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20628" algn="l"/>
                <a:tab pos="168245" algn="l"/>
              </a:tabLst>
            </a:pPr>
            <a:r>
              <a:rPr lang="en-US" sz="1600" dirty="0">
                <a:solidFill>
                  <a:prstClr val="white"/>
                </a:solidFill>
              </a:rPr>
              <a:t>Related Conditions</a:t>
            </a:r>
          </a:p>
          <a:p>
            <a:pPr marL="120628" indent="-120628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20628" algn="l"/>
                <a:tab pos="168245" algn="l"/>
              </a:tabLst>
            </a:pPr>
            <a:r>
              <a:rPr lang="en-US" sz="1600" dirty="0">
                <a:solidFill>
                  <a:prstClr val="white"/>
                </a:solidFill>
              </a:rPr>
              <a:t>Related Interventions</a:t>
            </a:r>
          </a:p>
          <a:p>
            <a:pPr marL="120628" indent="-120628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20628" algn="l"/>
                <a:tab pos="168245" algn="l"/>
              </a:tabLst>
            </a:pPr>
            <a:r>
              <a:rPr lang="en-US" sz="1600" dirty="0">
                <a:solidFill>
                  <a:prstClr val="white"/>
                </a:solidFill>
              </a:rPr>
              <a:t>Progress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2819400" y="2140894"/>
            <a:ext cx="777051" cy="263078"/>
          </a:xfrm>
          <a:prstGeom prst="rightArrow">
            <a:avLst/>
          </a:prstGeom>
          <a:solidFill>
            <a:srgbClr val="FF00FF"/>
          </a:solidFill>
          <a:ln>
            <a:solidFill>
              <a:srgbClr val="CC00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621419" y="2124164"/>
            <a:ext cx="781441" cy="304800"/>
          </a:xfrm>
          <a:prstGeom prst="rightArrow">
            <a:avLst/>
          </a:prstGeom>
          <a:solidFill>
            <a:srgbClr val="FF00FF"/>
          </a:solidFill>
          <a:ln>
            <a:solidFill>
              <a:srgbClr val="CC00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grpSp>
        <p:nvGrpSpPr>
          <p:cNvPr id="2" name="Group 47"/>
          <p:cNvGrpSpPr/>
          <p:nvPr/>
        </p:nvGrpSpPr>
        <p:grpSpPr>
          <a:xfrm rot="18341071">
            <a:off x="1466473" y="1126298"/>
            <a:ext cx="2850997" cy="2697437"/>
            <a:chOff x="5260320" y="2262210"/>
            <a:chExt cx="2850997" cy="2697437"/>
          </a:xfrm>
        </p:grpSpPr>
        <p:sp>
          <p:nvSpPr>
            <p:cNvPr id="53" name="Circular Arrow 52"/>
            <p:cNvSpPr/>
            <p:nvPr/>
          </p:nvSpPr>
          <p:spPr>
            <a:xfrm rot="20520512" flipH="1" flipV="1">
              <a:off x="5260320" y="2262210"/>
              <a:ext cx="2850997" cy="2697437"/>
            </a:xfrm>
            <a:prstGeom prst="circularArrow">
              <a:avLst>
                <a:gd name="adj1" fmla="val 7685"/>
                <a:gd name="adj2" fmla="val 1140621"/>
                <a:gd name="adj3" fmla="val 20333861"/>
                <a:gd name="adj4" fmla="val 17394678"/>
                <a:gd name="adj5" fmla="val 8291"/>
              </a:avLst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 rot="1338674">
              <a:off x="5613313" y="4112951"/>
              <a:ext cx="1219200" cy="552947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1041136"/>
                </a:avLst>
              </a:prstTxWarp>
              <a:spAutoFit/>
            </a:bodyPr>
            <a:lstStyle/>
            <a:p>
              <a:pPr defTabSz="457200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prstClr val="white"/>
                  </a:solidFill>
                  <a:ea typeface="ＭＳ Ｐゴシック" charset="0"/>
                </a:rPr>
                <a:t> Barriers</a:t>
              </a:r>
            </a:p>
          </p:txBody>
        </p:sp>
      </p:grpSp>
      <p:sp>
        <p:nvSpPr>
          <p:cNvPr id="16" name="Curved Down Arrow 15"/>
          <p:cNvSpPr/>
          <p:nvPr/>
        </p:nvSpPr>
        <p:spPr>
          <a:xfrm rot="10800000">
            <a:off x="2057402" y="4217850"/>
            <a:ext cx="6284755" cy="811350"/>
          </a:xfrm>
          <a:prstGeom prst="curvedDownArrow">
            <a:avLst>
              <a:gd name="adj1" fmla="val 28330"/>
              <a:gd name="adj2" fmla="val 59876"/>
              <a:gd name="adj3" fmla="val 24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477000" y="1133566"/>
            <a:ext cx="2514600" cy="35382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 u="sng" dirty="0">
                <a:solidFill>
                  <a:prstClr val="white"/>
                </a:solidFill>
              </a:rPr>
              <a:t>Interventions/Actions</a:t>
            </a:r>
            <a:endParaRPr lang="en-US" sz="1500" dirty="0">
              <a:solidFill>
                <a:prstClr val="white"/>
              </a:solidFill>
            </a:endParaRPr>
          </a:p>
          <a:p>
            <a:pPr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120628" algn="l"/>
                <a:tab pos="168245" algn="l"/>
              </a:tabLst>
            </a:pPr>
            <a:r>
              <a:rPr lang="en-US" sz="1500" dirty="0">
                <a:solidFill>
                  <a:prstClr val="white"/>
                </a:solidFill>
              </a:rPr>
              <a:t>(e.g. medications, wound care, procedures, tests, diet, behavior changes, exercise, consults, rehab, calling MD for symptoms, education, anticipatory guidance, services, support, etc…)</a:t>
            </a:r>
          </a:p>
          <a:p>
            <a:pPr marL="120628" indent="-120628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20628" algn="l"/>
                <a:tab pos="168245" algn="l"/>
              </a:tabLst>
            </a:pPr>
            <a:r>
              <a:rPr lang="en-US" sz="1500" dirty="0">
                <a:solidFill>
                  <a:prstClr val="white"/>
                </a:solidFill>
              </a:rPr>
              <a:t>Start/stop date, interval</a:t>
            </a:r>
          </a:p>
          <a:p>
            <a:pPr marL="120628" indent="-120628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20628" algn="l"/>
                <a:tab pos="168245" algn="l"/>
              </a:tabLst>
            </a:pPr>
            <a:r>
              <a:rPr lang="en-US" sz="1500" dirty="0">
                <a:solidFill>
                  <a:prstClr val="white"/>
                </a:solidFill>
              </a:rPr>
              <a:t>Authorizing/responsible parties/roles/contact info</a:t>
            </a:r>
          </a:p>
          <a:p>
            <a:pPr marL="120628" indent="-120628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20628" algn="l"/>
                <a:tab pos="168245" algn="l"/>
              </a:tabLst>
            </a:pPr>
            <a:r>
              <a:rPr lang="en-US" sz="1500" dirty="0">
                <a:solidFill>
                  <a:prstClr val="white"/>
                </a:solidFill>
              </a:rPr>
              <a:t>Setting of care</a:t>
            </a:r>
          </a:p>
          <a:p>
            <a:pPr marL="120628" indent="-120628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20628" algn="l"/>
                <a:tab pos="168245" algn="l"/>
              </a:tabLst>
            </a:pPr>
            <a:r>
              <a:rPr lang="en-US" sz="1500" dirty="0">
                <a:solidFill>
                  <a:prstClr val="white"/>
                </a:solidFill>
              </a:rPr>
              <a:t>Instructions/parameters</a:t>
            </a:r>
          </a:p>
          <a:p>
            <a:pPr marL="120628" indent="-120628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20628" algn="l"/>
                <a:tab pos="168245" algn="l"/>
              </a:tabLst>
            </a:pPr>
            <a:r>
              <a:rPr lang="en-US" sz="1500" dirty="0">
                <a:solidFill>
                  <a:prstClr val="white"/>
                </a:solidFill>
              </a:rPr>
              <a:t>Supplies/Vendors</a:t>
            </a:r>
          </a:p>
          <a:p>
            <a:pPr marL="120628" indent="-120628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20628" algn="l"/>
                <a:tab pos="168245" algn="l"/>
              </a:tabLst>
            </a:pPr>
            <a:r>
              <a:rPr lang="en-US" sz="1500" dirty="0">
                <a:solidFill>
                  <a:prstClr val="white"/>
                </a:solidFill>
              </a:rPr>
              <a:t>Planned assessments</a:t>
            </a:r>
          </a:p>
          <a:p>
            <a:pPr marL="120628" indent="-120628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20628" algn="l"/>
                <a:tab pos="168245" algn="l"/>
              </a:tabLst>
            </a:pPr>
            <a:r>
              <a:rPr lang="en-US" sz="1500" dirty="0">
                <a:solidFill>
                  <a:prstClr val="white"/>
                </a:solidFill>
              </a:rPr>
              <a:t>Expected outcomes</a:t>
            </a:r>
          </a:p>
          <a:p>
            <a:pPr marL="120628" indent="-120628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20628" algn="l"/>
                <a:tab pos="168245" algn="l"/>
              </a:tabLst>
            </a:pPr>
            <a:r>
              <a:rPr lang="en-US" sz="1500" dirty="0">
                <a:solidFill>
                  <a:prstClr val="white"/>
                </a:solidFill>
              </a:rPr>
              <a:t>Related Conditions</a:t>
            </a:r>
          </a:p>
          <a:p>
            <a:pPr marL="120628" indent="-120628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20628" algn="l"/>
                <a:tab pos="168245" algn="l"/>
              </a:tabLst>
            </a:pPr>
            <a:r>
              <a:rPr lang="en-US" sz="1500" dirty="0">
                <a:solidFill>
                  <a:prstClr val="white"/>
                </a:solidFill>
              </a:rPr>
              <a:t>Status of intervention</a:t>
            </a:r>
          </a:p>
        </p:txBody>
      </p:sp>
      <p:sp>
        <p:nvSpPr>
          <p:cNvPr id="22" name="Lightning Bolt 21"/>
          <p:cNvSpPr/>
          <p:nvPr/>
        </p:nvSpPr>
        <p:spPr>
          <a:xfrm rot="9593628">
            <a:off x="3390464" y="2376155"/>
            <a:ext cx="324431" cy="1504521"/>
          </a:xfrm>
          <a:prstGeom prst="lightningBolt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411410" y="117432"/>
            <a:ext cx="6656390" cy="860396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45712"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u="sng" dirty="0">
                <a:solidFill>
                  <a:prstClr val="white"/>
                </a:solidFill>
              </a:rPr>
              <a:t>Care Plan Decision Modifiers</a:t>
            </a:r>
            <a:endParaRPr lang="en-US" sz="1400" dirty="0">
              <a:solidFill>
                <a:prstClr val="white"/>
              </a:solidFill>
            </a:endParaRPr>
          </a:p>
          <a:p>
            <a:pPr marL="120628" indent="-120628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84112" algn="l"/>
                <a:tab pos="457118" algn="l"/>
              </a:tabLst>
            </a:pPr>
            <a:r>
              <a:rPr lang="en-US" sz="1400" b="1" dirty="0">
                <a:solidFill>
                  <a:prstClr val="white"/>
                </a:solidFill>
              </a:rPr>
              <a:t>Patient/family preferences </a:t>
            </a:r>
            <a:r>
              <a:rPr lang="en-US" sz="1400" dirty="0">
                <a:solidFill>
                  <a:prstClr val="white"/>
                </a:solidFill>
              </a:rPr>
              <a:t>(values, priorities, wishes, </a:t>
            </a:r>
            <a:r>
              <a:rPr lang="en-US" sz="1400" dirty="0" err="1">
                <a:solidFill>
                  <a:prstClr val="white"/>
                </a:solidFill>
              </a:rPr>
              <a:t>adv</a:t>
            </a:r>
            <a:r>
              <a:rPr lang="en-US" sz="1400" dirty="0">
                <a:solidFill>
                  <a:prstClr val="white"/>
                </a:solidFill>
              </a:rPr>
              <a:t> directives, expectations, etc…)</a:t>
            </a:r>
          </a:p>
          <a:p>
            <a:pPr marL="120628" indent="-120628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84112" algn="l"/>
                <a:tab pos="457118" algn="l"/>
              </a:tabLst>
            </a:pPr>
            <a:r>
              <a:rPr lang="en-US" sz="1400" b="1" dirty="0">
                <a:solidFill>
                  <a:prstClr val="white"/>
                </a:solidFill>
              </a:rPr>
              <a:t>Patient situation </a:t>
            </a:r>
            <a:r>
              <a:rPr lang="en-US" sz="1400" dirty="0">
                <a:solidFill>
                  <a:prstClr val="white"/>
                </a:solidFill>
              </a:rPr>
              <a:t>(access to care, support, resources, setting, transportation, etc…)</a:t>
            </a:r>
          </a:p>
          <a:p>
            <a:pPr marL="120628" indent="-120628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84112" algn="l"/>
                <a:tab pos="457118" algn="l"/>
              </a:tabLst>
            </a:pPr>
            <a:r>
              <a:rPr lang="en-US" sz="1400" b="1" dirty="0">
                <a:solidFill>
                  <a:prstClr val="white"/>
                </a:solidFill>
              </a:rPr>
              <a:t>Patient allergies/intolerances</a:t>
            </a:r>
          </a:p>
        </p:txBody>
      </p:sp>
      <p:sp>
        <p:nvSpPr>
          <p:cNvPr id="25" name="Arc 24"/>
          <p:cNvSpPr/>
          <p:nvPr/>
        </p:nvSpPr>
        <p:spPr>
          <a:xfrm>
            <a:off x="3001722" y="2080163"/>
            <a:ext cx="228600" cy="404359"/>
          </a:xfrm>
          <a:prstGeom prst="arc">
            <a:avLst>
              <a:gd name="adj1" fmla="val 2112880"/>
              <a:gd name="adj2" fmla="val 19266503"/>
            </a:avLst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4" tIns="45712" rIns="91424" bIns="45712"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26" name="Picture 2" descr="C:\Users\Larry\AppData\Local\Microsoft\Windows\Temporary Internet Files\Content.IE5\THEF7O6P\MC90007106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86082" y="2495396"/>
            <a:ext cx="493367" cy="60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768275" y="3009418"/>
            <a:ext cx="826167" cy="449338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ea typeface="ＭＳ Ｐゴシック" charset="0"/>
              </a:rPr>
              <a:t>Decision</a:t>
            </a:r>
          </a:p>
          <a:p>
            <a:pPr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ea typeface="ＭＳ Ｐゴシック" charset="0"/>
              </a:rPr>
              <a:t>Support</a:t>
            </a:r>
          </a:p>
        </p:txBody>
      </p:sp>
      <p:sp>
        <p:nvSpPr>
          <p:cNvPr id="28" name="Arc 27"/>
          <p:cNvSpPr/>
          <p:nvPr/>
        </p:nvSpPr>
        <p:spPr>
          <a:xfrm>
            <a:off x="5674216" y="2080163"/>
            <a:ext cx="228600" cy="404359"/>
          </a:xfrm>
          <a:prstGeom prst="arc">
            <a:avLst>
              <a:gd name="adj1" fmla="val 2112880"/>
              <a:gd name="adj2" fmla="val 19266503"/>
            </a:avLst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4" tIns="45712" rIns="91424" bIns="45712"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29" name="Picture 2" descr="C:\Users\Larry\AppData\Local\Microsoft\Windows\Temporary Internet Files\Content.IE5\THEF7O6P\MC90007106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79530" y="2495396"/>
            <a:ext cx="493367" cy="60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5597520" y="3009416"/>
            <a:ext cx="826167" cy="449338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ea typeface="ＭＳ Ｐゴシック" charset="0"/>
              </a:rPr>
              <a:t>Decision</a:t>
            </a:r>
          </a:p>
          <a:p>
            <a:pPr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ea typeface="ＭＳ Ｐゴシック" charset="0"/>
              </a:rPr>
              <a:t>Support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594647" y="2148240"/>
            <a:ext cx="882085" cy="250203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ea typeface="ＭＳ Ｐゴシック" charset="0"/>
              </a:rPr>
              <a:t>Orders, etc..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38867" y="1375762"/>
            <a:ext cx="722126" cy="597070"/>
          </a:xfrm>
          <a:prstGeom prst="rect">
            <a:avLst/>
          </a:prstGeom>
          <a:noFill/>
        </p:spPr>
        <p:txBody>
          <a:bodyPr wrap="square" lIns="0" tIns="45712" rIns="0" bIns="45712" rtlCol="0">
            <a:spAutoFit/>
          </a:bodyPr>
          <a:lstStyle/>
          <a:p>
            <a:pPr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7F92AD"/>
                </a:solidFill>
                <a:ea typeface="ＭＳ Ｐゴシック" charset="0"/>
              </a:rPr>
              <a:t>Care</a:t>
            </a:r>
          </a:p>
          <a:p>
            <a:pPr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7F92AD"/>
                </a:solidFill>
                <a:ea typeface="ＭＳ Ｐゴシック" charset="0"/>
              </a:rPr>
              <a:t>Plan</a:t>
            </a:r>
          </a:p>
        </p:txBody>
      </p:sp>
      <p:sp>
        <p:nvSpPr>
          <p:cNvPr id="41" name="Circular Arrow 40"/>
          <p:cNvSpPr/>
          <p:nvPr/>
        </p:nvSpPr>
        <p:spPr>
          <a:xfrm rot="20520512" flipH="1" flipV="1">
            <a:off x="2276370" y="2106229"/>
            <a:ext cx="2874195" cy="2697437"/>
          </a:xfrm>
          <a:prstGeom prst="circularArrow">
            <a:avLst>
              <a:gd name="adj1" fmla="val 12727"/>
              <a:gd name="adj2" fmla="val 1140621"/>
              <a:gd name="adj3" fmla="val 20355767"/>
              <a:gd name="adj4" fmla="val 17375320"/>
              <a:gd name="adj5" fmla="val 1278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952950" y="2153038"/>
            <a:ext cx="882085" cy="250203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ea typeface="ＭＳ Ｐゴシック" charset="0"/>
              </a:rPr>
              <a:t>Prioritize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3657600" y="3437317"/>
            <a:ext cx="1937695" cy="1166059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45712" rtlCol="0" anchor="t"/>
          <a:lstStyle/>
          <a:p>
            <a:pPr algn="ctr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u="sng" dirty="0">
                <a:solidFill>
                  <a:prstClr val="black"/>
                </a:solidFill>
              </a:rPr>
              <a:t>Patient Status</a:t>
            </a:r>
          </a:p>
          <a:p>
            <a:pPr marL="173007" indent="-173007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Functional</a:t>
            </a:r>
          </a:p>
          <a:p>
            <a:pPr marL="173007" indent="-173007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Cognitive</a:t>
            </a:r>
          </a:p>
          <a:p>
            <a:pPr marL="173007" indent="-173007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Physical</a:t>
            </a:r>
          </a:p>
          <a:p>
            <a:pPr marL="173007" indent="-173007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Environmental</a:t>
            </a:r>
          </a:p>
        </p:txBody>
      </p:sp>
      <p:sp>
        <p:nvSpPr>
          <p:cNvPr id="49" name="Right Arrow 48"/>
          <p:cNvSpPr/>
          <p:nvPr/>
        </p:nvSpPr>
        <p:spPr>
          <a:xfrm rot="10800000">
            <a:off x="5296929" y="3733803"/>
            <a:ext cx="1295400" cy="349829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0" name="Right Arrow 49"/>
          <p:cNvSpPr/>
          <p:nvPr/>
        </p:nvSpPr>
        <p:spPr>
          <a:xfrm>
            <a:off x="5306395" y="4335577"/>
            <a:ext cx="1295400" cy="312625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358713" y="3748020"/>
            <a:ext cx="1219200" cy="307777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ea typeface="ＭＳ Ｐゴシック" charset="0"/>
              </a:rPr>
              <a:t>Assessments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373129" y="4335577"/>
            <a:ext cx="1219200" cy="307777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ea typeface="ＭＳ Ｐゴシック" charset="0"/>
              </a:rPr>
              <a:t>Outcomes</a:t>
            </a:r>
          </a:p>
        </p:txBody>
      </p:sp>
      <p:sp>
        <p:nvSpPr>
          <p:cNvPr id="42" name="TextBox 41"/>
          <p:cNvSpPr txBox="1"/>
          <p:nvPr/>
        </p:nvSpPr>
        <p:spPr>
          <a:xfrm rot="807115">
            <a:off x="2856234" y="3860518"/>
            <a:ext cx="1219200" cy="552947"/>
          </a:xfrm>
          <a:prstGeom prst="rect">
            <a:avLst/>
          </a:prstGeom>
          <a:noFill/>
        </p:spPr>
        <p:txBody>
          <a:bodyPr wrap="square" lIns="91424" tIns="45712" rIns="91424" bIns="45712" rtlCol="0">
            <a:prstTxWarp prst="textArchDown">
              <a:avLst>
                <a:gd name="adj" fmla="val 1041136"/>
              </a:avLst>
            </a:prstTxWarp>
            <a:spAutoFit/>
          </a:bodyPr>
          <a:lstStyle/>
          <a:p>
            <a:pPr defTabSz="4572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  <a:ea typeface="ＭＳ Ｐゴシック" charset="0"/>
              </a:rPr>
              <a:t>Disabilities/ </a:t>
            </a:r>
          </a:p>
          <a:p>
            <a:pPr defTabSz="4572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  <a:ea typeface="ＭＳ Ｐゴシック" charset="0"/>
              </a:rPr>
              <a:t>     Concerns</a:t>
            </a:r>
          </a:p>
        </p:txBody>
      </p:sp>
      <p:sp>
        <p:nvSpPr>
          <p:cNvPr id="57" name="Circular Arrow 56"/>
          <p:cNvSpPr/>
          <p:nvPr/>
        </p:nvSpPr>
        <p:spPr>
          <a:xfrm rot="4814438" flipH="1">
            <a:off x="3973157" y="2817514"/>
            <a:ext cx="1632593" cy="1552223"/>
          </a:xfrm>
          <a:prstGeom prst="circularArrow">
            <a:avLst>
              <a:gd name="adj1" fmla="val 12727"/>
              <a:gd name="adj2" fmla="val 1140621"/>
              <a:gd name="adj3" fmla="val 20355767"/>
              <a:gd name="adj4" fmla="val 15440064"/>
              <a:gd name="adj5" fmla="val 12787"/>
            </a:avLst>
          </a:prstGeom>
          <a:solidFill>
            <a:srgbClr val="92D050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 rot="5173351">
            <a:off x="4389743" y="3072055"/>
            <a:ext cx="961559" cy="890257"/>
          </a:xfrm>
          <a:prstGeom prst="rect">
            <a:avLst/>
          </a:prstGeom>
          <a:noFill/>
        </p:spPr>
        <p:txBody>
          <a:bodyPr wrap="square" lIns="91424" tIns="45712" rIns="91424" bIns="45712" rtlCol="0">
            <a:prstTxWarp prst="textArchUp">
              <a:avLst/>
            </a:prstTxWarp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ea typeface="ＭＳ Ｐゴシック" charset="0"/>
              </a:rPr>
              <a:t>Outcomes</a:t>
            </a:r>
          </a:p>
        </p:txBody>
      </p:sp>
      <p:sp>
        <p:nvSpPr>
          <p:cNvPr id="58" name="TextBox 57"/>
          <p:cNvSpPr txBox="1"/>
          <p:nvPr/>
        </p:nvSpPr>
        <p:spPr>
          <a:xfrm rot="5400000">
            <a:off x="1106660" y="4849625"/>
            <a:ext cx="1219200" cy="252810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defTabSz="4572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  <a:ea typeface="ＭＳ Ｐゴシック" charset="0"/>
              </a:rPr>
              <a:t>Risks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656667" y="4758054"/>
            <a:ext cx="1219200" cy="338554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ea typeface="ＭＳ Ｐゴシック" charset="0"/>
              </a:rPr>
              <a:t>Side effects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001722" y="5008690"/>
            <a:ext cx="6142278" cy="1671211"/>
          </a:xfrm>
          <a:prstGeom prst="rect">
            <a:avLst/>
          </a:prstGeom>
          <a:noFill/>
        </p:spPr>
        <p:txBody>
          <a:bodyPr wrap="square" lIns="0" tIns="45712" rIns="0" bIns="45712" rtlCol="0">
            <a:spAutoFit/>
          </a:bodyPr>
          <a:lstStyle/>
          <a:p>
            <a:pPr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2060"/>
                </a:solidFill>
                <a:ea typeface="ＭＳ Ｐゴシック" charset="0"/>
              </a:rPr>
              <a:t>The Care Plan (Concerns, Goals, Interventions , and Care Team), along with Risk Factors and Decision Modifiers, </a:t>
            </a:r>
            <a:r>
              <a:rPr lang="en-US" sz="2800" b="1" u="sng" dirty="0">
                <a:solidFill>
                  <a:srgbClr val="002060"/>
                </a:solidFill>
                <a:ea typeface="ＭＳ Ｐゴシック" charset="0"/>
              </a:rPr>
              <a:t>iteratively evolve </a:t>
            </a:r>
            <a:r>
              <a:rPr lang="en-US" sz="2800" b="1" dirty="0">
                <a:solidFill>
                  <a:srgbClr val="002060"/>
                </a:solidFill>
                <a:ea typeface="ＭＳ Ｐゴシック" charset="0"/>
              </a:rPr>
              <a:t>over time</a:t>
            </a:r>
          </a:p>
        </p:txBody>
      </p:sp>
      <p:sp>
        <p:nvSpPr>
          <p:cNvPr id="55" name="Slide Number Placeholder 3"/>
          <p:cNvSpPr txBox="1">
            <a:spLocks/>
          </p:cNvSpPr>
          <p:nvPr/>
        </p:nvSpPr>
        <p:spPr bwMode="auto">
          <a:xfrm>
            <a:off x="4343400" y="6629400"/>
            <a:ext cx="457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>
            <a:lvl1pPr eaLnBrk="0" hangingPunct="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>
                <a:solidFill>
                  <a:srgbClr val="636363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–"/>
              <a:defRPr>
                <a:solidFill>
                  <a:srgbClr val="636363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>
                <a:solidFill>
                  <a:srgbClr val="636363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–"/>
              <a:defRPr>
                <a:solidFill>
                  <a:srgbClr val="636363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»"/>
              <a:defRPr>
                <a:solidFill>
                  <a:srgbClr val="636363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»"/>
              <a:defRPr>
                <a:solidFill>
                  <a:srgbClr val="636363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»"/>
              <a:defRPr>
                <a:solidFill>
                  <a:srgbClr val="636363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»"/>
              <a:defRPr>
                <a:solidFill>
                  <a:srgbClr val="636363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»"/>
              <a:defRPr>
                <a:solidFill>
                  <a:srgbClr val="63636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9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56" name="Slide Number Placeholder 3"/>
          <p:cNvSpPr txBox="1">
            <a:spLocks/>
          </p:cNvSpPr>
          <p:nvPr/>
        </p:nvSpPr>
        <p:spPr bwMode="auto">
          <a:xfrm>
            <a:off x="4495800" y="6671729"/>
            <a:ext cx="457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>
            <a:lvl1pPr eaLnBrk="0" hangingPunct="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>
                <a:solidFill>
                  <a:srgbClr val="636363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–"/>
              <a:defRPr>
                <a:solidFill>
                  <a:srgbClr val="636363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>
                <a:solidFill>
                  <a:srgbClr val="636363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–"/>
              <a:defRPr>
                <a:solidFill>
                  <a:srgbClr val="636363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»"/>
              <a:defRPr>
                <a:solidFill>
                  <a:srgbClr val="636363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»"/>
              <a:defRPr>
                <a:solidFill>
                  <a:srgbClr val="636363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»"/>
              <a:defRPr>
                <a:solidFill>
                  <a:srgbClr val="636363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»"/>
              <a:defRPr>
                <a:solidFill>
                  <a:srgbClr val="636363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»"/>
              <a:defRPr>
                <a:solidFill>
                  <a:srgbClr val="63636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7CC843B4-DF58-4C0C-92B0-9E2F488971BC}" type="slidenum">
              <a:rPr lang="en-US" altLang="en-US" sz="900">
                <a:solidFill>
                  <a:prstClr val="black"/>
                </a:solidFill>
                <a:ea typeface="ＭＳ Ｐゴシック" charset="0"/>
              </a:rPr>
              <a:pPr algn="ctr" defTabSz="45720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</a:t>
            </a:fld>
            <a:endParaRPr lang="en-US" altLang="en-US" sz="9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27161" y="6563263"/>
            <a:ext cx="2699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L Garber, for ONC  S&amp;I LCC </a:t>
            </a:r>
          </a:p>
        </p:txBody>
      </p:sp>
    </p:spTree>
    <p:extLst>
      <p:ext uri="{BB962C8B-B14F-4D97-AF65-F5344CB8AC3E}">
        <p14:creationId xmlns:p14="http://schemas.microsoft.com/office/powerpoint/2010/main" val="405173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6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6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1" grpId="0" animBg="1"/>
      <p:bldP spid="41" grpId="1" animBg="1"/>
      <p:bldP spid="49" grpId="0" animBg="1"/>
      <p:bldP spid="49" grpId="1" animBg="1"/>
      <p:bldP spid="50" grpId="0" animBg="1"/>
      <p:bldP spid="50" grpId="1" animBg="1"/>
      <p:bldP spid="57" grpId="0" animBg="1"/>
      <p:bldP spid="57" grpId="1" animBg="1"/>
      <p:bldP spid="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Thus – the care plan is showing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Already a core commitment of (and requirement for) PACE (Program of all-inclusive care of the elderly), home care, and hospice</a:t>
            </a:r>
          </a:p>
          <a:p>
            <a:r>
              <a:rPr lang="en-US" dirty="0" smtClean="0"/>
              <a:t>Central to the new Chronic Care Coordination service </a:t>
            </a:r>
            <a:r>
              <a:rPr lang="en-US" strike="sngStrike" dirty="0" smtClean="0"/>
              <a:t> </a:t>
            </a:r>
            <a:r>
              <a:rPr lang="en-US" dirty="0" smtClean="0"/>
              <a:t>(using new CCM code = ~$42/mo/person to physician delivering a set of chronic care coordination services)</a:t>
            </a:r>
          </a:p>
          <a:p>
            <a:r>
              <a:rPr lang="en-US" dirty="0" smtClean="0"/>
              <a:t>Thin version (for only a couple of days) in transitions and referrals in Meaningful Use 3 (proposed)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47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Geriatric Medicine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Patient/family driven</a:t>
            </a:r>
          </a:p>
          <a:p>
            <a:r>
              <a:rPr lang="en-US" dirty="0" smtClean="0"/>
              <a:t>Often focused on comfort, meaningfulness, confidence</a:t>
            </a:r>
          </a:p>
          <a:p>
            <a:r>
              <a:rPr lang="en-US" dirty="0" smtClean="0"/>
              <a:t>Requires intimate knowledge, which requires continuity</a:t>
            </a:r>
          </a:p>
          <a:p>
            <a:r>
              <a:rPr lang="en-US" dirty="0" smtClean="0"/>
              <a:t>Usually, fewer medications, fewer specialists, fewer tests</a:t>
            </a:r>
          </a:p>
          <a:p>
            <a:r>
              <a:rPr lang="en-US" dirty="0" smtClean="0"/>
              <a:t>Focus on living well with problems, not often on cures</a:t>
            </a:r>
          </a:p>
          <a:p>
            <a:r>
              <a:rPr lang="en-US" dirty="0" smtClean="0"/>
              <a:t>Services often given at home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618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84857"/>
            <a:ext cx="7467600" cy="657015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Chronic Care Management Code </a:t>
            </a:r>
            <a:br>
              <a:rPr lang="en-US" sz="2400" dirty="0" smtClean="0"/>
            </a:br>
            <a:r>
              <a:rPr lang="en-US" sz="2400" dirty="0" smtClean="0"/>
              <a:t>List of Elements “typically included” in a Care Plan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 list; expected outcome and prognosis; measureable treatment goals</a:t>
            </a:r>
          </a:p>
          <a:p>
            <a:r>
              <a:rPr lang="en-US" dirty="0" smtClean="0"/>
              <a:t>Symptom management and planned interventions (including preventive care)</a:t>
            </a:r>
          </a:p>
          <a:p>
            <a:r>
              <a:rPr lang="en-US" dirty="0" smtClean="0"/>
              <a:t>Community/social services</a:t>
            </a:r>
          </a:p>
          <a:p>
            <a:r>
              <a:rPr lang="en-US" dirty="0" smtClean="0"/>
              <a:t>Plan for care coordination with other providers</a:t>
            </a:r>
          </a:p>
          <a:p>
            <a:r>
              <a:rPr lang="en-US" dirty="0" smtClean="0"/>
              <a:t>Medication management </a:t>
            </a:r>
          </a:p>
          <a:p>
            <a:r>
              <a:rPr lang="en-US" dirty="0" smtClean="0"/>
              <a:t>Responsible individual for each intervention</a:t>
            </a:r>
          </a:p>
          <a:p>
            <a:r>
              <a:rPr lang="en-US" dirty="0" smtClean="0"/>
              <a:t>Requirements for periodic review/revision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0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20100" cy="744537"/>
          </a:xfrm>
        </p:spPr>
        <p:txBody>
          <a:bodyPr/>
          <a:lstStyle/>
          <a:p>
            <a:r>
              <a:rPr altLang="en-US" sz="3600" dirty="0" smtClean="0">
                <a:latin typeface="Arial" charset="0"/>
                <a:cs typeface="Arial" charset="0"/>
              </a:rPr>
              <a:t>What about an "Advance Care Plan?"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56588" cy="4121150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600"/>
              </a:spcBef>
              <a:defRPr/>
            </a:pPr>
            <a:r>
              <a:rPr lang="en-US" sz="2800" dirty="0">
                <a:latin typeface="+mn-lt"/>
                <a:cs typeface="Arial" charset="0"/>
              </a:rPr>
              <a:t>H</a:t>
            </a:r>
            <a:r>
              <a:rPr lang="en-US" sz="2800" dirty="0" smtClean="0">
                <a:latin typeface="+mn-lt"/>
                <a:cs typeface="Arial" charset="0"/>
              </a:rPr>
              <a:t>ave lifespan and dying </a:t>
            </a:r>
            <a:r>
              <a:rPr lang="en-US" sz="2800" dirty="0">
                <a:latin typeface="+mn-lt"/>
                <a:cs typeface="Arial" charset="0"/>
              </a:rPr>
              <a:t>b</a:t>
            </a:r>
            <a:r>
              <a:rPr lang="en-US" sz="2800" dirty="0" smtClean="0">
                <a:latin typeface="+mn-lt"/>
                <a:cs typeface="Arial" charset="0"/>
              </a:rPr>
              <a:t>e part of care planning</a:t>
            </a:r>
          </a:p>
          <a:p>
            <a:pPr>
              <a:lnSpc>
                <a:spcPct val="114000"/>
              </a:lnSpc>
              <a:spcBef>
                <a:spcPts val="600"/>
              </a:spcBef>
              <a:defRPr/>
            </a:pPr>
            <a:r>
              <a:rPr lang="en-US" sz="2800" dirty="0" smtClean="0">
                <a:latin typeface="+mn-lt"/>
                <a:cs typeface="Arial" charset="0"/>
              </a:rPr>
              <a:t>Include emergency plans like </a:t>
            </a:r>
            <a:r>
              <a:rPr lang="en-US" sz="2800" dirty="0" smtClean="0">
                <a:latin typeface="+mn-lt"/>
                <a:cs typeface="Arial" charset="0"/>
              </a:rPr>
              <a:t>POLST </a:t>
            </a:r>
            <a:r>
              <a:rPr lang="en-US" sz="1400" dirty="0" smtClean="0">
                <a:latin typeface="+mn-lt"/>
                <a:cs typeface="Arial" charset="0"/>
              </a:rPr>
              <a:t>(</a:t>
            </a:r>
            <a:r>
              <a:rPr lang="en-US" sz="1400" dirty="0" smtClean="0">
                <a:latin typeface="+mn-lt"/>
                <a:cs typeface="Arial" charset="0"/>
                <a:hlinkClick r:id="rId3"/>
              </a:rPr>
              <a:t>http://www.wvendoflife.org/MediaLibraries/WVCEOLC/Media/public/Post-Form-2012-rev-pink-SAMPLE.pdf</a:t>
            </a:r>
            <a:r>
              <a:rPr lang="en-US" sz="1400" dirty="0" smtClean="0">
                <a:latin typeface="+mn-lt"/>
                <a:cs typeface="Arial" charset="0"/>
              </a:rPr>
              <a:t> )</a:t>
            </a:r>
          </a:p>
          <a:p>
            <a:pPr>
              <a:lnSpc>
                <a:spcPct val="114000"/>
              </a:lnSpc>
              <a:spcBef>
                <a:spcPts val="600"/>
              </a:spcBef>
              <a:defRPr/>
            </a:pPr>
            <a:r>
              <a:rPr lang="en-US" sz="2800" dirty="0" smtClean="0">
                <a:latin typeface="+mn-lt"/>
                <a:cs typeface="Arial" charset="0"/>
              </a:rPr>
              <a:t>Designate surrogate decision-maker(s)</a:t>
            </a:r>
          </a:p>
          <a:p>
            <a:pPr>
              <a:lnSpc>
                <a:spcPct val="114000"/>
              </a:lnSpc>
              <a:spcBef>
                <a:spcPts val="600"/>
              </a:spcBef>
              <a:defRPr/>
            </a:pPr>
            <a:r>
              <a:rPr lang="en-US" sz="2800" dirty="0" smtClean="0">
                <a:latin typeface="+mn-lt"/>
                <a:cs typeface="Arial" charset="0"/>
              </a:rPr>
              <a:t>Document along with care plan, file in </a:t>
            </a:r>
            <a:r>
              <a:rPr lang="en-US" sz="2800" dirty="0" err="1" smtClean="0">
                <a:latin typeface="+mn-lt"/>
                <a:cs typeface="Arial" charset="0"/>
              </a:rPr>
              <a:t>eDirective</a:t>
            </a:r>
            <a:r>
              <a:rPr lang="en-US" sz="2800" dirty="0" smtClean="0">
                <a:latin typeface="+mn-lt"/>
                <a:cs typeface="Arial" charset="0"/>
              </a:rPr>
              <a:t> Registry </a:t>
            </a:r>
            <a:r>
              <a:rPr lang="en-US" sz="1800" dirty="0" smtClean="0">
                <a:latin typeface="+mn-lt"/>
                <a:cs typeface="Arial" charset="0"/>
              </a:rPr>
              <a:t>(fax to 304-293-7442)</a:t>
            </a:r>
          </a:p>
          <a:p>
            <a:pPr>
              <a:lnSpc>
                <a:spcPct val="114000"/>
              </a:lnSpc>
              <a:spcBef>
                <a:spcPts val="600"/>
              </a:spcBef>
              <a:defRPr/>
            </a:pPr>
            <a:r>
              <a:rPr lang="en-US" sz="2800" dirty="0" smtClean="0">
                <a:latin typeface="+mn-lt"/>
                <a:cs typeface="Arial" charset="0"/>
              </a:rPr>
              <a:t>Update and feedback along with other plan elements</a:t>
            </a:r>
          </a:p>
        </p:txBody>
      </p:sp>
    </p:spTree>
    <p:extLst>
      <p:ext uri="{BB962C8B-B14F-4D97-AF65-F5344CB8AC3E}">
        <p14:creationId xmlns:p14="http://schemas.microsoft.com/office/powerpoint/2010/main" val="337103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18488" cy="744537"/>
          </a:xfrm>
        </p:spPr>
        <p:txBody>
          <a:bodyPr/>
          <a:lstStyle/>
          <a:p>
            <a:r>
              <a:rPr altLang="en-US" sz="3600" dirty="0" smtClean="0">
                <a:latin typeface="Arial" charset="0"/>
                <a:cs typeface="Arial" charset="0"/>
              </a:rPr>
              <a:t>What will a local manager need?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▲"/>
              <a:defRPr/>
            </a:pPr>
            <a:r>
              <a:rPr lang="en-US" sz="2800" dirty="0" smtClean="0">
                <a:latin typeface="+mn-lt"/>
              </a:rPr>
              <a:t>Tools for monitoring – data, metrics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▲"/>
              <a:defRPr/>
            </a:pPr>
            <a:r>
              <a:rPr lang="en-US" sz="2800" dirty="0" smtClean="0">
                <a:latin typeface="+mn-lt"/>
              </a:rPr>
              <a:t>Skills in coalition-building and governance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▲"/>
              <a:defRPr/>
            </a:pPr>
            <a:r>
              <a:rPr lang="en-US" sz="2800" dirty="0" smtClean="0">
                <a:latin typeface="+mn-lt"/>
              </a:rPr>
              <a:t>Visibility, value to local residents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▲"/>
              <a:defRPr/>
            </a:pPr>
            <a:r>
              <a:rPr lang="en-US" sz="2800" dirty="0" smtClean="0">
                <a:latin typeface="+mn-lt"/>
              </a:rPr>
              <a:t>Funding – perhaps shared savings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▲"/>
              <a:defRPr/>
            </a:pPr>
            <a:r>
              <a:rPr lang="en-US" sz="2800" dirty="0" smtClean="0">
                <a:latin typeface="+mn-lt"/>
              </a:rPr>
              <a:t>Some authority to speak out, cajole, create incentives and costs of various sorts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▲"/>
              <a:defRPr/>
            </a:pPr>
            <a:r>
              <a:rPr lang="en-US" sz="2800" dirty="0" smtClean="0">
                <a:latin typeface="+mn-lt"/>
              </a:rPr>
              <a:t>A commitment to efficiency as well as quality</a:t>
            </a:r>
          </a:p>
        </p:txBody>
      </p:sp>
    </p:spTree>
    <p:extLst>
      <p:ext uri="{BB962C8B-B14F-4D97-AF65-F5344CB8AC3E}">
        <p14:creationId xmlns:p14="http://schemas.microsoft.com/office/powerpoint/2010/main" val="405903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ubrik 2"/>
          <p:cNvSpPr>
            <a:spLocks noGrp="1"/>
          </p:cNvSpPr>
          <p:nvPr>
            <p:ph type="title"/>
          </p:nvPr>
        </p:nvSpPr>
        <p:spPr>
          <a:xfrm>
            <a:off x="77788" y="1835360"/>
            <a:ext cx="8913812" cy="1024325"/>
          </a:xfrm>
        </p:spPr>
        <p:txBody>
          <a:bodyPr>
            <a:normAutofit fontScale="90000"/>
          </a:bodyPr>
          <a:lstStyle/>
          <a:p>
            <a:pPr algn="ctr"/>
            <a:r>
              <a:rPr lang="sv-SE" b="1" dirty="0" smtClean="0">
                <a:solidFill>
                  <a:srgbClr val="00246C"/>
                </a:solidFill>
              </a:rPr>
              <a:t>BÄTTRE LIV FÖR DE MEST SJUKA ÄLDRE </a:t>
            </a:r>
            <a:br>
              <a:rPr lang="sv-SE" b="1" dirty="0" smtClean="0">
                <a:solidFill>
                  <a:srgbClr val="00246C"/>
                </a:solidFill>
              </a:rPr>
            </a:br>
            <a:r>
              <a:rPr lang="sv-SE" b="1" dirty="0" smtClean="0">
                <a:solidFill>
                  <a:srgbClr val="00246C"/>
                </a:solidFill>
              </a:rPr>
              <a:t>I JÖNKÖPINGS LÄN </a:t>
            </a:r>
            <a:br>
              <a:rPr lang="sv-SE" b="1" dirty="0" smtClean="0">
                <a:solidFill>
                  <a:srgbClr val="00246C"/>
                </a:solidFill>
              </a:rPr>
            </a:br>
            <a:r>
              <a:rPr lang="sv-SE" b="1" dirty="0" smtClean="0">
                <a:solidFill>
                  <a:srgbClr val="00246C"/>
                </a:solidFill>
              </a:rPr>
              <a:t>– KOMMUNER OCH LANDSTING TILLSAMMANS</a:t>
            </a:r>
            <a:br>
              <a:rPr lang="sv-SE" b="1" dirty="0" smtClean="0">
                <a:solidFill>
                  <a:srgbClr val="00246C"/>
                </a:solidFill>
              </a:rPr>
            </a:br>
            <a:r>
              <a:rPr lang="sv-SE" b="1" dirty="0">
                <a:solidFill>
                  <a:srgbClr val="00246C"/>
                </a:solidFill>
              </a:rPr>
              <a:t>[</a:t>
            </a:r>
            <a:r>
              <a:rPr lang="sv-SE" b="1" dirty="0" smtClean="0">
                <a:solidFill>
                  <a:srgbClr val="00246C"/>
                </a:solidFill>
              </a:rPr>
              <a:t>better life for the elderly people in Jonkoping}</a:t>
            </a:r>
            <a:endParaRPr lang="sv-SE" dirty="0" smtClean="0">
              <a:solidFill>
                <a:srgbClr val="00246C"/>
              </a:solidFill>
            </a:endParaRPr>
          </a:p>
        </p:txBody>
      </p:sp>
      <p:sp>
        <p:nvSpPr>
          <p:cNvPr id="4100" name="Line 7"/>
          <p:cNvSpPr>
            <a:spLocks noChangeShapeType="1"/>
          </p:cNvSpPr>
          <p:nvPr/>
        </p:nvSpPr>
        <p:spPr bwMode="auto">
          <a:xfrm>
            <a:off x="468313" y="2859685"/>
            <a:ext cx="8207375" cy="0"/>
          </a:xfrm>
          <a:prstGeom prst="line">
            <a:avLst/>
          </a:prstGeom>
          <a:noFill/>
          <a:ln w="38100">
            <a:solidFill>
              <a:schemeClr val="tx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sv-SE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26628" name="Picture 6" descr="C:\Users\Klara\Downloads\regionlogo_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5181600"/>
            <a:ext cx="1152525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9685"/>
            <a:ext cx="19431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3" descr="C:\Users\Klara\AppData\Local\Microsoft\Windows\Temporary Internet Files\Content.IE5\EKR3B0C3\MP900422370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961285"/>
            <a:ext cx="4899025" cy="30241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2" name="textruta 1"/>
          <p:cNvSpPr txBox="1"/>
          <p:nvPr/>
        </p:nvSpPr>
        <p:spPr>
          <a:xfrm>
            <a:off x="971600" y="3740506"/>
            <a:ext cx="2736304" cy="107721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sv-SE" sz="3200" b="1" i="1" dirty="0" smtClean="0">
                <a:solidFill>
                  <a:srgbClr val="003366"/>
                </a:solidFill>
                <a:cs typeface="Arial" charset="0"/>
              </a:rPr>
              <a:t>MÄTTAVLA [dashboard]</a:t>
            </a:r>
            <a:endParaRPr lang="sv-SE" sz="32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60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18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sv-SE" sz="2800" b="1" kern="12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Äldres läkemedelsanvändning </a:t>
            </a:r>
            <a:r>
              <a:rPr lang="sv-SE" sz="2800" b="1" kern="12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 Jönköpings län</a:t>
            </a:r>
            <a:endParaRPr lang="sv-SE" sz="2800" b="1" kern="12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1750" name="Bildobjekt 1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"/>
          <a:stretch/>
        </p:blipFill>
        <p:spPr bwMode="auto">
          <a:xfrm>
            <a:off x="765314" y="838200"/>
            <a:ext cx="2653614" cy="226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528" y="990600"/>
            <a:ext cx="3911182" cy="26074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" y="3598055"/>
            <a:ext cx="4005401" cy="26702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418" y="3598055"/>
            <a:ext cx="3939000" cy="262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95194" y="2951724"/>
            <a:ext cx="2014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cs typeface="Arial" charset="0"/>
              </a:rPr>
              <a:t>Jonkoping hospitals</a:t>
            </a:r>
          </a:p>
          <a:p>
            <a:r>
              <a:rPr lang="en-US" dirty="0" smtClean="0">
                <a:solidFill>
                  <a:prstClr val="black"/>
                </a:solidFill>
                <a:cs typeface="Arial" charset="0"/>
              </a:rPr>
              <a:t>and municipalities </a:t>
            </a: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16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" y="945227"/>
            <a:ext cx="4333955" cy="3095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727" y="945226"/>
            <a:ext cx="4333473" cy="3095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0564"/>
            <a:ext cx="4141440" cy="244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3609" y="152400"/>
            <a:ext cx="4836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cs typeface="Arial" charset="0"/>
              </a:rPr>
              <a:t>Pressure ulcer rate for </a:t>
            </a:r>
          </a:p>
          <a:p>
            <a:r>
              <a:rPr lang="en-US" b="1" dirty="0" smtClean="0">
                <a:solidFill>
                  <a:prstClr val="black"/>
                </a:solidFill>
                <a:cs typeface="Arial" charset="0"/>
              </a:rPr>
              <a:t>People living in service homes</a:t>
            </a:r>
            <a:endParaRPr lang="en-US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0112" y="110339"/>
            <a:ext cx="3074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cs typeface="Arial" charset="0"/>
              </a:rPr>
              <a:t>Pressure ulcer risk assessment</a:t>
            </a:r>
          </a:p>
          <a:p>
            <a:r>
              <a:rPr lang="en-US" b="1" dirty="0" smtClean="0">
                <a:solidFill>
                  <a:prstClr val="black"/>
                </a:solidFill>
                <a:cs typeface="Arial" charset="0"/>
              </a:rPr>
              <a:t>In service homes</a:t>
            </a:r>
            <a:endParaRPr lang="en-US" b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69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1" y="1"/>
            <a:ext cx="8503920" cy="80772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Patient- Reported Pursuit of Goals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b="0" dirty="0" smtClean="0"/>
              <a:t>U</a:t>
            </a:r>
            <a:r>
              <a:rPr lang="en-US" sz="2700" dirty="0" smtClean="0"/>
              <a:t>neven interval, multiple reporting strategies</a:t>
            </a:r>
            <a:endParaRPr lang="en-US" sz="27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9917893"/>
              </p:ext>
            </p:extLst>
          </p:nvPr>
        </p:nvGraphicFramePr>
        <p:xfrm>
          <a:off x="637453" y="1057626"/>
          <a:ext cx="2834640" cy="4950132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1931574"/>
                <a:gridCol w="903066"/>
              </a:tblGrid>
              <a:tr h="5610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>
                          <a:effectLst/>
                        </a:rPr>
                        <a:t>Date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 smtClean="0">
                          <a:effectLst/>
                        </a:rPr>
                        <a:t>Score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309952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 dirty="0" smtClean="0">
                          <a:effectLst/>
                        </a:rPr>
                        <a:t>7/1/2012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>
                          <a:effectLst/>
                        </a:rPr>
                        <a:t>2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</a:tr>
              <a:tr h="309952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 dirty="0">
                          <a:effectLst/>
                        </a:rPr>
                        <a:t>8/3/2012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>
                          <a:effectLst/>
                        </a:rPr>
                        <a:t>4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</a:tr>
              <a:tr h="309952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 dirty="0">
                          <a:effectLst/>
                        </a:rPr>
                        <a:t>8/8/2012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>
                          <a:effectLst/>
                        </a:rPr>
                        <a:t>3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</a:tr>
              <a:tr h="309952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 dirty="0">
                          <a:effectLst/>
                        </a:rPr>
                        <a:t>10/12/2012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>
                          <a:effectLst/>
                        </a:rPr>
                        <a:t>1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</a:tr>
              <a:tr h="309952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 dirty="0">
                          <a:effectLst/>
                        </a:rPr>
                        <a:t>2/28/2013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>
                          <a:effectLst/>
                        </a:rPr>
                        <a:t>4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</a:tr>
              <a:tr h="309952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 dirty="0">
                          <a:effectLst/>
                        </a:rPr>
                        <a:t>3/2/2013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>
                          <a:effectLst/>
                        </a:rPr>
                        <a:t>3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</a:tr>
              <a:tr h="309952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 dirty="0">
                          <a:effectLst/>
                        </a:rPr>
                        <a:t>5/23/2013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>
                          <a:effectLst/>
                        </a:rPr>
                        <a:t>0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</a:tr>
              <a:tr h="309952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 dirty="0" smtClean="0">
                          <a:effectLst/>
                        </a:rPr>
                        <a:t>6/1/2013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>
                          <a:effectLst/>
                        </a:rPr>
                        <a:t>3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</a:tr>
              <a:tr h="309952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 dirty="0">
                          <a:effectLst/>
                        </a:rPr>
                        <a:t>6/30/2013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>
                          <a:effectLst/>
                        </a:rPr>
                        <a:t>4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</a:tr>
            </a:tbl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0355205"/>
              </p:ext>
            </p:extLst>
          </p:nvPr>
        </p:nvGraphicFramePr>
        <p:xfrm>
          <a:off x="3931920" y="1051560"/>
          <a:ext cx="5943600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9049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title"/>
          </p:nvPr>
        </p:nvSpPr>
        <p:spPr>
          <a:xfrm>
            <a:off x="274321" y="84857"/>
            <a:ext cx="8572376" cy="657015"/>
          </a:xfrm>
        </p:spPr>
        <p:txBody>
          <a:bodyPr>
            <a:normAutofit fontScale="90000"/>
          </a:bodyPr>
          <a:lstStyle/>
          <a:p>
            <a:pPr defTabSz="933450" eaLnBrk="1" hangingPunct="1"/>
            <a:r>
              <a:rPr altLang="en-US" sz="3600" dirty="0" smtClean="0"/>
              <a:t>Single Classic “Terminal” Disease</a:t>
            </a:r>
            <a:r>
              <a:rPr lang="en-US" altLang="en-US" sz="3600" dirty="0" smtClean="0"/>
              <a:t>: “Dying”</a:t>
            </a:r>
            <a:endParaRPr altLang="en-US" sz="3600" dirty="0" smtClean="0"/>
          </a:p>
        </p:txBody>
      </p:sp>
      <p:sp>
        <p:nvSpPr>
          <p:cNvPr id="12291" name="Line 15"/>
          <p:cNvSpPr>
            <a:spLocks noChangeShapeType="1"/>
          </p:cNvSpPr>
          <p:nvPr/>
        </p:nvSpPr>
        <p:spPr bwMode="auto">
          <a:xfrm>
            <a:off x="7172325" y="5064125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Line 16"/>
          <p:cNvSpPr>
            <a:spLocks noChangeShapeType="1"/>
          </p:cNvSpPr>
          <p:nvPr/>
        </p:nvSpPr>
        <p:spPr bwMode="auto">
          <a:xfrm>
            <a:off x="7246938" y="499110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Text Box 3"/>
          <p:cNvSpPr txBox="1">
            <a:spLocks noChangeArrowheads="1"/>
          </p:cNvSpPr>
          <p:nvPr/>
        </p:nvSpPr>
        <p:spPr bwMode="auto">
          <a:xfrm>
            <a:off x="274320" y="5216322"/>
            <a:ext cx="3143226" cy="45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898" tIns="44449" rIns="88898" bIns="44449">
            <a:spAutoFit/>
          </a:bodyPr>
          <a:lstStyle>
            <a:lvl1pPr defTabSz="8890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890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890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890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890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89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89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89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89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2400" b="1" i="1" dirty="0">
                <a:solidFill>
                  <a:srgbClr val="000000"/>
                </a:solidFill>
                <a:latin typeface="Arial Narrow" panose="020B0606020202030204" pitchFamily="34" charset="0"/>
              </a:rPr>
              <a:t>Onset </a:t>
            </a:r>
            <a:r>
              <a:rPr lang="en-US" altLang="en-US" sz="2400" b="1" i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incurable </a:t>
            </a:r>
            <a:r>
              <a:rPr lang="en-US" altLang="en-US" sz="2400" b="1" i="1" dirty="0">
                <a:solidFill>
                  <a:srgbClr val="000000"/>
                </a:solidFill>
                <a:latin typeface="Arial Narrow" panose="020B0606020202030204" pitchFamily="34" charset="0"/>
              </a:rPr>
              <a:t>disease</a:t>
            </a:r>
          </a:p>
        </p:txBody>
      </p:sp>
      <p:sp>
        <p:nvSpPr>
          <p:cNvPr id="12296" name="Text Box 4"/>
          <p:cNvSpPr txBox="1">
            <a:spLocks noChangeArrowheads="1"/>
          </p:cNvSpPr>
          <p:nvPr/>
        </p:nvSpPr>
        <p:spPr bwMode="auto">
          <a:xfrm>
            <a:off x="5569225" y="5192278"/>
            <a:ext cx="3512697" cy="665308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8898" tIns="44449" rIns="88898" bIns="44449">
            <a:spAutoFit/>
          </a:bodyPr>
          <a:lstStyle>
            <a:lvl1pPr defTabSz="8890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890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890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890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890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89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89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89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89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altLang="en-US" sz="22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Often </a:t>
            </a:r>
            <a:r>
              <a:rPr lang="en-US" altLang="en-US" sz="2200" b="1" dirty="0">
                <a:solidFill>
                  <a:srgbClr val="000000"/>
                </a:solidFill>
                <a:latin typeface="Arial Narrow" panose="020B0606020202030204" pitchFamily="34" charset="0"/>
              </a:rPr>
              <a:t>a few years, but decline usually </a:t>
            </a:r>
            <a:r>
              <a:rPr lang="en-US" altLang="en-US" sz="22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over a few months</a:t>
            </a:r>
            <a:endParaRPr lang="en-US" altLang="en-US" sz="22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2298" name="Line 7"/>
          <p:cNvSpPr>
            <a:spLocks noChangeShapeType="1"/>
          </p:cNvSpPr>
          <p:nvPr/>
        </p:nvSpPr>
        <p:spPr bwMode="auto">
          <a:xfrm>
            <a:off x="1526991" y="1143001"/>
            <a:ext cx="0" cy="38112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Line 8"/>
          <p:cNvSpPr>
            <a:spLocks noChangeShapeType="1"/>
          </p:cNvSpPr>
          <p:nvPr/>
        </p:nvSpPr>
        <p:spPr bwMode="auto">
          <a:xfrm>
            <a:off x="1526991" y="4954248"/>
            <a:ext cx="638110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74320" y="2010670"/>
            <a:ext cx="1145991" cy="2044573"/>
            <a:chOff x="380999" y="2010670"/>
            <a:chExt cx="1145991" cy="2044573"/>
          </a:xfrm>
        </p:grpSpPr>
        <p:sp>
          <p:nvSpPr>
            <p:cNvPr id="4" name="Down Arrow 3"/>
            <p:cNvSpPr/>
            <p:nvPr/>
          </p:nvSpPr>
          <p:spPr>
            <a:xfrm rot="10800000">
              <a:off x="380999" y="2010670"/>
              <a:ext cx="1145991" cy="2026180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00" name="Rectangle 9"/>
            <p:cNvSpPr>
              <a:spLocks noChangeArrowheads="1"/>
            </p:cNvSpPr>
            <p:nvPr/>
          </p:nvSpPr>
          <p:spPr bwMode="auto">
            <a:xfrm rot="16200000">
              <a:off x="0" y="2809419"/>
              <a:ext cx="1908815" cy="582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9515" tIns="44758" rIns="89515" bIns="44758">
              <a:spAutoFit/>
            </a:bodyPr>
            <a:lstStyle>
              <a:lvl1pPr defTabSz="88900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88900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8890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8890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8890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889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889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889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889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hangingPunct="0"/>
              <a:r>
                <a:rPr lang="en-US" altLang="en-US" sz="3200" b="1" dirty="0">
                  <a:solidFill>
                    <a:srgbClr val="000000"/>
                  </a:solidFill>
                  <a:latin typeface="Antique Olive"/>
                </a:rPr>
                <a:t>Function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019075" y="5029200"/>
            <a:ext cx="1280160" cy="1005840"/>
            <a:chOff x="2718782" y="2483709"/>
            <a:chExt cx="1383596" cy="1097280"/>
          </a:xfrm>
        </p:grpSpPr>
        <p:sp>
          <p:nvSpPr>
            <p:cNvPr id="18" name="Down Arrow 17"/>
            <p:cNvSpPr/>
            <p:nvPr/>
          </p:nvSpPr>
          <p:spPr>
            <a:xfrm rot="16200000">
              <a:off x="2861940" y="2340551"/>
              <a:ext cx="1097280" cy="1383596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94" name="Rectangle 2"/>
            <p:cNvSpPr>
              <a:spLocks noChangeArrowheads="1"/>
            </p:cNvSpPr>
            <p:nvPr/>
          </p:nvSpPr>
          <p:spPr bwMode="auto">
            <a:xfrm>
              <a:off x="2718782" y="2733091"/>
              <a:ext cx="1130334" cy="582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9515" tIns="44758" rIns="89515" bIns="44758">
              <a:spAutoFit/>
            </a:bodyPr>
            <a:lstStyle>
              <a:lvl1pPr defTabSz="88900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88900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8890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8890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8890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889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889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889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889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hangingPunct="0"/>
              <a:r>
                <a:rPr lang="en-US" altLang="en-US" sz="3200" b="1" dirty="0">
                  <a:solidFill>
                    <a:srgbClr val="000000"/>
                  </a:solidFill>
                  <a:latin typeface="Antique Olive"/>
                </a:rPr>
                <a:t>Time</a:t>
              </a:r>
            </a:p>
          </p:txBody>
        </p:sp>
      </p:grp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7929121" y="4095505"/>
            <a:ext cx="917576" cy="45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898" tIns="44449" rIns="88898" bIns="44449">
            <a:spAutoFit/>
          </a:bodyPr>
          <a:lstStyle>
            <a:lvl1pPr defTabSz="8890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890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890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890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890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89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89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89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89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2400" b="1" i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Death</a:t>
            </a:r>
            <a:endParaRPr lang="en-US" altLang="en-US" sz="2400" b="1" i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526991" y="1600200"/>
            <a:ext cx="3889408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5407572" y="1608084"/>
            <a:ext cx="2396359" cy="3294993"/>
          </a:xfrm>
          <a:custGeom>
            <a:avLst/>
            <a:gdLst>
              <a:gd name="connsiteX0" fmla="*/ 0 w 2396359"/>
              <a:gd name="connsiteY0" fmla="*/ 168142 h 3463135"/>
              <a:gd name="connsiteX1" fmla="*/ 1040525 w 2396359"/>
              <a:gd name="connsiteY1" fmla="*/ 373093 h 3463135"/>
              <a:gd name="connsiteX2" fmla="*/ 2396359 w 2396359"/>
              <a:gd name="connsiteY2" fmla="*/ 3463135 h 3463135"/>
              <a:gd name="connsiteX3" fmla="*/ 2396359 w 2396359"/>
              <a:gd name="connsiteY3" fmla="*/ 3463135 h 3463135"/>
              <a:gd name="connsiteX0" fmla="*/ 0 w 2396359"/>
              <a:gd name="connsiteY0" fmla="*/ 48421 h 3343414"/>
              <a:gd name="connsiteX1" fmla="*/ 1277007 w 2396359"/>
              <a:gd name="connsiteY1" fmla="*/ 726337 h 3343414"/>
              <a:gd name="connsiteX2" fmla="*/ 2396359 w 2396359"/>
              <a:gd name="connsiteY2" fmla="*/ 3343414 h 3343414"/>
              <a:gd name="connsiteX3" fmla="*/ 2396359 w 2396359"/>
              <a:gd name="connsiteY3" fmla="*/ 3343414 h 3343414"/>
              <a:gd name="connsiteX0" fmla="*/ 0 w 2396359"/>
              <a:gd name="connsiteY0" fmla="*/ 0 h 3294993"/>
              <a:gd name="connsiteX1" fmla="*/ 1277007 w 2396359"/>
              <a:gd name="connsiteY1" fmla="*/ 677916 h 3294993"/>
              <a:gd name="connsiteX2" fmla="*/ 2396359 w 2396359"/>
              <a:gd name="connsiteY2" fmla="*/ 3294993 h 3294993"/>
              <a:gd name="connsiteX3" fmla="*/ 2396359 w 2396359"/>
              <a:gd name="connsiteY3" fmla="*/ 3294993 h 3294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6359" h="3294993">
                <a:moveTo>
                  <a:pt x="0" y="0"/>
                </a:moveTo>
                <a:cubicBezTo>
                  <a:pt x="462455" y="64376"/>
                  <a:pt x="877614" y="128751"/>
                  <a:pt x="1277007" y="677916"/>
                </a:cubicBezTo>
                <a:cubicBezTo>
                  <a:pt x="1676400" y="1227081"/>
                  <a:pt x="2209800" y="2858814"/>
                  <a:pt x="2396359" y="3294993"/>
                </a:cubicBezTo>
                <a:lnTo>
                  <a:pt x="2396359" y="3294993"/>
                </a:lnTo>
              </a:path>
            </a:pathLst>
          </a:cu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1420312" y="4991100"/>
            <a:ext cx="256088" cy="3657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0800000" flipV="1">
            <a:off x="7913355" y="4551952"/>
            <a:ext cx="256088" cy="3657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3068631" y="2146427"/>
            <a:ext cx="2454819" cy="403698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8898" tIns="44449" rIns="88898" bIns="44449">
            <a:spAutoFit/>
          </a:bodyPr>
          <a:lstStyle>
            <a:lvl1pPr defTabSz="8890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890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890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890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890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89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89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89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89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Mostly cancer</a:t>
            </a:r>
            <a:endParaRPr lang="en-US" altLang="en-US" sz="24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6567332" y="134392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34893" y="1020754"/>
            <a:ext cx="981359" cy="646331"/>
          </a:xfrm>
          <a:prstGeom prst="rect">
            <a:avLst/>
          </a:prstGeom>
          <a:noFill/>
          <a:ln>
            <a:solidFill>
              <a:schemeClr val="tx2">
                <a:lumMod val="1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Hospice </a:t>
            </a:r>
          </a:p>
          <a:p>
            <a:r>
              <a:rPr lang="en-US" dirty="0" smtClean="0"/>
              <a:t>starts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45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415925" y="966788"/>
            <a:ext cx="8324850" cy="744537"/>
          </a:xfrm>
        </p:spPr>
        <p:txBody>
          <a:bodyPr/>
          <a:lstStyle/>
          <a:p>
            <a:r>
              <a:rPr altLang="en-US" sz="3600" smtClean="0">
                <a:latin typeface="Arial" charset="0"/>
                <a:cs typeface="Arial" charset="0"/>
              </a:rPr>
              <a:t>If we had…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228600" y="1714500"/>
            <a:ext cx="8242300" cy="4076700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14000"/>
              </a:lnSpc>
              <a:spcBef>
                <a:spcPts val="600"/>
              </a:spcBef>
              <a:buFont typeface="Calibri" pitchFamily="34" charset="0"/>
              <a:buAutoNum type="arabicPeriod"/>
            </a:pPr>
            <a:r>
              <a:rPr lang="en-US" altLang="en-US" sz="2400" b="1" dirty="0" smtClean="0">
                <a:latin typeface="Arial" charset="0"/>
                <a:cs typeface="Arial" charset="0"/>
              </a:rPr>
              <a:t>The Cohort - </a:t>
            </a:r>
            <a:r>
              <a:rPr lang="en-US" altLang="en-US" sz="2400" dirty="0" smtClean="0">
                <a:latin typeface="Arial" charset="0"/>
                <a:cs typeface="Arial" charset="0"/>
              </a:rPr>
              <a:t>Services and processes tailored to frailty</a:t>
            </a:r>
          </a:p>
          <a:p>
            <a:pPr marL="514350" indent="-514350">
              <a:lnSpc>
                <a:spcPct val="114000"/>
              </a:lnSpc>
              <a:spcBef>
                <a:spcPts val="600"/>
              </a:spcBef>
              <a:buFont typeface="Calibri" pitchFamily="34" charset="0"/>
              <a:buAutoNum type="arabicPeriod"/>
            </a:pPr>
            <a:r>
              <a:rPr lang="en-US" altLang="en-US" sz="2400" b="1" dirty="0" smtClean="0">
                <a:latin typeface="Arial" charset="0"/>
                <a:cs typeface="Arial" charset="0"/>
              </a:rPr>
              <a:t>The Services – </a:t>
            </a:r>
            <a:r>
              <a:rPr lang="en-US" altLang="en-US" sz="2400" dirty="0" smtClean="0">
                <a:latin typeface="Arial" charset="0"/>
                <a:cs typeface="Arial" charset="0"/>
              </a:rPr>
              <a:t>Appropriate for frail elders</a:t>
            </a:r>
          </a:p>
          <a:p>
            <a:pPr marL="514350" indent="-514350">
              <a:lnSpc>
                <a:spcPct val="114000"/>
              </a:lnSpc>
              <a:spcBef>
                <a:spcPts val="600"/>
              </a:spcBef>
              <a:buFont typeface="Calibri" pitchFamily="34" charset="0"/>
              <a:buAutoNum type="arabicPeriod"/>
            </a:pPr>
            <a:r>
              <a:rPr lang="en-US" altLang="en-US" sz="2400" b="1" dirty="0" smtClean="0">
                <a:latin typeface="Arial" charset="0"/>
                <a:cs typeface="Arial" charset="0"/>
              </a:rPr>
              <a:t>The Care plans </a:t>
            </a:r>
            <a:r>
              <a:rPr lang="en-US" altLang="en-US" sz="2400" dirty="0" smtClean="0">
                <a:latin typeface="Arial" charset="0"/>
                <a:cs typeface="Arial" charset="0"/>
              </a:rPr>
              <a:t>– Negotiated for each frail elder</a:t>
            </a:r>
          </a:p>
          <a:p>
            <a:pPr marL="514350" indent="-514350">
              <a:lnSpc>
                <a:spcPct val="114000"/>
              </a:lnSpc>
              <a:spcBef>
                <a:spcPts val="600"/>
              </a:spcBef>
              <a:buFont typeface="Calibri" pitchFamily="34" charset="0"/>
              <a:buAutoNum type="arabicPeriod"/>
            </a:pPr>
            <a:r>
              <a:rPr lang="en-US" altLang="en-US" sz="2400" b="1" dirty="0" smtClean="0">
                <a:latin typeface="Arial" charset="0"/>
                <a:cs typeface="Arial" charset="0"/>
              </a:rPr>
              <a:t>The Scope - </a:t>
            </a:r>
            <a:r>
              <a:rPr lang="en-US" altLang="en-US" sz="2400" dirty="0" smtClean="0">
                <a:latin typeface="Arial" charset="0"/>
                <a:cs typeface="Arial" charset="0"/>
              </a:rPr>
              <a:t>Include long term supports and services</a:t>
            </a:r>
          </a:p>
          <a:p>
            <a:pPr marL="514350" indent="-514350">
              <a:lnSpc>
                <a:spcPct val="114000"/>
              </a:lnSpc>
              <a:spcBef>
                <a:spcPts val="600"/>
              </a:spcBef>
              <a:buFont typeface="Calibri" pitchFamily="34" charset="0"/>
              <a:buAutoNum type="arabicPeriod"/>
            </a:pPr>
            <a:r>
              <a:rPr lang="en-US" altLang="en-US" sz="2400" b="1" dirty="0" smtClean="0">
                <a:latin typeface="Arial" charset="0"/>
                <a:cs typeface="Arial" charset="0"/>
              </a:rPr>
              <a:t>The local monitor- manager</a:t>
            </a:r>
          </a:p>
          <a:p>
            <a:pPr marL="514350" indent="-514350">
              <a:lnSpc>
                <a:spcPct val="114000"/>
              </a:lnSpc>
              <a:spcBef>
                <a:spcPts val="600"/>
              </a:spcBef>
              <a:buFont typeface="Arial" charset="0"/>
              <a:buNone/>
            </a:pPr>
            <a:r>
              <a:rPr lang="en-US" altLang="en-US" sz="2800" b="1" i="1" dirty="0" smtClean="0">
                <a:latin typeface="Arial" charset="0"/>
                <a:cs typeface="Arial" charset="0"/>
              </a:rPr>
              <a:t>THEN – My mother</a:t>
            </a:r>
            <a:r>
              <a:rPr lang="en-US" altLang="en-US" sz="2800" b="1" i="1" dirty="0" smtClean="0">
                <a:latin typeface="Arial" charset="0"/>
                <a:cs typeface="Arial" charset="0"/>
              </a:rPr>
              <a:t>, </a:t>
            </a:r>
            <a:endParaRPr lang="en-US" altLang="en-US" sz="2800" b="1" i="1" dirty="0" smtClean="0">
              <a:latin typeface="Arial" charset="0"/>
              <a:cs typeface="Arial" charset="0"/>
            </a:endParaRPr>
          </a:p>
          <a:p>
            <a:pPr marL="514350" indent="-514350">
              <a:lnSpc>
                <a:spcPct val="114000"/>
              </a:lnSpc>
              <a:spcBef>
                <a:spcPts val="600"/>
              </a:spcBef>
              <a:buFont typeface="Arial" charset="0"/>
              <a:buNone/>
            </a:pPr>
            <a:r>
              <a:rPr lang="en-US" altLang="en-US" sz="2800" b="1" i="1" dirty="0" smtClean="0">
                <a:latin typeface="Arial" charset="0"/>
                <a:cs typeface="Arial" charset="0"/>
              </a:rPr>
              <a:t>		</a:t>
            </a:r>
            <a:r>
              <a:rPr lang="en-US" altLang="en-US" sz="2800" b="1" i="1" dirty="0" smtClean="0">
                <a:latin typeface="Arial" charset="0"/>
                <a:cs typeface="Arial" charset="0"/>
              </a:rPr>
              <a:t>and your </a:t>
            </a:r>
            <a:r>
              <a:rPr lang="en-US" altLang="en-US" sz="2800" b="1" i="1" dirty="0" smtClean="0">
                <a:latin typeface="Arial" charset="0"/>
                <a:cs typeface="Arial" charset="0"/>
              </a:rPr>
              <a:t>mother,</a:t>
            </a:r>
          </a:p>
          <a:p>
            <a:pPr marL="514350" indent="-514350">
              <a:lnSpc>
                <a:spcPct val="114000"/>
              </a:lnSpc>
              <a:spcBef>
                <a:spcPts val="600"/>
              </a:spcBef>
              <a:buFont typeface="Arial" charset="0"/>
              <a:buNone/>
            </a:pPr>
            <a:r>
              <a:rPr lang="en-US" altLang="en-US" sz="2800" b="1" i="1" dirty="0" smtClean="0">
                <a:latin typeface="Arial" charset="0"/>
                <a:cs typeface="Arial" charset="0"/>
              </a:rPr>
              <a:t> 		would </a:t>
            </a:r>
            <a:r>
              <a:rPr lang="en-US" altLang="en-US" sz="2800" b="1" i="1" dirty="0" smtClean="0">
                <a:latin typeface="Arial" charset="0"/>
                <a:cs typeface="Arial" charset="0"/>
              </a:rPr>
              <a:t>have what they need.</a:t>
            </a:r>
            <a:endParaRPr lang="en-US" altLang="en-US" sz="2800" b="1" i="1" dirty="0" smtClean="0">
              <a:latin typeface="Arial" charset="0"/>
              <a:cs typeface="Arial" charset="0"/>
            </a:endParaRPr>
          </a:p>
        </p:txBody>
      </p:sp>
      <p:pic>
        <p:nvPicPr>
          <p:cNvPr id="52228" name="Picture 5" descr="C:\Users\jlynn\AppData\Local\Microsoft\Windows\Temporary Internet Files\Content.IE5\J9J5RYWP\IMG_62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4025900"/>
            <a:ext cx="33020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1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Line 15"/>
          <p:cNvSpPr>
            <a:spLocks noChangeShapeType="1"/>
          </p:cNvSpPr>
          <p:nvPr/>
        </p:nvSpPr>
        <p:spPr bwMode="auto">
          <a:xfrm>
            <a:off x="7172325" y="5064125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Line 16"/>
          <p:cNvSpPr>
            <a:spLocks noChangeShapeType="1"/>
          </p:cNvSpPr>
          <p:nvPr/>
        </p:nvSpPr>
        <p:spPr bwMode="auto">
          <a:xfrm>
            <a:off x="7246938" y="499110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Text Box 3"/>
          <p:cNvSpPr txBox="1">
            <a:spLocks noChangeArrowheads="1"/>
          </p:cNvSpPr>
          <p:nvPr/>
        </p:nvSpPr>
        <p:spPr bwMode="auto">
          <a:xfrm>
            <a:off x="152400" y="5216322"/>
            <a:ext cx="3581400" cy="82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898" tIns="44449" rIns="88898" bIns="44449">
            <a:spAutoFit/>
          </a:bodyPr>
          <a:lstStyle>
            <a:lvl1pPr defTabSz="8890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890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890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890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890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89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89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89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89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2400" b="1" i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Onset could be deficits in ADL,  speech, ambulation</a:t>
            </a:r>
            <a:endParaRPr lang="en-US" altLang="en-US" sz="2400" b="1" i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2298" name="Line 7"/>
          <p:cNvSpPr>
            <a:spLocks noChangeShapeType="1"/>
          </p:cNvSpPr>
          <p:nvPr/>
        </p:nvSpPr>
        <p:spPr bwMode="auto">
          <a:xfrm>
            <a:off x="1526991" y="1143001"/>
            <a:ext cx="0" cy="38112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Line 8"/>
          <p:cNvSpPr>
            <a:spLocks noChangeShapeType="1"/>
          </p:cNvSpPr>
          <p:nvPr/>
        </p:nvSpPr>
        <p:spPr bwMode="auto">
          <a:xfrm>
            <a:off x="1526991" y="4954248"/>
            <a:ext cx="638110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74320" y="2010670"/>
            <a:ext cx="1145991" cy="2044573"/>
            <a:chOff x="380999" y="2010670"/>
            <a:chExt cx="1145991" cy="2044573"/>
          </a:xfrm>
        </p:grpSpPr>
        <p:sp>
          <p:nvSpPr>
            <p:cNvPr id="4" name="Down Arrow 3"/>
            <p:cNvSpPr/>
            <p:nvPr/>
          </p:nvSpPr>
          <p:spPr>
            <a:xfrm rot="10800000">
              <a:off x="380999" y="2010670"/>
              <a:ext cx="1145991" cy="2026180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00" name="Rectangle 9"/>
            <p:cNvSpPr>
              <a:spLocks noChangeArrowheads="1"/>
            </p:cNvSpPr>
            <p:nvPr/>
          </p:nvSpPr>
          <p:spPr bwMode="auto">
            <a:xfrm rot="16200000">
              <a:off x="0" y="2809419"/>
              <a:ext cx="1908815" cy="582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9515" tIns="44758" rIns="89515" bIns="44758">
              <a:spAutoFit/>
            </a:bodyPr>
            <a:lstStyle>
              <a:lvl1pPr defTabSz="88900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88900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8890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8890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8890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889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889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889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889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hangingPunct="0"/>
              <a:r>
                <a:rPr lang="en-US" altLang="en-US" sz="3200" b="1" dirty="0">
                  <a:solidFill>
                    <a:srgbClr val="000000"/>
                  </a:solidFill>
                  <a:latin typeface="Antique Olive"/>
                </a:rPr>
                <a:t>Function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019075" y="5029200"/>
            <a:ext cx="1280160" cy="1005840"/>
            <a:chOff x="2718782" y="2483709"/>
            <a:chExt cx="1383596" cy="1097280"/>
          </a:xfrm>
        </p:grpSpPr>
        <p:sp>
          <p:nvSpPr>
            <p:cNvPr id="18" name="Down Arrow 17"/>
            <p:cNvSpPr/>
            <p:nvPr/>
          </p:nvSpPr>
          <p:spPr>
            <a:xfrm rot="16200000">
              <a:off x="2861940" y="2340551"/>
              <a:ext cx="1097280" cy="1383596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94" name="Rectangle 2"/>
            <p:cNvSpPr>
              <a:spLocks noChangeArrowheads="1"/>
            </p:cNvSpPr>
            <p:nvPr/>
          </p:nvSpPr>
          <p:spPr bwMode="auto">
            <a:xfrm>
              <a:off x="2718782" y="2733091"/>
              <a:ext cx="1130334" cy="582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9515" tIns="44758" rIns="89515" bIns="44758">
              <a:spAutoFit/>
            </a:bodyPr>
            <a:lstStyle>
              <a:lvl1pPr defTabSz="88900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88900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8890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8890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8890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889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889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889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889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hangingPunct="0"/>
              <a:r>
                <a:rPr lang="en-US" altLang="en-US" sz="3200" b="1" dirty="0">
                  <a:solidFill>
                    <a:srgbClr val="000000"/>
                  </a:solidFill>
                  <a:latin typeface="Antique Olive"/>
                </a:rPr>
                <a:t>Time</a:t>
              </a:r>
            </a:p>
          </p:txBody>
        </p:sp>
      </p:grpSp>
      <p:cxnSp>
        <p:nvCxnSpPr>
          <p:cNvPr id="31" name="Straight Arrow Connector 30"/>
          <p:cNvCxnSpPr/>
          <p:nvPr/>
        </p:nvCxnSpPr>
        <p:spPr>
          <a:xfrm flipV="1">
            <a:off x="1420312" y="4991100"/>
            <a:ext cx="256088" cy="3657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6974758" y="4057606"/>
            <a:ext cx="933342" cy="822207"/>
            <a:chOff x="7913355" y="4095505"/>
            <a:chExt cx="933342" cy="822207"/>
          </a:xfrm>
        </p:grpSpPr>
        <p:sp>
          <p:nvSpPr>
            <p:cNvPr id="21" name="Text Box 3"/>
            <p:cNvSpPr txBox="1">
              <a:spLocks noChangeArrowheads="1"/>
            </p:cNvSpPr>
            <p:nvPr/>
          </p:nvSpPr>
          <p:spPr bwMode="auto">
            <a:xfrm>
              <a:off x="7929121" y="4095505"/>
              <a:ext cx="917576" cy="459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8898" tIns="44449" rIns="88898" bIns="44449">
              <a:spAutoFit/>
            </a:bodyPr>
            <a:lstStyle>
              <a:lvl1pPr defTabSz="88900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88900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8890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8890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8890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889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889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889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889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400" b="1" i="1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Death</a:t>
              </a:r>
              <a:endParaRPr lang="en-US" altLang="en-US" sz="2400" b="1" i="1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rot="10800000" flipV="1">
              <a:off x="7913355" y="4551952"/>
              <a:ext cx="256088" cy="36576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defTabSz="933450" eaLnBrk="1" fontAlgn="auto" hangingPunct="1">
              <a:spcAft>
                <a:spcPts val="0"/>
              </a:spcAft>
              <a:defRPr/>
            </a:pPr>
            <a:r>
              <a:rPr sz="4800" dirty="0" smtClean="0">
                <a:latin typeface="Antique Olive" pitchFamily="34" charset="0"/>
              </a:rPr>
              <a:t/>
            </a:r>
            <a:br>
              <a:rPr sz="4800" dirty="0" smtClean="0">
                <a:latin typeface="Antique Olive" pitchFamily="34" charset="0"/>
              </a:rPr>
            </a:br>
            <a:r>
              <a:rPr lang="en-US" sz="3600" dirty="0" smtClean="0"/>
              <a:t>Prolonged dwindling</a:t>
            </a:r>
            <a:endParaRPr sz="3600" dirty="0" smtClean="0"/>
          </a:p>
        </p:txBody>
      </p:sp>
      <p:sp>
        <p:nvSpPr>
          <p:cNvPr id="51" name="Text Box 4"/>
          <p:cNvSpPr txBox="1">
            <a:spLocks noChangeArrowheads="1"/>
          </p:cNvSpPr>
          <p:nvPr/>
        </p:nvSpPr>
        <p:spPr bwMode="auto">
          <a:xfrm>
            <a:off x="3733800" y="1066572"/>
            <a:ext cx="5067419" cy="14008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cmpd="sng">
            <a:solidFill>
              <a:schemeClr val="tx1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8898" tIns="44449" rIns="88898" bIns="44449">
            <a:spAutoFit/>
          </a:bodyPr>
          <a:lstStyle>
            <a:lvl1pPr defTabSz="8890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890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890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890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890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89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89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89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89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Mostly frailty and dementia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Now, most Americans have this course.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The numbers will triple in 30 years.</a:t>
            </a:r>
            <a:endParaRPr lang="en-US" altLang="en-US" sz="24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2" name="Text Box 4"/>
          <p:cNvSpPr txBox="1">
            <a:spLocks noChangeArrowheads="1"/>
          </p:cNvSpPr>
          <p:nvPr/>
        </p:nvSpPr>
        <p:spPr bwMode="auto">
          <a:xfrm>
            <a:off x="5569225" y="5192278"/>
            <a:ext cx="3512697" cy="377537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8898" tIns="44449" rIns="88898" bIns="44449">
            <a:spAutoFit/>
          </a:bodyPr>
          <a:lstStyle>
            <a:lvl1pPr defTabSz="8890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890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890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890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890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89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89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89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89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altLang="en-US" sz="22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Quite variable, often 6-8 years</a:t>
            </a:r>
            <a:endParaRPr lang="en-US" altLang="en-US" sz="22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Freeform 10"/>
          <p:cNvSpPr>
            <a:spLocks/>
          </p:cNvSpPr>
          <p:nvPr/>
        </p:nvSpPr>
        <p:spPr bwMode="auto">
          <a:xfrm>
            <a:off x="1548356" y="3459265"/>
            <a:ext cx="5402978" cy="1478706"/>
          </a:xfrm>
          <a:custGeom>
            <a:avLst/>
            <a:gdLst>
              <a:gd name="T0" fmla="*/ 0 w 3572"/>
              <a:gd name="T1" fmla="*/ 2147483647 h 1056"/>
              <a:gd name="T2" fmla="*/ 2147483647 w 3572"/>
              <a:gd name="T3" fmla="*/ 2147483647 h 1056"/>
              <a:gd name="T4" fmla="*/ 2147483647 w 3572"/>
              <a:gd name="T5" fmla="*/ 2147483647 h 1056"/>
              <a:gd name="T6" fmla="*/ 2147483647 w 3572"/>
              <a:gd name="T7" fmla="*/ 2147483647 h 1056"/>
              <a:gd name="T8" fmla="*/ 2147483647 w 3572"/>
              <a:gd name="T9" fmla="*/ 2147483647 h 1056"/>
              <a:gd name="T10" fmla="*/ 2147483647 w 3572"/>
              <a:gd name="T11" fmla="*/ 2147483647 h 1056"/>
              <a:gd name="T12" fmla="*/ 2147483647 w 3572"/>
              <a:gd name="T13" fmla="*/ 2147483647 h 1056"/>
              <a:gd name="T14" fmla="*/ 2147483647 w 3572"/>
              <a:gd name="T15" fmla="*/ 2147483647 h 1056"/>
              <a:gd name="T16" fmla="*/ 2147483647 w 3572"/>
              <a:gd name="T17" fmla="*/ 2147483647 h 1056"/>
              <a:gd name="T18" fmla="*/ 2147483647 w 3572"/>
              <a:gd name="T19" fmla="*/ 2147483647 h 1056"/>
              <a:gd name="T20" fmla="*/ 2147483647 w 3572"/>
              <a:gd name="T21" fmla="*/ 2147483647 h 1056"/>
              <a:gd name="T22" fmla="*/ 2147483647 w 3572"/>
              <a:gd name="T23" fmla="*/ 2147483647 h 1056"/>
              <a:gd name="T24" fmla="*/ 2147483647 w 3572"/>
              <a:gd name="T25" fmla="*/ 2147483647 h 1056"/>
              <a:gd name="T26" fmla="*/ 2147483647 w 3572"/>
              <a:gd name="T27" fmla="*/ 2147483647 h 1056"/>
              <a:gd name="T28" fmla="*/ 2147483647 w 3572"/>
              <a:gd name="T29" fmla="*/ 2147483647 h 1056"/>
              <a:gd name="T30" fmla="*/ 2147483647 w 3572"/>
              <a:gd name="T31" fmla="*/ 2147483647 h 1056"/>
              <a:gd name="T32" fmla="*/ 2147483647 w 3572"/>
              <a:gd name="T33" fmla="*/ 2147483647 h 1056"/>
              <a:gd name="T34" fmla="*/ 2147483647 w 3572"/>
              <a:gd name="T35" fmla="*/ 2147483647 h 1056"/>
              <a:gd name="T36" fmla="*/ 2147483647 w 3572"/>
              <a:gd name="T37" fmla="*/ 2147483647 h 1056"/>
              <a:gd name="T38" fmla="*/ 2147483647 w 3572"/>
              <a:gd name="T39" fmla="*/ 2147483647 h 1056"/>
              <a:gd name="T40" fmla="*/ 2147483647 w 3572"/>
              <a:gd name="T41" fmla="*/ 2147483647 h 1056"/>
              <a:gd name="T42" fmla="*/ 2147483647 w 3572"/>
              <a:gd name="T43" fmla="*/ 2147483647 h 1056"/>
              <a:gd name="T44" fmla="*/ 2147483647 w 3572"/>
              <a:gd name="T45" fmla="*/ 2147483647 h 1056"/>
              <a:gd name="T46" fmla="*/ 2147483647 w 3572"/>
              <a:gd name="T47" fmla="*/ 2147483647 h 1056"/>
              <a:gd name="T48" fmla="*/ 2147483647 w 3572"/>
              <a:gd name="T49" fmla="*/ 2147483647 h 1056"/>
              <a:gd name="T50" fmla="*/ 2147483647 w 3572"/>
              <a:gd name="T51" fmla="*/ 2147483647 h 1056"/>
              <a:gd name="T52" fmla="*/ 2147483647 w 3572"/>
              <a:gd name="T53" fmla="*/ 2147483647 h 1056"/>
              <a:gd name="T54" fmla="*/ 2147483647 w 3572"/>
              <a:gd name="T55" fmla="*/ 2147483647 h 1056"/>
              <a:gd name="T56" fmla="*/ 2147483647 w 3572"/>
              <a:gd name="T57" fmla="*/ 2147483647 h 1056"/>
              <a:gd name="T58" fmla="*/ 2147483647 w 3572"/>
              <a:gd name="T59" fmla="*/ 2147483647 h 1056"/>
              <a:gd name="T60" fmla="*/ 2147483647 w 3572"/>
              <a:gd name="T61" fmla="*/ 2147483647 h 1056"/>
              <a:gd name="T62" fmla="*/ 2147483647 w 3572"/>
              <a:gd name="T63" fmla="*/ 2147483647 h 1056"/>
              <a:gd name="T64" fmla="*/ 2147483647 w 3572"/>
              <a:gd name="T65" fmla="*/ 2147483647 h 1056"/>
              <a:gd name="T66" fmla="*/ 2147483647 w 3572"/>
              <a:gd name="T67" fmla="*/ 2147483647 h 105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572"/>
              <a:gd name="T103" fmla="*/ 0 h 1056"/>
              <a:gd name="T104" fmla="*/ 3572 w 3572"/>
              <a:gd name="T105" fmla="*/ 1056 h 105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572" h="1056">
                <a:moveTo>
                  <a:pt x="0" y="9"/>
                </a:moveTo>
                <a:cubicBezTo>
                  <a:pt x="69" y="43"/>
                  <a:pt x="72" y="0"/>
                  <a:pt x="44" y="106"/>
                </a:cubicBezTo>
                <a:cubicBezTo>
                  <a:pt x="55" y="197"/>
                  <a:pt x="49" y="185"/>
                  <a:pt x="113" y="226"/>
                </a:cubicBezTo>
                <a:cubicBezTo>
                  <a:pt x="118" y="248"/>
                  <a:pt x="116" y="273"/>
                  <a:pt x="126" y="292"/>
                </a:cubicBezTo>
                <a:cubicBezTo>
                  <a:pt x="162" y="358"/>
                  <a:pt x="236" y="406"/>
                  <a:pt x="298" y="428"/>
                </a:cubicBezTo>
                <a:cubicBezTo>
                  <a:pt x="307" y="420"/>
                  <a:pt x="318" y="415"/>
                  <a:pt x="325" y="406"/>
                </a:cubicBezTo>
                <a:cubicBezTo>
                  <a:pt x="342" y="385"/>
                  <a:pt x="350" y="337"/>
                  <a:pt x="375" y="323"/>
                </a:cubicBezTo>
                <a:cubicBezTo>
                  <a:pt x="390" y="315"/>
                  <a:pt x="421" y="312"/>
                  <a:pt x="421" y="312"/>
                </a:cubicBezTo>
                <a:cubicBezTo>
                  <a:pt x="441" y="297"/>
                  <a:pt x="457" y="237"/>
                  <a:pt x="494" y="233"/>
                </a:cubicBezTo>
                <a:cubicBezTo>
                  <a:pt x="543" y="254"/>
                  <a:pt x="607" y="242"/>
                  <a:pt x="644" y="286"/>
                </a:cubicBezTo>
                <a:cubicBezTo>
                  <a:pt x="661" y="306"/>
                  <a:pt x="615" y="362"/>
                  <a:pt x="637" y="375"/>
                </a:cubicBezTo>
                <a:cubicBezTo>
                  <a:pt x="709" y="417"/>
                  <a:pt x="796" y="407"/>
                  <a:pt x="877" y="423"/>
                </a:cubicBezTo>
                <a:cubicBezTo>
                  <a:pt x="872" y="431"/>
                  <a:pt x="857" y="447"/>
                  <a:pt x="864" y="448"/>
                </a:cubicBezTo>
                <a:cubicBezTo>
                  <a:pt x="875" y="450"/>
                  <a:pt x="882" y="434"/>
                  <a:pt x="890" y="425"/>
                </a:cubicBezTo>
                <a:cubicBezTo>
                  <a:pt x="901" y="431"/>
                  <a:pt x="914" y="479"/>
                  <a:pt x="933" y="487"/>
                </a:cubicBezTo>
                <a:cubicBezTo>
                  <a:pt x="945" y="510"/>
                  <a:pt x="982" y="461"/>
                  <a:pt x="1004" y="471"/>
                </a:cubicBezTo>
                <a:cubicBezTo>
                  <a:pt x="1044" y="487"/>
                  <a:pt x="1068" y="540"/>
                  <a:pt x="1109" y="560"/>
                </a:cubicBezTo>
                <a:cubicBezTo>
                  <a:pt x="1238" y="561"/>
                  <a:pt x="1362" y="597"/>
                  <a:pt x="1486" y="631"/>
                </a:cubicBezTo>
                <a:cubicBezTo>
                  <a:pt x="1544" y="628"/>
                  <a:pt x="1585" y="645"/>
                  <a:pt x="1636" y="673"/>
                </a:cubicBezTo>
                <a:cubicBezTo>
                  <a:pt x="1755" y="686"/>
                  <a:pt x="1872" y="707"/>
                  <a:pt x="1990" y="713"/>
                </a:cubicBezTo>
                <a:cubicBezTo>
                  <a:pt x="2000" y="712"/>
                  <a:pt x="2001" y="693"/>
                  <a:pt x="2009" y="688"/>
                </a:cubicBezTo>
                <a:cubicBezTo>
                  <a:pt x="2016" y="683"/>
                  <a:pt x="2025" y="684"/>
                  <a:pt x="2032" y="683"/>
                </a:cubicBezTo>
                <a:cubicBezTo>
                  <a:pt x="2089" y="715"/>
                  <a:pt x="2002" y="664"/>
                  <a:pt x="2084" y="728"/>
                </a:cubicBezTo>
                <a:cubicBezTo>
                  <a:pt x="2100" y="740"/>
                  <a:pt x="2135" y="756"/>
                  <a:pt x="2153" y="766"/>
                </a:cubicBezTo>
                <a:cubicBezTo>
                  <a:pt x="2247" y="762"/>
                  <a:pt x="2209" y="766"/>
                  <a:pt x="2267" y="758"/>
                </a:cubicBezTo>
                <a:cubicBezTo>
                  <a:pt x="2308" y="734"/>
                  <a:pt x="2356" y="728"/>
                  <a:pt x="2400" y="725"/>
                </a:cubicBezTo>
                <a:cubicBezTo>
                  <a:pt x="2501" y="790"/>
                  <a:pt x="2594" y="870"/>
                  <a:pt x="2696" y="936"/>
                </a:cubicBezTo>
                <a:cubicBezTo>
                  <a:pt x="2733" y="930"/>
                  <a:pt x="2772" y="935"/>
                  <a:pt x="2809" y="927"/>
                </a:cubicBezTo>
                <a:cubicBezTo>
                  <a:pt x="2844" y="918"/>
                  <a:pt x="2875" y="872"/>
                  <a:pt x="2898" y="841"/>
                </a:cubicBezTo>
                <a:cubicBezTo>
                  <a:pt x="2967" y="928"/>
                  <a:pt x="3041" y="990"/>
                  <a:pt x="3136" y="1034"/>
                </a:cubicBezTo>
                <a:cubicBezTo>
                  <a:pt x="3165" y="1017"/>
                  <a:pt x="3180" y="991"/>
                  <a:pt x="3207" y="973"/>
                </a:cubicBezTo>
                <a:cubicBezTo>
                  <a:pt x="3242" y="948"/>
                  <a:pt x="3323" y="971"/>
                  <a:pt x="3363" y="971"/>
                </a:cubicBezTo>
                <a:cubicBezTo>
                  <a:pt x="3420" y="996"/>
                  <a:pt x="3474" y="1022"/>
                  <a:pt x="3531" y="1044"/>
                </a:cubicBezTo>
                <a:cubicBezTo>
                  <a:pt x="3572" y="1041"/>
                  <a:pt x="3567" y="1056"/>
                  <a:pt x="3571" y="1032"/>
                </a:cubicBezTo>
              </a:path>
            </a:pathLst>
          </a:custGeom>
          <a:noFill/>
          <a:ln w="50800" cap="flat" cmpd="sng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3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– Salient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763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Frailty is now the dominant trajectory of late life</a:t>
            </a:r>
          </a:p>
          <a:p>
            <a:r>
              <a:rPr lang="en-US" dirty="0" smtClean="0"/>
              <a:t>Dramatic overinvestment in medical interventions </a:t>
            </a:r>
            <a:r>
              <a:rPr lang="en-US" dirty="0" smtClean="0"/>
              <a:t>-- and </a:t>
            </a:r>
            <a:r>
              <a:rPr lang="en-US" dirty="0" smtClean="0"/>
              <a:t>serious gaps in supportive services like housing, transportation, personal care, caregiver support, and food</a:t>
            </a:r>
          </a:p>
          <a:p>
            <a:r>
              <a:rPr lang="en-US" dirty="0" smtClean="0"/>
              <a:t>Experience: mismatch of availability and priorities for the cohort, with frustration and fear, impoverishment, loss of comfort and dignity, isolation (of frail elder and caregiver)</a:t>
            </a:r>
          </a:p>
          <a:p>
            <a:r>
              <a:rPr lang="en-US" dirty="0" smtClean="0"/>
              <a:t>Numbers due to rise dramatically in the next few decades</a:t>
            </a:r>
          </a:p>
          <a:p>
            <a:r>
              <a:rPr lang="en-US" dirty="0" smtClean="0"/>
              <a:t>Serious challenge to </a:t>
            </a:r>
            <a:r>
              <a:rPr lang="en-US" dirty="0" smtClean="0"/>
              <a:t>the economy</a:t>
            </a:r>
            <a:endParaRPr lang="en-US" dirty="0" smtClean="0"/>
          </a:p>
          <a:p>
            <a:r>
              <a:rPr lang="en-US" dirty="0" smtClean="0"/>
              <a:t>Serious risk of </a:t>
            </a:r>
            <a:r>
              <a:rPr lang="en-US" dirty="0" smtClean="0"/>
              <a:t>abandonment</a:t>
            </a:r>
          </a:p>
          <a:p>
            <a:pPr marL="0" indent="0">
              <a:buNone/>
            </a:pPr>
            <a:r>
              <a:rPr lang="en-US" i="1" dirty="0" smtClean="0"/>
              <a:t>In short – Palliative Care has to participate in solving LTC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8003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dirty="0"/>
              <a:t>Ratio of Social to Health Service Expenditures Using 2009 Data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914399"/>
            <a:ext cx="7239000" cy="522816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71800" y="3962400"/>
            <a:ext cx="228600" cy="1219200"/>
          </a:xfrm>
          <a:prstGeom prst="rect">
            <a:avLst/>
          </a:prstGeom>
          <a:solidFill>
            <a:schemeClr val="lt1">
              <a:alpha val="0"/>
            </a:schemeClr>
          </a:solidFill>
          <a:ln w="3810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024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>
            <a:spLocks noChangeArrowheads="1"/>
          </p:cNvSpPr>
          <p:nvPr/>
        </p:nvSpPr>
        <p:spPr bwMode="auto">
          <a:xfrm rot="1316185">
            <a:off x="4439577" y="1999061"/>
            <a:ext cx="992914" cy="533400"/>
          </a:xfrm>
          <a:prstGeom prst="rightArrow">
            <a:avLst>
              <a:gd name="adj1" fmla="val 50000"/>
              <a:gd name="adj2" fmla="val 50001"/>
            </a:avLst>
          </a:prstGeom>
          <a:solidFill>
            <a:schemeClr val="tx2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539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9462" name="Title 1"/>
          <p:cNvSpPr>
            <a:spLocks noGrp="1"/>
          </p:cNvSpPr>
          <p:nvPr>
            <p:ph type="title"/>
          </p:nvPr>
        </p:nvSpPr>
        <p:spPr>
          <a:xfrm>
            <a:off x="565150" y="84857"/>
            <a:ext cx="8319770" cy="657015"/>
          </a:xfrm>
        </p:spPr>
        <p:txBody>
          <a:bodyPr>
            <a:noAutofit/>
          </a:bodyPr>
          <a:lstStyle/>
          <a:p>
            <a:pPr algn="ctr" eaLnBrk="1" hangingPunct="1"/>
            <a:r>
              <a:rPr altLang="en-US" sz="3200" dirty="0" smtClean="0">
                <a:latin typeface="Arial" charset="0"/>
                <a:cs typeface="Arial" charset="0"/>
              </a:rPr>
              <a:t>Disaster for the Frail Elderly: A Root Cause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93385" y="1709738"/>
            <a:ext cx="3508375" cy="399891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5"/>
          </a:lnRef>
          <a:fillRef idx="1001">
            <a:schemeClr val="dk2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400" tIns="731520" rIns="457200" bIns="45708"/>
          <a:lstStyle/>
          <a:p>
            <a:pPr>
              <a:lnSpc>
                <a:spcPct val="150000"/>
              </a:lnSpc>
              <a:defRPr/>
            </a:pPr>
            <a:endParaRPr lang="en-US" sz="2800" b="1" dirty="0">
              <a:solidFill>
                <a:srgbClr val="FFFFFF"/>
              </a:solidFill>
              <a:ea typeface="MS PGothic" pitchFamily="34" charset="-128"/>
              <a:cs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14628" y="1034287"/>
            <a:ext cx="4119563" cy="5061555"/>
            <a:chOff x="565148" y="1034287"/>
            <a:chExt cx="4119563" cy="5061555"/>
          </a:xfrm>
        </p:grpSpPr>
        <p:grpSp>
          <p:nvGrpSpPr>
            <p:cNvPr id="4" name="Group 3"/>
            <p:cNvGrpSpPr/>
            <p:nvPr/>
          </p:nvGrpSpPr>
          <p:grpSpPr>
            <a:xfrm>
              <a:off x="565148" y="1034287"/>
              <a:ext cx="4119563" cy="2386648"/>
              <a:chOff x="565148" y="1034287"/>
              <a:chExt cx="4119563" cy="2386648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65148" y="1034287"/>
                <a:ext cx="4119563" cy="2386648"/>
              </a:xfrm>
              <a:prstGeom prst="rect">
                <a:avLst/>
              </a:prstGeom>
              <a:solidFill>
                <a:schemeClr val="accent5">
                  <a:lumMod val="25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TextBox 5"/>
              <p:cNvSpPr txBox="1">
                <a:spLocks noChangeArrowheads="1"/>
              </p:cNvSpPr>
              <p:nvPr/>
            </p:nvSpPr>
            <p:spPr bwMode="auto">
              <a:xfrm>
                <a:off x="652461" y="1043770"/>
                <a:ext cx="3987007" cy="22467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b="1" i="1" dirty="0">
                    <a:solidFill>
                      <a:srgbClr val="FFC000"/>
                    </a:solidFill>
                    <a:latin typeface="Calibri" pitchFamily="34" charset="0"/>
                  </a:rPr>
                  <a:t>Social Services</a:t>
                </a:r>
              </a:p>
              <a:p>
                <a:pPr marL="233363" indent="-233363"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Char char="•"/>
                  <a:defRPr/>
                </a:pPr>
                <a:r>
                  <a:rPr lang="en-US" sz="2800" dirty="0">
                    <a:solidFill>
                      <a:srgbClr val="FFFFFF"/>
                    </a:solidFill>
                    <a:latin typeface="Calibri" pitchFamily="34" charset="0"/>
                  </a:rPr>
                  <a:t>Funded as safety net</a:t>
                </a:r>
              </a:p>
              <a:p>
                <a:pPr marL="233363" indent="-233363"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Char char="•"/>
                  <a:defRPr/>
                </a:pPr>
                <a:r>
                  <a:rPr lang="en-US" sz="2800" dirty="0">
                    <a:solidFill>
                      <a:srgbClr val="FFFFFF"/>
                    </a:solidFill>
                    <a:latin typeface="Calibri" pitchFamily="34" charset="0"/>
                  </a:rPr>
                  <a:t>Under-measured</a:t>
                </a:r>
              </a:p>
              <a:p>
                <a:pPr marL="233363" indent="-233363"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Char char="•"/>
                  <a:defRPr/>
                </a:pPr>
                <a:r>
                  <a:rPr lang="en-US" sz="2800" dirty="0">
                    <a:solidFill>
                      <a:srgbClr val="FFFFFF"/>
                    </a:solidFill>
                    <a:latin typeface="Calibri" pitchFamily="34" charset="0"/>
                  </a:rPr>
                  <a:t>Many programs, many gaps</a:t>
                </a: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565148" y="3709194"/>
              <a:ext cx="4119563" cy="2386648"/>
              <a:chOff x="565148" y="3709194"/>
              <a:chExt cx="4119563" cy="2386648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565148" y="3709194"/>
                <a:ext cx="4119563" cy="2386648"/>
              </a:xfrm>
              <a:prstGeom prst="rect">
                <a:avLst/>
              </a:prstGeom>
              <a:solidFill>
                <a:schemeClr val="accent5">
                  <a:lumMod val="25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TextBox 5"/>
              <p:cNvSpPr txBox="1">
                <a:spLocks noChangeArrowheads="1"/>
              </p:cNvSpPr>
              <p:nvPr/>
            </p:nvSpPr>
            <p:spPr bwMode="auto">
              <a:xfrm>
                <a:off x="565148" y="3709194"/>
                <a:ext cx="3987007" cy="22467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b="1" i="1" dirty="0" smtClean="0">
                    <a:solidFill>
                      <a:srgbClr val="FFC000"/>
                    </a:solidFill>
                    <a:latin typeface="Calibri" pitchFamily="34" charset="0"/>
                  </a:rPr>
                  <a:t>Medical Services</a:t>
                </a:r>
                <a:endParaRPr lang="en-US" sz="2800" b="1" i="1" dirty="0">
                  <a:solidFill>
                    <a:srgbClr val="FFC000"/>
                  </a:solidFill>
                  <a:latin typeface="Calibri" pitchFamily="34" charset="0"/>
                </a:endParaRPr>
              </a:p>
              <a:p>
                <a:pPr marL="233363" indent="-233363"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Char char="•"/>
                  <a:defRPr/>
                </a:pPr>
                <a:r>
                  <a:rPr lang="en-US" sz="2800" dirty="0" smtClean="0">
                    <a:solidFill>
                      <a:srgbClr val="FFFFFF"/>
                    </a:solidFill>
                    <a:latin typeface="Calibri" pitchFamily="34" charset="0"/>
                  </a:rPr>
                  <a:t>Open-ended funding</a:t>
                </a:r>
                <a:endParaRPr lang="en-US" sz="2800" dirty="0">
                  <a:solidFill>
                    <a:srgbClr val="FFFFFF"/>
                  </a:solidFill>
                  <a:latin typeface="Calibri" pitchFamily="34" charset="0"/>
                </a:endParaRPr>
              </a:p>
              <a:p>
                <a:pPr marL="233363" indent="-233363"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Char char="•"/>
                  <a:defRPr/>
                </a:pPr>
                <a:r>
                  <a:rPr lang="en-US" sz="2800" dirty="0" smtClean="0">
                    <a:solidFill>
                      <a:srgbClr val="FFFFFF"/>
                    </a:solidFill>
                    <a:latin typeface="Calibri" pitchFamily="34" charset="0"/>
                  </a:rPr>
                  <a:t>Inappropriate “standard” goals</a:t>
                </a:r>
                <a:endParaRPr lang="en-US" sz="2800" dirty="0">
                  <a:solidFill>
                    <a:srgbClr val="FFFFFF"/>
                  </a:solidFill>
                  <a:latin typeface="Calibri" pitchFamily="34" charset="0"/>
                </a:endParaRPr>
              </a:p>
              <a:p>
                <a:pPr marL="233363" indent="-233363"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Char char="•"/>
                  <a:defRPr/>
                </a:pPr>
                <a:r>
                  <a:rPr lang="en-US" sz="2800" dirty="0" err="1" smtClean="0">
                    <a:solidFill>
                      <a:srgbClr val="FFFFFF"/>
                    </a:solidFill>
                    <a:latin typeface="Calibri" pitchFamily="34" charset="0"/>
                  </a:rPr>
                  <a:t>Dysfx</a:t>
                </a:r>
                <a:r>
                  <a:rPr lang="en-US" sz="2800" dirty="0" smtClean="0">
                    <a:solidFill>
                      <a:srgbClr val="FFFFFF"/>
                    </a:solidFill>
                    <a:latin typeface="Calibri" pitchFamily="34" charset="0"/>
                  </a:rPr>
                  <a:t> quality measures</a:t>
                </a:r>
                <a:endParaRPr lang="en-US" sz="2800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</p:grpSp>
      <p:sp>
        <p:nvSpPr>
          <p:cNvPr id="16" name="Right Arrow 15"/>
          <p:cNvSpPr>
            <a:spLocks noChangeArrowheads="1"/>
          </p:cNvSpPr>
          <p:nvPr/>
        </p:nvSpPr>
        <p:spPr bwMode="auto">
          <a:xfrm rot="20265725">
            <a:off x="4439895" y="4582615"/>
            <a:ext cx="992914" cy="533400"/>
          </a:xfrm>
          <a:prstGeom prst="rightArrow">
            <a:avLst>
              <a:gd name="adj1" fmla="val 50000"/>
              <a:gd name="adj2" fmla="val 50001"/>
            </a:avLst>
          </a:prstGeom>
          <a:solidFill>
            <a:schemeClr val="tx2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539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48350" y="2042160"/>
            <a:ext cx="3036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67663" y="2228748"/>
            <a:ext cx="29172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C000"/>
                </a:solidFill>
              </a:rPr>
              <a:t>Inappropriate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C000"/>
                </a:solidFill>
              </a:rPr>
              <a:t>Unreliable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C000"/>
                </a:solidFill>
              </a:rPr>
              <a:t>Unmanaged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C000"/>
                </a:solidFill>
              </a:rPr>
              <a:t>Wasteful “care”</a:t>
            </a: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endParaRPr lang="en-US" sz="2800" dirty="0">
              <a:solidFill>
                <a:srgbClr val="FFC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86200" y="2782838"/>
            <a:ext cx="1962150" cy="1549400"/>
            <a:chOff x="3886200" y="2782838"/>
            <a:chExt cx="1962150" cy="1549400"/>
          </a:xfrm>
        </p:grpSpPr>
        <p:sp>
          <p:nvSpPr>
            <p:cNvPr id="3" name="TextBox 2"/>
            <p:cNvSpPr txBox="1"/>
            <p:nvPr/>
          </p:nvSpPr>
          <p:spPr>
            <a:xfrm>
              <a:off x="3886200" y="3080485"/>
              <a:ext cx="1962150" cy="954107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No Integrator</a:t>
              </a:r>
            </a:p>
          </p:txBody>
        </p:sp>
        <p:sp>
          <p:nvSpPr>
            <p:cNvPr id="17" name="Multiply 16"/>
            <p:cNvSpPr/>
            <p:nvPr/>
          </p:nvSpPr>
          <p:spPr>
            <a:xfrm>
              <a:off x="3943350" y="2782838"/>
              <a:ext cx="1885950" cy="1549400"/>
            </a:xfrm>
            <a:prstGeom prst="mathMultiply">
              <a:avLst>
                <a:gd name="adj1" fmla="val 2528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029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Strengths to Build 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Care Transitions and Readmissions work</a:t>
            </a:r>
          </a:p>
          <a:p>
            <a:r>
              <a:rPr lang="en-US" dirty="0" smtClean="0"/>
              <a:t>Medicare </a:t>
            </a:r>
            <a:r>
              <a:rPr lang="en-US" dirty="0" smtClean="0"/>
              <a:t>entitlement </a:t>
            </a:r>
          </a:p>
          <a:p>
            <a:r>
              <a:rPr lang="en-US" dirty="0" smtClean="0"/>
              <a:t>Medicare “low value services” and waste (ineffective or unwanted) </a:t>
            </a:r>
          </a:p>
          <a:p>
            <a:r>
              <a:rPr lang="en-US" dirty="0" smtClean="0"/>
              <a:t>Near-universal risk, near universal lack of protection, for costs of long-term services and supports</a:t>
            </a:r>
          </a:p>
          <a:p>
            <a:r>
              <a:rPr lang="en-US" dirty="0" smtClean="0"/>
              <a:t>Elders and family members vote – family caregiver organizing</a:t>
            </a:r>
          </a:p>
          <a:p>
            <a:r>
              <a:rPr lang="en-US" dirty="0" smtClean="0"/>
              <a:t>The demographics are immovable and foreboding</a:t>
            </a:r>
          </a:p>
          <a:p>
            <a:r>
              <a:rPr lang="en-US" dirty="0" smtClean="0"/>
              <a:t>Novel opportunities like </a:t>
            </a:r>
            <a:r>
              <a:rPr lang="en-US" dirty="0" smtClean="0"/>
              <a:t>CMMI innovations</a:t>
            </a:r>
          </a:p>
          <a:p>
            <a:r>
              <a:rPr lang="en-US" dirty="0" smtClean="0"/>
              <a:t>Many </a:t>
            </a:r>
            <a:r>
              <a:rPr lang="en-US" dirty="0" smtClean="0"/>
              <a:t>demos and research implementations of better medical care, more reliable supportive services</a:t>
            </a:r>
          </a:p>
          <a:p>
            <a:r>
              <a:rPr lang="en-US" dirty="0" smtClean="0"/>
              <a:t>Multiple communities with leaders engaged and willing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13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57600" y="6096000"/>
            <a:ext cx="2590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1756588" y="1309246"/>
            <a:ext cx="664643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rgbClr val="808080">
                    <a:lumMod val="50000"/>
                  </a:srgbClr>
                </a:solidFill>
                <a:cs typeface="Avenir Light"/>
              </a:rPr>
              <a:t>A strategic partnership between Palomar Health, Scripps Health, Sharp HealthCare, the UCSD Health System</a:t>
            </a:r>
            <a:br>
              <a:rPr lang="en-US" dirty="0">
                <a:solidFill>
                  <a:srgbClr val="808080">
                    <a:lumMod val="50000"/>
                  </a:srgbClr>
                </a:solidFill>
                <a:cs typeface="Avenir Light"/>
              </a:rPr>
            </a:br>
            <a:r>
              <a:rPr lang="en-US" dirty="0">
                <a:solidFill>
                  <a:srgbClr val="808080">
                    <a:lumMod val="50000"/>
                  </a:srgbClr>
                </a:solidFill>
                <a:cs typeface="Avenir Light"/>
              </a:rPr>
              <a:t>– 11 hospitals/13 campuses, and AIS/County of San Diego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1600200" y="327007"/>
            <a:ext cx="680282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95AF39"/>
                </a:solidFill>
                <a:cs typeface="Avenir Light"/>
              </a:rPr>
              <a:t>The Community-based Care Transitions Program (CCTP)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1756588" y="3897630"/>
            <a:ext cx="6977510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>
              <a:spcBef>
                <a:spcPts val="600"/>
              </a:spcBef>
            </a:pPr>
            <a:r>
              <a:rPr lang="en-US" dirty="0">
                <a:solidFill>
                  <a:srgbClr val="808080">
                    <a:lumMod val="50000"/>
                  </a:srgbClr>
                </a:solidFill>
                <a:cs typeface="Avenir Light"/>
              </a:rPr>
              <a:t>Goals of the Community-based Care Transitions Program (CCTP):</a:t>
            </a:r>
          </a:p>
          <a:p>
            <a:pPr marL="800100" lvl="3" indent="-342900">
              <a:spcBef>
                <a:spcPts val="600"/>
              </a:spcBef>
              <a:buClr>
                <a:srgbClr val="2FB4BC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08080">
                    <a:lumMod val="50000"/>
                  </a:srgbClr>
                </a:solidFill>
                <a:cs typeface="Avenir Light"/>
              </a:rPr>
              <a:t>Improve transitions from the inpatient hospital setting to community</a:t>
            </a:r>
          </a:p>
          <a:p>
            <a:pPr marL="800100" lvl="3" indent="-342900">
              <a:spcBef>
                <a:spcPts val="600"/>
              </a:spcBef>
              <a:buClr>
                <a:srgbClr val="2FB4BC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08080">
                    <a:lumMod val="50000"/>
                  </a:srgbClr>
                </a:solidFill>
                <a:cs typeface="Avenir Light"/>
              </a:rPr>
              <a:t>Improve quality of care </a:t>
            </a:r>
          </a:p>
          <a:p>
            <a:pPr marL="800100" lvl="4" indent="-342900">
              <a:spcBef>
                <a:spcPts val="600"/>
              </a:spcBef>
              <a:buClr>
                <a:srgbClr val="2FB4BC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08080">
                    <a:lumMod val="50000"/>
                  </a:srgbClr>
                </a:solidFill>
                <a:cs typeface="Avenir Light"/>
              </a:rPr>
              <a:t>Reduce readmissions for high risk beneficiaries, and</a:t>
            </a:r>
          </a:p>
          <a:p>
            <a:pPr marL="800100" lvl="4" indent="-342900">
              <a:spcBef>
                <a:spcPts val="600"/>
              </a:spcBef>
              <a:buClr>
                <a:srgbClr val="2FB4BC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08080">
                    <a:lumMod val="50000"/>
                  </a:srgbClr>
                </a:solidFill>
                <a:cs typeface="Avenir Light"/>
              </a:rPr>
              <a:t>Document measureable savings to the Medicare program</a:t>
            </a:r>
            <a:endParaRPr lang="en-US" sz="2200" dirty="0">
              <a:solidFill>
                <a:srgbClr val="808080">
                  <a:lumMod val="50000"/>
                </a:srgbClr>
              </a:solidFill>
              <a:cs typeface="Avenir Ligh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371554" y="2560320"/>
            <a:ext cx="7355400" cy="868680"/>
            <a:chOff x="1340022" y="2359384"/>
            <a:chExt cx="7355400" cy="86868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58"/>
            <a:stretch/>
          </p:blipFill>
          <p:spPr>
            <a:xfrm>
              <a:off x="1340022" y="2359384"/>
              <a:ext cx="5952225" cy="86868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738"/>
            <a:stretch/>
          </p:blipFill>
          <p:spPr>
            <a:xfrm>
              <a:off x="7181091" y="2359384"/>
              <a:ext cx="1514331" cy="8686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576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WSD 2013 Blue 4">
  <a:themeElements>
    <a:clrScheme name="LWSD_blue">
      <a:dk1>
        <a:srgbClr val="808080"/>
      </a:dk1>
      <a:lt1>
        <a:sysClr val="window" lastClr="FFFFFF"/>
      </a:lt1>
      <a:dk2>
        <a:srgbClr val="95AF39"/>
      </a:dk2>
      <a:lt2>
        <a:srgbClr val="FFFFFF"/>
      </a:lt2>
      <a:accent1>
        <a:srgbClr val="2FB4BC"/>
      </a:accent1>
      <a:accent2>
        <a:srgbClr val="F79527"/>
      </a:accent2>
      <a:accent3>
        <a:srgbClr val="95AF39"/>
      </a:accent3>
      <a:accent4>
        <a:srgbClr val="FDBA16"/>
      </a:accent4>
      <a:accent5>
        <a:srgbClr val="779042"/>
      </a:accent5>
      <a:accent6>
        <a:srgbClr val="F47F26"/>
      </a:accent6>
      <a:hlink>
        <a:srgbClr val="00A9C5"/>
      </a:hlink>
      <a:folHlink>
        <a:srgbClr val="C7DC6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smtClean="0">
            <a:solidFill>
              <a:schemeClr val="tx2"/>
            </a:solidFill>
            <a:latin typeface="Avenir Light"/>
            <a:cs typeface="Avenir Ligh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2253</TotalTime>
  <Words>1805</Words>
  <Application>Microsoft Office PowerPoint</Application>
  <PresentationFormat>On-screen Show (4:3)</PresentationFormat>
  <Paragraphs>296</Paragraphs>
  <Slides>30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Custom Design</vt:lpstr>
      <vt:lpstr>LWSD 2013 Blue 4</vt:lpstr>
      <vt:lpstr>1_Custom Design</vt:lpstr>
      <vt:lpstr>Microsoft Excel Chart</vt:lpstr>
      <vt:lpstr>Geriatricizing Medical Care:  Fixing the Care System for Frail Elders</vt:lpstr>
      <vt:lpstr>My Mother’s Broken Back</vt:lpstr>
      <vt:lpstr>Single Classic “Terminal” Disease: “Dying”</vt:lpstr>
      <vt:lpstr> Prolonged dwindling</vt:lpstr>
      <vt:lpstr>Context – Salient Facts</vt:lpstr>
      <vt:lpstr>Ratio of Social to Health Service Expenditures Using 2009 Data </vt:lpstr>
      <vt:lpstr>Disaster for the Frail Elderly: A Root Cause</vt:lpstr>
      <vt:lpstr>Strengths to Build on </vt:lpstr>
      <vt:lpstr>PowerPoint Presentation</vt:lpstr>
      <vt:lpstr>PowerPoint Presentation</vt:lpstr>
      <vt:lpstr>PowerPoint Presentation</vt:lpstr>
      <vt:lpstr>PowerPoint Presentation</vt:lpstr>
      <vt:lpstr>My Mother’s Broken Back</vt:lpstr>
      <vt:lpstr>The Cost of a Collapsed Vertebra in Medicare</vt:lpstr>
      <vt:lpstr> (Y axis: 1 = average labor income, ages 30-49) (X axis: Age)</vt:lpstr>
      <vt:lpstr>The MediCaring Community Model: Core Elements</vt:lpstr>
      <vt:lpstr>Pragmatic Definition of Frail Elders</vt:lpstr>
      <vt:lpstr>PowerPoint Presentation</vt:lpstr>
      <vt:lpstr>Steps in optimal care planning </vt:lpstr>
      <vt:lpstr>PowerPoint Presentation</vt:lpstr>
      <vt:lpstr>Thus – the care plan is showing up</vt:lpstr>
      <vt:lpstr>Better Geriatric Medicine </vt:lpstr>
      <vt:lpstr>The Chronic Care Management Code  List of Elements “typically included” in a Care Plan</vt:lpstr>
      <vt:lpstr>What about an "Advance Care Plan?"</vt:lpstr>
      <vt:lpstr>What will a local manager need?</vt:lpstr>
      <vt:lpstr>BÄTTRE LIV FÖR DE MEST SJUKA ÄLDRE  I JÖNKÖPINGS LÄN  – KOMMUNER OCH LANDSTING TILLSAMMANS [better life for the elderly people in Jonkoping}</vt:lpstr>
      <vt:lpstr>Äldres läkemedelsanvändning i Jönköpings län</vt:lpstr>
      <vt:lpstr>PowerPoint Presentation</vt:lpstr>
      <vt:lpstr>Patient- Reported Pursuit of Goals Uneven interval, multiple reporting strategies</vt:lpstr>
      <vt:lpstr>If we had…</vt:lpstr>
    </vt:vector>
  </TitlesOfParts>
  <Company>Altarum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MediCaring Communities:  Substantial, Effective and Practical Reform  for Frail Elders</dc:title>
  <dc:creator>Joanne Lynn</dc:creator>
  <cp:lastModifiedBy>Joanne Lynn</cp:lastModifiedBy>
  <cp:revision>36</cp:revision>
  <cp:lastPrinted>2015-02-11T18:21:39Z</cp:lastPrinted>
  <dcterms:created xsi:type="dcterms:W3CDTF">2015-01-28T20:03:35Z</dcterms:created>
  <dcterms:modified xsi:type="dcterms:W3CDTF">2015-02-19T03:14:41Z</dcterms:modified>
</cp:coreProperties>
</file>