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36"/>
  </p:notesMasterIdLst>
  <p:handoutMasterIdLst>
    <p:handoutMasterId r:id="rId37"/>
  </p:handoutMasterIdLst>
  <p:sldIdLst>
    <p:sldId id="256" r:id="rId3"/>
    <p:sldId id="284" r:id="rId4"/>
    <p:sldId id="285" r:id="rId5"/>
    <p:sldId id="286" r:id="rId6"/>
    <p:sldId id="318" r:id="rId7"/>
    <p:sldId id="268" r:id="rId8"/>
    <p:sldId id="293" r:id="rId9"/>
    <p:sldId id="292" r:id="rId10"/>
    <p:sldId id="296" r:id="rId11"/>
    <p:sldId id="294" r:id="rId12"/>
    <p:sldId id="295" r:id="rId13"/>
    <p:sldId id="297" r:id="rId14"/>
    <p:sldId id="298" r:id="rId15"/>
    <p:sldId id="299" r:id="rId16"/>
    <p:sldId id="300" r:id="rId17"/>
    <p:sldId id="301" r:id="rId18"/>
    <p:sldId id="302" r:id="rId19"/>
    <p:sldId id="303" r:id="rId20"/>
    <p:sldId id="304" r:id="rId21"/>
    <p:sldId id="305" r:id="rId22"/>
    <p:sldId id="306" r:id="rId23"/>
    <p:sldId id="307" r:id="rId24"/>
    <p:sldId id="312" r:id="rId25"/>
    <p:sldId id="313" r:id="rId26"/>
    <p:sldId id="272" r:id="rId27"/>
    <p:sldId id="269" r:id="rId28"/>
    <p:sldId id="279" r:id="rId29"/>
    <p:sldId id="282" r:id="rId30"/>
    <p:sldId id="280" r:id="rId31"/>
    <p:sldId id="314" r:id="rId32"/>
    <p:sldId id="317" r:id="rId33"/>
    <p:sldId id="319" r:id="rId34"/>
    <p:sldId id="315" r:id="rId3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50" autoAdjust="0"/>
  </p:normalViewPr>
  <p:slideViewPr>
    <p:cSldViewPr>
      <p:cViewPr varScale="1">
        <p:scale>
          <a:sx n="134" d="100"/>
          <a:sy n="134" d="100"/>
        </p:scale>
        <p:origin x="894"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066"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Responses</c:v>
                </c:pt>
              </c:strCache>
            </c:strRef>
          </c:tx>
          <c:invertIfNegative val="0"/>
          <c:cat>
            <c:strRef>
              <c:f>Sheet1!$A$2:$A$4</c:f>
              <c:strCache>
                <c:ptCount val="3"/>
                <c:pt idx="0">
                  <c:v>Excellent</c:v>
                </c:pt>
                <c:pt idx="1">
                  <c:v>Pretty Good</c:v>
                </c:pt>
                <c:pt idx="2">
                  <c:v>Not That Great</c:v>
                </c:pt>
              </c:strCache>
            </c:strRef>
          </c:cat>
          <c:val>
            <c:numRef>
              <c:f>Sheet1!$B$2:$B$4</c:f>
              <c:numCache>
                <c:formatCode>General</c:formatCode>
                <c:ptCount val="3"/>
                <c:pt idx="0">
                  <c:v>1</c:v>
                </c:pt>
                <c:pt idx="1">
                  <c:v>3</c:v>
                </c:pt>
                <c:pt idx="2">
                  <c:v>10</c:v>
                </c:pt>
              </c:numCache>
            </c:numRef>
          </c:val>
        </c:ser>
        <c:dLbls>
          <c:showLegendKey val="0"/>
          <c:showVal val="0"/>
          <c:showCatName val="0"/>
          <c:showSerName val="0"/>
          <c:showPercent val="0"/>
          <c:showBubbleSize val="0"/>
        </c:dLbls>
        <c:gapWidth val="150"/>
        <c:axId val="254266640"/>
        <c:axId val="254267032"/>
      </c:barChart>
      <c:catAx>
        <c:axId val="254266640"/>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254267032"/>
        <c:crosses val="autoZero"/>
        <c:auto val="1"/>
        <c:lblAlgn val="ctr"/>
        <c:lblOffset val="100"/>
        <c:noMultiLvlLbl val="0"/>
      </c:catAx>
      <c:valAx>
        <c:axId val="254267032"/>
        <c:scaling>
          <c:orientation val="minMax"/>
        </c:scaling>
        <c:delete val="0"/>
        <c:axPos val="l"/>
        <c:majorGridlines/>
        <c:numFmt formatCode="General" sourceLinked="1"/>
        <c:majorTickMark val="out"/>
        <c:minorTickMark val="none"/>
        <c:tickLblPos val="nextTo"/>
        <c:crossAx val="254266640"/>
        <c:crosses val="autoZero"/>
        <c:crossBetween val="between"/>
      </c:valAx>
      <c:spPr>
        <a:solidFill>
          <a:schemeClr val="accent5">
            <a:lumMod val="50000"/>
          </a:schemeClr>
        </a:solidFill>
        <a:ln>
          <a:solidFill>
            <a:schemeClr val="accent1"/>
          </a:solidFill>
        </a:ln>
      </c:spPr>
    </c:plotArea>
    <c:plotVisOnly val="1"/>
    <c:dispBlanksAs val="gap"/>
    <c:showDLblsOverMax val="0"/>
  </c:chart>
  <c:spPr>
    <a:ln cmpd="thickThi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052030260923268"/>
          <c:y val="0.26948694571073351"/>
          <c:w val="0.82353198497246671"/>
          <c:h val="0.35139079983423127"/>
        </c:manualLayout>
      </c:layout>
      <c:barChart>
        <c:barDir val="col"/>
        <c:grouping val="clustered"/>
        <c:varyColors val="0"/>
        <c:ser>
          <c:idx val="0"/>
          <c:order val="0"/>
          <c:tx>
            <c:strRef>
              <c:f>Sheet1!$B$1</c:f>
              <c:strCache>
                <c:ptCount val="1"/>
                <c:pt idx="0">
                  <c:v>Responses</c:v>
                </c:pt>
              </c:strCache>
            </c:strRef>
          </c:tx>
          <c:invertIfNegative val="0"/>
          <c:cat>
            <c:strRef>
              <c:f>Sheet1!$A$2:$A$4</c:f>
              <c:strCache>
                <c:ptCount val="3"/>
                <c:pt idx="0">
                  <c:v>Smooth/Seamless</c:v>
                </c:pt>
                <c:pt idx="1">
                  <c:v>Partially Coordinated</c:v>
                </c:pt>
                <c:pt idx="2">
                  <c:v>No Coordination</c:v>
                </c:pt>
              </c:strCache>
            </c:strRef>
          </c:cat>
          <c:val>
            <c:numRef>
              <c:f>Sheet1!$B$2:$B$4</c:f>
              <c:numCache>
                <c:formatCode>General</c:formatCode>
                <c:ptCount val="3"/>
                <c:pt idx="0">
                  <c:v>0</c:v>
                </c:pt>
                <c:pt idx="1">
                  <c:v>3</c:v>
                </c:pt>
                <c:pt idx="2">
                  <c:v>10</c:v>
                </c:pt>
              </c:numCache>
            </c:numRef>
          </c:val>
        </c:ser>
        <c:dLbls>
          <c:showLegendKey val="0"/>
          <c:showVal val="0"/>
          <c:showCatName val="0"/>
          <c:showSerName val="0"/>
          <c:showPercent val="0"/>
          <c:showBubbleSize val="0"/>
        </c:dLbls>
        <c:gapWidth val="150"/>
        <c:axId val="354212480"/>
        <c:axId val="354212872"/>
      </c:barChart>
      <c:catAx>
        <c:axId val="354212480"/>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354212872"/>
        <c:crosses val="autoZero"/>
        <c:auto val="1"/>
        <c:lblAlgn val="ctr"/>
        <c:lblOffset val="100"/>
        <c:noMultiLvlLbl val="0"/>
      </c:catAx>
      <c:valAx>
        <c:axId val="354212872"/>
        <c:scaling>
          <c:orientation val="minMax"/>
        </c:scaling>
        <c:delete val="0"/>
        <c:axPos val="l"/>
        <c:majorGridlines/>
        <c:numFmt formatCode="General" sourceLinked="1"/>
        <c:majorTickMark val="out"/>
        <c:minorTickMark val="none"/>
        <c:tickLblPos val="nextTo"/>
        <c:crossAx val="354212480"/>
        <c:crosses val="autoZero"/>
        <c:crossBetween val="between"/>
      </c:valAx>
      <c:spPr>
        <a:solidFill>
          <a:schemeClr val="accent5">
            <a:lumMod val="50000"/>
          </a:schemeClr>
        </a:solidFill>
        <a:ln>
          <a:solidFill>
            <a:schemeClr val="accent1"/>
          </a:solidFill>
        </a:ln>
      </c:spPr>
    </c:plotArea>
    <c:plotVisOnly val="1"/>
    <c:dispBlanksAs val="gap"/>
    <c:showDLblsOverMax val="0"/>
  </c:chart>
  <c:spPr>
    <a:ln cmpd="thickThi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C6782052-5F54-4752-978A-AD8238BFD840}" type="datetimeFigureOut">
              <a:rPr lang="en-US" smtClean="0"/>
              <a:t>2/23/2015</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29668AB5-60A5-4EBF-ABA8-4F84DDB05796}" type="slidenum">
              <a:rPr lang="en-US" smtClean="0"/>
              <a:t>‹#›</a:t>
            </a:fld>
            <a:endParaRPr lang="en-US"/>
          </a:p>
        </p:txBody>
      </p:sp>
    </p:spTree>
    <p:extLst>
      <p:ext uri="{BB962C8B-B14F-4D97-AF65-F5344CB8AC3E}">
        <p14:creationId xmlns:p14="http://schemas.microsoft.com/office/powerpoint/2010/main" val="1961402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a:latin typeface="+mn-lt"/>
                <a:ea typeface="+mn-ea"/>
                <a:cs typeface="+mn-cs"/>
              </a:defRPr>
            </a:lvl1pPr>
          </a:lstStyle>
          <a:p>
            <a:pPr>
              <a:defRPr/>
            </a:pPr>
            <a:fld id="{54D6C23C-5776-4BCF-AF9E-70A820F9F42A}" type="datetimeFigureOut">
              <a:rPr lang="en-US"/>
              <a:pPr>
                <a:defRPr/>
              </a:pPr>
              <a:t>2/23/2015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panose="020F0502020204030204" pitchFamily="34" charset="0"/>
              </a:defRPr>
            </a:lvl1pPr>
          </a:lstStyle>
          <a:p>
            <a:fld id="{8CEBFA93-03E0-4531-80D4-3A760DD63315}" type="slidenum">
              <a:rPr lang="en-US" altLang="en-US"/>
              <a:pPr/>
              <a:t>‹#›</a:t>
            </a:fld>
            <a:endParaRPr lang="en-US" altLang="en-US"/>
          </a:p>
        </p:txBody>
      </p:sp>
    </p:spTree>
    <p:extLst>
      <p:ext uri="{BB962C8B-B14F-4D97-AF65-F5344CB8AC3E}">
        <p14:creationId xmlns:p14="http://schemas.microsoft.com/office/powerpoint/2010/main" val="619838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4845E0E-0D55-4B56-BE5C-3011DF90AB80}" type="slidenum">
              <a:rPr lang="en-US" sz="1200" smtClean="0"/>
              <a:pPr/>
              <a:t>2</a:t>
            </a:fld>
            <a:endParaRPr lang="en-US" sz="1200" smtClean="0"/>
          </a:p>
        </p:txBody>
      </p:sp>
    </p:spTree>
    <p:extLst>
      <p:ext uri="{BB962C8B-B14F-4D97-AF65-F5344CB8AC3E}">
        <p14:creationId xmlns:p14="http://schemas.microsoft.com/office/powerpoint/2010/main" val="221839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F8E570-8C12-4D76-BAB9-1CE62737C12A}" type="slidenum">
              <a:rPr lang="en-US" smtClean="0"/>
              <a:t>12</a:t>
            </a:fld>
            <a:endParaRPr lang="en-US"/>
          </a:p>
        </p:txBody>
      </p:sp>
    </p:spTree>
    <p:extLst>
      <p:ext uri="{BB962C8B-B14F-4D97-AF65-F5344CB8AC3E}">
        <p14:creationId xmlns:p14="http://schemas.microsoft.com/office/powerpoint/2010/main" val="197817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Jim</a:t>
            </a:r>
            <a:endParaRPr lang="en-US" dirty="0"/>
          </a:p>
        </p:txBody>
      </p:sp>
      <p:sp>
        <p:nvSpPr>
          <p:cNvPr id="4" name="Slide Number Placeholder 3"/>
          <p:cNvSpPr>
            <a:spLocks noGrp="1"/>
          </p:cNvSpPr>
          <p:nvPr>
            <p:ph type="sldNum" sz="quarter" idx="10"/>
          </p:nvPr>
        </p:nvSpPr>
        <p:spPr/>
        <p:txBody>
          <a:bodyPr/>
          <a:lstStyle/>
          <a:p>
            <a:fld id="{27F8E570-8C12-4D76-BAB9-1CE62737C12A}" type="slidenum">
              <a:rPr lang="en-US" smtClean="0"/>
              <a:t>13</a:t>
            </a:fld>
            <a:endParaRPr lang="en-US"/>
          </a:p>
        </p:txBody>
      </p:sp>
    </p:spTree>
    <p:extLst>
      <p:ext uri="{BB962C8B-B14F-4D97-AF65-F5344CB8AC3E}">
        <p14:creationId xmlns:p14="http://schemas.microsoft.com/office/powerpoint/2010/main" val="72968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Slide 20-21      Key BPT Activities 2012-13 and our original Top 10</a:t>
            </a:r>
          </a:p>
          <a:p>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14</a:t>
            </a:fld>
            <a:endParaRPr lang="en-US" altLang="en-US"/>
          </a:p>
        </p:txBody>
      </p:sp>
    </p:spTree>
    <p:extLst>
      <p:ext uri="{BB962C8B-B14F-4D97-AF65-F5344CB8AC3E}">
        <p14:creationId xmlns:p14="http://schemas.microsoft.com/office/powerpoint/2010/main" val="465504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POSLT</a:t>
            </a:r>
            <a:r>
              <a:rPr lang="en-US" baseline="0" dirty="0" smtClean="0"/>
              <a:t> updates 10/14 – pulmonary and critical care began the work – absence of order sets</a:t>
            </a:r>
            <a:endParaRPr lang="en-US" dirty="0"/>
          </a:p>
        </p:txBody>
      </p:sp>
      <p:sp>
        <p:nvSpPr>
          <p:cNvPr id="4" name="Slide Number Placeholder 3"/>
          <p:cNvSpPr>
            <a:spLocks noGrp="1"/>
          </p:cNvSpPr>
          <p:nvPr>
            <p:ph type="sldNum" sz="quarter" idx="10"/>
          </p:nvPr>
        </p:nvSpPr>
        <p:spPr/>
        <p:txBody>
          <a:bodyPr/>
          <a:lstStyle/>
          <a:p>
            <a:fld id="{27F8E570-8C12-4D76-BAB9-1CE62737C12A}" type="slidenum">
              <a:rPr lang="en-US" smtClean="0"/>
              <a:t>15</a:t>
            </a:fld>
            <a:endParaRPr lang="en-US"/>
          </a:p>
        </p:txBody>
      </p:sp>
    </p:spTree>
    <p:extLst>
      <p:ext uri="{BB962C8B-B14F-4D97-AF65-F5344CB8AC3E}">
        <p14:creationId xmlns:p14="http://schemas.microsoft.com/office/powerpoint/2010/main" val="262959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&amp; 3 pathway for referral and use of dx as</a:t>
            </a:r>
            <a:r>
              <a:rPr lang="en-US" baseline="0" dirty="0" smtClean="0"/>
              <a:t> triggers</a:t>
            </a:r>
          </a:p>
          <a:p>
            <a:r>
              <a:rPr lang="en-US" baseline="0" dirty="0" smtClean="0"/>
              <a:t>building automated triggers to alert the team</a:t>
            </a:r>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16</a:t>
            </a:fld>
            <a:endParaRPr lang="en-US" altLang="en-US"/>
          </a:p>
        </p:txBody>
      </p:sp>
    </p:spTree>
    <p:extLst>
      <p:ext uri="{BB962C8B-B14F-4D97-AF65-F5344CB8AC3E}">
        <p14:creationId xmlns:p14="http://schemas.microsoft.com/office/powerpoint/2010/main" val="132347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17</a:t>
            </a:fld>
            <a:endParaRPr lang="en-US" altLang="en-US"/>
          </a:p>
        </p:txBody>
      </p:sp>
    </p:spTree>
    <p:extLst>
      <p:ext uri="{BB962C8B-B14F-4D97-AF65-F5344CB8AC3E}">
        <p14:creationId xmlns:p14="http://schemas.microsoft.com/office/powerpoint/2010/main" val="312419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Identification and coordination – ongoing work </a:t>
            </a:r>
          </a:p>
          <a:p>
            <a:r>
              <a:rPr lang="en-US" dirty="0" smtClean="0"/>
              <a:t>Hardwiring our communication</a:t>
            </a:r>
            <a:r>
              <a:rPr lang="en-US" baseline="0" dirty="0" smtClean="0"/>
              <a:t> of PC patients</a:t>
            </a:r>
          </a:p>
          <a:p>
            <a:r>
              <a:rPr lang="en-US" baseline="0" dirty="0" smtClean="0"/>
              <a:t>As we building increased capacity in the op arena how do we smooth the transitions</a:t>
            </a:r>
          </a:p>
          <a:p>
            <a:r>
              <a:rPr lang="en-US" baseline="0" dirty="0" smtClean="0"/>
              <a:t>Two way feed patients are identified and consulted in the PCP office or in the acute setting.</a:t>
            </a:r>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18</a:t>
            </a:fld>
            <a:endParaRPr lang="en-US" altLang="en-US"/>
          </a:p>
        </p:txBody>
      </p:sp>
    </p:spTree>
    <p:extLst>
      <p:ext uri="{BB962C8B-B14F-4D97-AF65-F5344CB8AC3E}">
        <p14:creationId xmlns:p14="http://schemas.microsoft.com/office/powerpoint/2010/main" val="1945607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Jim</a:t>
            </a:r>
            <a:endParaRPr lang="en-US" dirty="0"/>
          </a:p>
        </p:txBody>
      </p:sp>
      <p:sp>
        <p:nvSpPr>
          <p:cNvPr id="4" name="Slide Number Placeholder 3"/>
          <p:cNvSpPr>
            <a:spLocks noGrp="1"/>
          </p:cNvSpPr>
          <p:nvPr>
            <p:ph type="sldNum" sz="quarter" idx="10"/>
          </p:nvPr>
        </p:nvSpPr>
        <p:spPr/>
        <p:txBody>
          <a:bodyPr/>
          <a:lstStyle/>
          <a:p>
            <a:fld id="{27F8E570-8C12-4D76-BAB9-1CE62737C12A}" type="slidenum">
              <a:rPr lang="en-US" smtClean="0"/>
              <a:t>19</a:t>
            </a:fld>
            <a:endParaRPr lang="en-US"/>
          </a:p>
        </p:txBody>
      </p:sp>
    </p:spTree>
    <p:extLst>
      <p:ext uri="{BB962C8B-B14F-4D97-AF65-F5344CB8AC3E}">
        <p14:creationId xmlns:p14="http://schemas.microsoft.com/office/powerpoint/2010/main" val="1223138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LB </a:t>
            </a:r>
            <a:r>
              <a:rPr lang="en-US" altLang="en-US" dirty="0" smtClean="0"/>
              <a:t>Aligning incentives/goals across locations of care and by provider groups. Adopting and expanding national projects</a:t>
            </a:r>
          </a:p>
          <a:p>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20</a:t>
            </a:fld>
            <a:endParaRPr lang="en-US" altLang="en-US"/>
          </a:p>
        </p:txBody>
      </p:sp>
    </p:spTree>
    <p:extLst>
      <p:ext uri="{BB962C8B-B14F-4D97-AF65-F5344CB8AC3E}">
        <p14:creationId xmlns:p14="http://schemas.microsoft.com/office/powerpoint/2010/main" val="61686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a:t>
            </a:r>
            <a:r>
              <a:rPr lang="en-US" baseline="0" dirty="0" smtClean="0"/>
              <a:t> the process of developing an </a:t>
            </a:r>
            <a:r>
              <a:rPr lang="en-US" baseline="0" dirty="0" err="1" smtClean="0"/>
              <a:t>assest</a:t>
            </a:r>
            <a:r>
              <a:rPr lang="en-US" baseline="0" dirty="0" smtClean="0"/>
              <a:t> map so the practitioners can be aware of all available services and how to access them.  This will also assist us in understanding where there may be gaps and prioritizing our build and spread strategy.</a:t>
            </a:r>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21</a:t>
            </a:fld>
            <a:endParaRPr lang="en-US" altLang="en-US"/>
          </a:p>
        </p:txBody>
      </p:sp>
    </p:spTree>
    <p:extLst>
      <p:ext uri="{BB962C8B-B14F-4D97-AF65-F5344CB8AC3E}">
        <p14:creationId xmlns:p14="http://schemas.microsoft.com/office/powerpoint/2010/main" val="284351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F2808-EB8F-47F3-8D7D-14668040F3AA}" type="slidenum">
              <a:rPr lang="en-US"/>
              <a:pPr/>
              <a:t>3</a:t>
            </a:fld>
            <a:endParaRPr lang="en-US" dirty="0"/>
          </a:p>
        </p:txBody>
      </p:sp>
      <p:sp>
        <p:nvSpPr>
          <p:cNvPr id="683010" name="Rectangle 2"/>
          <p:cNvSpPr>
            <a:spLocks noGrp="1" noRot="1" noChangeAspect="1" noChangeArrowheads="1" noTextEdit="1"/>
          </p:cNvSpPr>
          <p:nvPr>
            <p:ph type="sldImg"/>
          </p:nvPr>
        </p:nvSpPr>
        <p:spPr>
          <a:xfrm>
            <a:off x="2868613" y="525463"/>
            <a:ext cx="3505200" cy="2628900"/>
          </a:xfrm>
          <a:ln/>
        </p:spPr>
      </p:sp>
      <p:sp>
        <p:nvSpPr>
          <p:cNvPr id="683011" name="Rectangle 3"/>
          <p:cNvSpPr>
            <a:spLocks noGrp="1" noChangeArrowheads="1"/>
          </p:cNvSpPr>
          <p:nvPr>
            <p:ph type="body" idx="1"/>
          </p:nvPr>
        </p:nvSpPr>
        <p:spPr/>
        <p:txBody>
          <a:bodyPr/>
          <a:lstStyle/>
          <a:p>
            <a:pPr>
              <a:buFontTx/>
              <a:buChar char="•"/>
            </a:pPr>
            <a:r>
              <a:rPr lang="en-US" dirty="0"/>
              <a:t>Solidifying our position in the ranks of excellent healthcare institutions will come through a focus on quality, safety and service. </a:t>
            </a:r>
          </a:p>
          <a:p>
            <a:pPr>
              <a:buFontTx/>
              <a:buChar char="•"/>
            </a:pPr>
            <a:r>
              <a:rPr lang="en-US" dirty="0"/>
              <a:t>It may also come from smart growth…pursuing strategic growth opportunities in our region to expand our reach/service area in SoCal.</a:t>
            </a:r>
          </a:p>
          <a:p>
            <a:pPr>
              <a:buFontTx/>
              <a:buChar char="•"/>
            </a:pPr>
            <a:r>
              <a:rPr lang="en-US" dirty="0"/>
              <a:t>We are always looking for opportunities that make sense. </a:t>
            </a:r>
            <a:r>
              <a:rPr lang="en-US" dirty="0" err="1"/>
              <a:t>WE’re</a:t>
            </a:r>
            <a:r>
              <a:rPr lang="en-US"/>
              <a:t> selective and will not expand just for size sake, but if it makes sense and can enhance our ability to serve our communities in an integrated/more cost effective way, we will evaluate it.</a:t>
            </a:r>
          </a:p>
        </p:txBody>
      </p:sp>
    </p:spTree>
    <p:extLst>
      <p:ext uri="{BB962C8B-B14F-4D97-AF65-F5344CB8AC3E}">
        <p14:creationId xmlns:p14="http://schemas.microsoft.com/office/powerpoint/2010/main" val="3230016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Workflow</a:t>
            </a:r>
          </a:p>
          <a:p>
            <a:r>
              <a:rPr lang="en-US" dirty="0" smtClean="0"/>
              <a:t>Building outpatient capacity</a:t>
            </a:r>
            <a:endParaRPr lang="en-US" dirty="0"/>
          </a:p>
        </p:txBody>
      </p:sp>
      <p:sp>
        <p:nvSpPr>
          <p:cNvPr id="4" name="Slide Number Placeholder 3"/>
          <p:cNvSpPr>
            <a:spLocks noGrp="1"/>
          </p:cNvSpPr>
          <p:nvPr>
            <p:ph type="sldNum" sz="quarter" idx="10"/>
          </p:nvPr>
        </p:nvSpPr>
        <p:spPr/>
        <p:txBody>
          <a:bodyPr/>
          <a:lstStyle/>
          <a:p>
            <a:fld id="{27F8E570-8C12-4D76-BAB9-1CE62737C12A}" type="slidenum">
              <a:rPr lang="en-US" smtClean="0"/>
              <a:t>22</a:t>
            </a:fld>
            <a:endParaRPr lang="en-US"/>
          </a:p>
        </p:txBody>
      </p:sp>
    </p:spTree>
    <p:extLst>
      <p:ext uri="{BB962C8B-B14F-4D97-AF65-F5344CB8AC3E}">
        <p14:creationId xmlns:p14="http://schemas.microsoft.com/office/powerpoint/2010/main" val="122207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Jim</a:t>
            </a:r>
            <a:endParaRPr lang="en-US" dirty="0"/>
          </a:p>
        </p:txBody>
      </p:sp>
      <p:sp>
        <p:nvSpPr>
          <p:cNvPr id="4" name="Slide Number Placeholder 3"/>
          <p:cNvSpPr>
            <a:spLocks noGrp="1"/>
          </p:cNvSpPr>
          <p:nvPr>
            <p:ph type="sldNum" sz="quarter" idx="10"/>
          </p:nvPr>
        </p:nvSpPr>
        <p:spPr/>
        <p:txBody>
          <a:bodyPr/>
          <a:lstStyle/>
          <a:p>
            <a:fld id="{27F8E570-8C12-4D76-BAB9-1CE62737C12A}" type="slidenum">
              <a:rPr lang="en-US" smtClean="0"/>
              <a:t>23</a:t>
            </a:fld>
            <a:endParaRPr lang="en-US"/>
          </a:p>
        </p:txBody>
      </p:sp>
    </p:spTree>
    <p:extLst>
      <p:ext uri="{BB962C8B-B14F-4D97-AF65-F5344CB8AC3E}">
        <p14:creationId xmlns:p14="http://schemas.microsoft.com/office/powerpoint/2010/main" val="2382713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Development</a:t>
            </a:r>
            <a:r>
              <a:rPr lang="en-US" altLang="en-US" baseline="0" dirty="0" smtClean="0"/>
              <a:t> of </a:t>
            </a:r>
            <a:r>
              <a:rPr lang="en-US" altLang="en-US" dirty="0" smtClean="0"/>
              <a:t> assets grid – our talent pool includes</a:t>
            </a:r>
            <a:r>
              <a:rPr lang="en-US" altLang="en-US" baseline="0" dirty="0" smtClean="0"/>
              <a:t> 4 certified PC Physicians, Multiple PC APN, SW, Hospice</a:t>
            </a:r>
          </a:p>
          <a:p>
            <a:pPr eaLnBrk="1" hangingPunct="1"/>
            <a:r>
              <a:rPr lang="en-US" altLang="en-US" baseline="0" dirty="0" smtClean="0"/>
              <a:t>As we </a:t>
            </a:r>
            <a:r>
              <a:rPr lang="en-US" altLang="en-US" baseline="0" dirty="0" err="1" smtClean="0"/>
              <a:t>dishcarege</a:t>
            </a:r>
            <a:r>
              <a:rPr lang="en-US" altLang="en-US" baseline="0" dirty="0" smtClean="0"/>
              <a:t> pts, we need to plug them in to a supportive </a:t>
            </a:r>
            <a:r>
              <a:rPr lang="en-US" altLang="en-US" baseline="0" dirty="0" err="1" smtClean="0"/>
              <a:t>programb</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ea typeface="MS PGothic" panose="020B0600070205080204" pitchFamily="34" charset="-128"/>
              </a:defRPr>
            </a:lvl1pPr>
            <a:lvl2pPr marL="742950" indent="-285750" eaLnBrk="0" hangingPunct="0">
              <a:defRPr>
                <a:solidFill>
                  <a:schemeClr val="tx1"/>
                </a:solidFill>
                <a:latin typeface="Century Gothic" panose="020B0502020202020204" pitchFamily="34" charset="0"/>
                <a:ea typeface="MS PGothic" panose="020B0600070205080204" pitchFamily="34" charset="-128"/>
              </a:defRPr>
            </a:lvl2pPr>
            <a:lvl3pPr marL="1143000" indent="-228600" eaLnBrk="0" hangingPunct="0">
              <a:defRPr>
                <a:solidFill>
                  <a:schemeClr val="tx1"/>
                </a:solidFill>
                <a:latin typeface="Century Gothic" panose="020B0502020202020204" pitchFamily="34" charset="0"/>
                <a:ea typeface="MS PGothic" panose="020B0600070205080204" pitchFamily="34" charset="-128"/>
              </a:defRPr>
            </a:lvl3pPr>
            <a:lvl4pPr marL="1600200" indent="-228600" eaLnBrk="0" hangingPunct="0">
              <a:defRPr>
                <a:solidFill>
                  <a:schemeClr val="tx1"/>
                </a:solidFill>
                <a:latin typeface="Century Gothic" panose="020B0502020202020204" pitchFamily="34" charset="0"/>
                <a:ea typeface="MS PGothic" panose="020B0600070205080204" pitchFamily="34" charset="-128"/>
              </a:defRPr>
            </a:lvl4pPr>
            <a:lvl5pPr marL="2057400" indent="-228600" eaLnBrk="0" hangingPunct="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eaLnBrk="1" hangingPunct="1"/>
            <a:fld id="{29CD4DBD-C072-4D1E-B5E3-B90C69A43DB7}"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396095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Aligning incentives/goals across locations of care and by provider groups CHCF Grant</a:t>
            </a:r>
            <a:r>
              <a:rPr lang="en-US" altLang="en-US" baseline="0" dirty="0" smtClean="0"/>
              <a:t> funding collaborative work  in outpatient PC payment models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27</a:t>
            </a:fld>
            <a:endParaRPr lang="en-US" altLang="en-US"/>
          </a:p>
        </p:txBody>
      </p:sp>
    </p:spTree>
    <p:extLst>
      <p:ext uri="{BB962C8B-B14F-4D97-AF65-F5344CB8AC3E}">
        <p14:creationId xmlns:p14="http://schemas.microsoft.com/office/powerpoint/2010/main" val="520528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continue our work in Population Health</a:t>
            </a:r>
            <a:r>
              <a:rPr lang="en-US" baseline="0" dirty="0" smtClean="0"/>
              <a:t> Advanced Senior Care management and vertical integration of are essential elements to achieving seamless care delivery with points of service that meet the patient in the most effective, efficient, patient &amp; family centric location </a:t>
            </a:r>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28</a:t>
            </a:fld>
            <a:endParaRPr lang="en-US" altLang="en-US"/>
          </a:p>
        </p:txBody>
      </p:sp>
    </p:spTree>
    <p:extLst>
      <p:ext uri="{BB962C8B-B14F-4D97-AF65-F5344CB8AC3E}">
        <p14:creationId xmlns:p14="http://schemas.microsoft.com/office/powerpoint/2010/main" val="561311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partnerships with similar values and the ability to reliably</a:t>
            </a:r>
            <a:r>
              <a:rPr lang="en-US" baseline="0" dirty="0" smtClean="0"/>
              <a:t> provide needed services in patient centric ways.  ED and readmission avoidance, &amp; seamless care transitions,  for example require a more refined patient access and triaging system. Patient and providers need to define and refine their communication and access expectations.</a:t>
            </a:r>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29</a:t>
            </a:fld>
            <a:endParaRPr lang="en-US" altLang="en-US"/>
          </a:p>
        </p:txBody>
      </p:sp>
    </p:spTree>
    <p:extLst>
      <p:ext uri="{BB962C8B-B14F-4D97-AF65-F5344CB8AC3E}">
        <p14:creationId xmlns:p14="http://schemas.microsoft.com/office/powerpoint/2010/main" val="2011882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 detailed outpatient capacity analysis is</a:t>
            </a:r>
            <a:r>
              <a:rPr lang="en-US" altLang="en-US" baseline="0" dirty="0" smtClean="0"/>
              <a:t> being performed to scope and size Palliative Care demand and resources needed to effectively meet that demand.</a:t>
            </a:r>
          </a:p>
          <a:p>
            <a:pPr eaLnBrk="1" hangingPunct="1">
              <a:spcBef>
                <a:spcPct val="0"/>
              </a:spcBef>
            </a:pPr>
            <a:r>
              <a:rPr lang="en-US" altLang="en-US" baseline="0" dirty="0" smtClean="0"/>
              <a:t>We continue to evolve and refine our programs and infrastructure while focusing on building a culture of cooperative and compassionate care.</a:t>
            </a:r>
            <a:endParaRPr lang="en-US" altLang="en-US" dirty="0" smtClean="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ea typeface="MS PGothic" panose="020B0600070205080204" pitchFamily="34" charset="-128"/>
              </a:defRPr>
            </a:lvl1pPr>
            <a:lvl2pPr marL="754063" indent="-288925" eaLnBrk="0" hangingPunct="0">
              <a:defRPr>
                <a:solidFill>
                  <a:schemeClr val="tx1"/>
                </a:solidFill>
                <a:latin typeface="Century Gothic" panose="020B0502020202020204" pitchFamily="34" charset="0"/>
                <a:ea typeface="MS PGothic" panose="020B0600070205080204" pitchFamily="34" charset="-128"/>
              </a:defRPr>
            </a:lvl2pPr>
            <a:lvl3pPr marL="1158875" indent="-231775" eaLnBrk="0" hangingPunct="0">
              <a:defRPr>
                <a:solidFill>
                  <a:schemeClr val="tx1"/>
                </a:solidFill>
                <a:latin typeface="Century Gothic" panose="020B0502020202020204" pitchFamily="34" charset="0"/>
                <a:ea typeface="MS PGothic" panose="020B0600070205080204" pitchFamily="34" charset="-128"/>
              </a:defRPr>
            </a:lvl3pPr>
            <a:lvl4pPr marL="1624013" indent="-231775" eaLnBrk="0" hangingPunct="0">
              <a:defRPr>
                <a:solidFill>
                  <a:schemeClr val="tx1"/>
                </a:solidFill>
                <a:latin typeface="Century Gothic" panose="020B0502020202020204" pitchFamily="34" charset="0"/>
                <a:ea typeface="MS PGothic" panose="020B0600070205080204" pitchFamily="34" charset="-128"/>
              </a:defRPr>
            </a:lvl4pPr>
            <a:lvl5pPr marL="2087563" indent="-231775" eaLnBrk="0" hangingPunct="0">
              <a:defRPr>
                <a:solidFill>
                  <a:schemeClr val="tx1"/>
                </a:solidFill>
                <a:latin typeface="Century Gothic" panose="020B0502020202020204" pitchFamily="34" charset="0"/>
                <a:ea typeface="MS PGothic" panose="020B0600070205080204" pitchFamily="34" charset="-128"/>
              </a:defRPr>
            </a:lvl5pPr>
            <a:lvl6pPr marL="2544763" indent="-231775"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3001963" indent="-231775"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59163" indent="-231775"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916363" indent="-231775"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eaLnBrk="1" hangingPunct="1"/>
            <a:fld id="{E810F18C-A29E-41F7-A5A3-5F91E1D7D241}" type="slidenum">
              <a:rPr lang="en-US" altLang="en-US">
                <a:solidFill>
                  <a:srgbClr val="000000"/>
                </a:solidFill>
                <a:latin typeface="Arial" panose="020B0604020202020204" pitchFamily="34" charset="0"/>
              </a:rPr>
              <a:pPr eaLnBrk="1" hangingPunct="1"/>
              <a:t>30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31584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536950" y="230188"/>
            <a:ext cx="1684338" cy="1263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08936" y="1608944"/>
            <a:ext cx="8515937" cy="5114144"/>
          </a:xfrm>
        </p:spPr>
        <p:txBody>
          <a:bodyPr/>
          <a:lstStyle/>
          <a:p>
            <a:pPr eaLnBrk="1" hangingPunct="1">
              <a:spcBef>
                <a:spcPct val="0"/>
              </a:spcBef>
              <a:defRPr/>
            </a:pPr>
            <a:r>
              <a:rPr lang="en-US" sz="1600" dirty="0" smtClean="0"/>
              <a:t>Triple Aim includes engagement of patient &amp; family, provider and workforce in a balanced and coordinate manner to achieve best aligned results</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28527FE-5FA8-4385-8679-9875610344E6}" type="slidenum">
              <a:rPr lang="en-US" sz="1200" smtClean="0"/>
              <a:pPr/>
              <a:t>4</a:t>
            </a:fld>
            <a:endParaRPr lang="en-US" sz="1200" smtClean="0"/>
          </a:p>
        </p:txBody>
      </p:sp>
    </p:spTree>
    <p:extLst>
      <p:ext uri="{BB962C8B-B14F-4D97-AF65-F5344CB8AC3E}">
        <p14:creationId xmlns:p14="http://schemas.microsoft.com/office/powerpoint/2010/main" val="123699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Pull in PS slide on PS membership and BPT</a:t>
            </a:r>
          </a:p>
          <a:p>
            <a:pPr eaLnBrk="1" hangingPunct="1">
              <a:spcBef>
                <a:spcPct val="0"/>
              </a:spcBef>
            </a:pPr>
            <a:r>
              <a:rPr lang="en-US" altLang="en-US" smtClean="0"/>
              <a:t>Original business plan</a:t>
            </a: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ea typeface="MS PGothic" panose="020B0600070205080204" pitchFamily="34" charset="-128"/>
              </a:defRPr>
            </a:lvl1pPr>
            <a:lvl2pPr marL="742950" indent="-285750" eaLnBrk="0" hangingPunct="0">
              <a:defRPr>
                <a:solidFill>
                  <a:schemeClr val="tx1"/>
                </a:solidFill>
                <a:latin typeface="Century Gothic" panose="020B0502020202020204" pitchFamily="34" charset="0"/>
                <a:ea typeface="MS PGothic" panose="020B0600070205080204" pitchFamily="34" charset="-128"/>
              </a:defRPr>
            </a:lvl2pPr>
            <a:lvl3pPr marL="1143000" indent="-228600" eaLnBrk="0" hangingPunct="0">
              <a:defRPr>
                <a:solidFill>
                  <a:schemeClr val="tx1"/>
                </a:solidFill>
                <a:latin typeface="Century Gothic" panose="020B0502020202020204" pitchFamily="34" charset="0"/>
                <a:ea typeface="MS PGothic" panose="020B0600070205080204" pitchFamily="34" charset="-128"/>
              </a:defRPr>
            </a:lvl3pPr>
            <a:lvl4pPr marL="1600200" indent="-228600" eaLnBrk="0" hangingPunct="0">
              <a:defRPr>
                <a:solidFill>
                  <a:schemeClr val="tx1"/>
                </a:solidFill>
                <a:latin typeface="Century Gothic" panose="020B0502020202020204" pitchFamily="34" charset="0"/>
                <a:ea typeface="MS PGothic" panose="020B0600070205080204" pitchFamily="34" charset="-128"/>
              </a:defRPr>
            </a:lvl4pPr>
            <a:lvl5pPr marL="2057400" indent="-228600" eaLnBrk="0" hangingPunct="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eaLnBrk="1" hangingPunct="1"/>
            <a:fld id="{15B981C5-031B-4EC9-A717-AEF22A8F80E6}"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97621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Jim </a:t>
            </a:r>
            <a:r>
              <a:rPr lang="en-US" baseline="0" dirty="0" smtClean="0"/>
              <a:t>(1:30) Cum: 6:00</a:t>
            </a:r>
          </a:p>
          <a:p>
            <a:r>
              <a:rPr lang="en-US" sz="1200" dirty="0" smtClean="0">
                <a:solidFill>
                  <a:srgbClr val="44546A"/>
                </a:solidFill>
                <a:effectLst/>
                <a:latin typeface="+mn-lt"/>
                <a:ea typeface="Calibri"/>
                <a:cs typeface="Times New Roman"/>
              </a:rPr>
              <a:t>usual Physician Society slide </a:t>
            </a:r>
            <a:endParaRPr lang="en-US" dirty="0"/>
          </a:p>
        </p:txBody>
      </p:sp>
    </p:spTree>
    <p:extLst>
      <p:ext uri="{BB962C8B-B14F-4D97-AF65-F5344CB8AC3E}">
        <p14:creationId xmlns:p14="http://schemas.microsoft.com/office/powerpoint/2010/main" val="188231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Slide 17-19      Went back to our Clinical/Business plan slides to PG/Execs from 2/13 and pulled these forward to set the Barrier Stage…</a:t>
            </a:r>
          </a:p>
          <a:p>
            <a:endParaRPr lang="en-US" dirty="0"/>
          </a:p>
        </p:txBody>
      </p:sp>
      <p:sp>
        <p:nvSpPr>
          <p:cNvPr id="4" name="Slide Number Placeholder 3"/>
          <p:cNvSpPr>
            <a:spLocks noGrp="1"/>
          </p:cNvSpPr>
          <p:nvPr>
            <p:ph type="sldNum" sz="quarter" idx="10"/>
          </p:nvPr>
        </p:nvSpPr>
        <p:spPr/>
        <p:txBody>
          <a:bodyPr/>
          <a:lstStyle/>
          <a:p>
            <a:fld id="{27F8E570-8C12-4D76-BAB9-1CE62737C12A}" type="slidenum">
              <a:rPr lang="en-US" smtClean="0"/>
              <a:t>8</a:t>
            </a:fld>
            <a:endParaRPr lang="en-US"/>
          </a:p>
        </p:txBody>
      </p:sp>
    </p:spTree>
    <p:extLst>
      <p:ext uri="{BB962C8B-B14F-4D97-AF65-F5344CB8AC3E}">
        <p14:creationId xmlns:p14="http://schemas.microsoft.com/office/powerpoint/2010/main" val="55349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F8E570-8C12-4D76-BAB9-1CE62737C12A}" type="slidenum">
              <a:rPr lang="en-US" smtClean="0"/>
              <a:t>9</a:t>
            </a:fld>
            <a:endParaRPr lang="en-US"/>
          </a:p>
        </p:txBody>
      </p:sp>
    </p:spTree>
    <p:extLst>
      <p:ext uri="{BB962C8B-B14F-4D97-AF65-F5344CB8AC3E}">
        <p14:creationId xmlns:p14="http://schemas.microsoft.com/office/powerpoint/2010/main" val="217721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F8E570-8C12-4D76-BAB9-1CE62737C12A}" type="slidenum">
              <a:rPr lang="en-US" smtClean="0"/>
              <a:t>10</a:t>
            </a:fld>
            <a:endParaRPr lang="en-US"/>
          </a:p>
        </p:txBody>
      </p:sp>
    </p:spTree>
    <p:extLst>
      <p:ext uri="{BB962C8B-B14F-4D97-AF65-F5344CB8AC3E}">
        <p14:creationId xmlns:p14="http://schemas.microsoft.com/office/powerpoint/2010/main" val="144782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Slide 20-21      Key BPT Activities 2012-13 and our original Top 10</a:t>
            </a:r>
          </a:p>
          <a:p>
            <a:endParaRPr lang="en-US" dirty="0"/>
          </a:p>
        </p:txBody>
      </p:sp>
      <p:sp>
        <p:nvSpPr>
          <p:cNvPr id="4" name="Slide Number Placeholder 3"/>
          <p:cNvSpPr>
            <a:spLocks noGrp="1"/>
          </p:cNvSpPr>
          <p:nvPr>
            <p:ph type="sldNum" sz="quarter" idx="10"/>
          </p:nvPr>
        </p:nvSpPr>
        <p:spPr/>
        <p:txBody>
          <a:bodyPr/>
          <a:lstStyle/>
          <a:p>
            <a:fld id="{8CEBFA93-03E0-4531-80D4-3A760DD63315}" type="slidenum">
              <a:rPr lang="en-US" altLang="en-US" smtClean="0"/>
              <a:pPr/>
              <a:t>11</a:t>
            </a:fld>
            <a:endParaRPr lang="en-US" altLang="en-US"/>
          </a:p>
        </p:txBody>
      </p:sp>
    </p:spTree>
    <p:extLst>
      <p:ext uri="{BB962C8B-B14F-4D97-AF65-F5344CB8AC3E}">
        <p14:creationId xmlns:p14="http://schemas.microsoft.com/office/powerpoint/2010/main" val="3081624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85800" y="1219200"/>
            <a:ext cx="7772400" cy="1470025"/>
          </a:xfrm>
        </p:spPr>
        <p:txBody>
          <a:bodyPr/>
          <a:lstStyle>
            <a:lvl1pPr algn="r">
              <a:defRPr b="1"/>
            </a:lvl1pPr>
          </a:lstStyle>
          <a:p>
            <a:r>
              <a:rPr lang="en-US"/>
              <a:t>Click to edit Master title style</a:t>
            </a:r>
          </a:p>
        </p:txBody>
      </p:sp>
      <p:sp>
        <p:nvSpPr>
          <p:cNvPr id="6148" name="Rectangle 4"/>
          <p:cNvSpPr>
            <a:spLocks noGrp="1" noChangeArrowheads="1"/>
          </p:cNvSpPr>
          <p:nvPr>
            <p:ph type="subTitle" idx="1"/>
          </p:nvPr>
        </p:nvSpPr>
        <p:spPr>
          <a:xfrm>
            <a:off x="685800" y="2974975"/>
            <a:ext cx="7772400" cy="1752600"/>
          </a:xfrm>
        </p:spPr>
        <p:txBody>
          <a:bodyPr/>
          <a:lstStyle>
            <a:lvl1pPr marL="0" indent="0" algn="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57334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49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433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295400"/>
            <a:ext cx="4305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67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Standar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443355"/>
            <a:ext cx="8229600" cy="407024"/>
          </a:xfrm>
          <a:prstGeom prst="rect">
            <a:avLst/>
          </a:prstGeom>
        </p:spPr>
        <p:txBody>
          <a:bodyPr>
            <a:noAutofit/>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1"/>
          </p:nvPr>
        </p:nvSpPr>
        <p:spPr bwMode="gray">
          <a:xfrm>
            <a:off x="457200" y="960107"/>
            <a:ext cx="8227786" cy="438914"/>
          </a:xfrm>
          <a:prstGeom prst="rect">
            <a:avLst/>
          </a:prstGeom>
        </p:spPr>
        <p:txBody>
          <a:bodyPr lIns="0" rIns="0">
            <a:noAutofit/>
          </a:bodyPr>
          <a:lstStyle>
            <a:lvl1pPr marL="0" indent="0">
              <a:spcBef>
                <a:spcPts val="0"/>
              </a:spcBef>
              <a:buNone/>
              <a:defRPr sz="2000" baseline="0">
                <a:solidFill>
                  <a:schemeClr val="accent3"/>
                </a:solidFill>
              </a:defRPr>
            </a:lvl1pPr>
          </a:lstStyle>
          <a:p>
            <a:pPr lvl="0"/>
            <a:r>
              <a:rPr lang="en-US" smtClean="0"/>
              <a:t>Click to edit Master text styles</a:t>
            </a:r>
          </a:p>
        </p:txBody>
      </p:sp>
      <p:sp>
        <p:nvSpPr>
          <p:cNvPr id="9" name="Text Placeholder 21"/>
          <p:cNvSpPr>
            <a:spLocks noGrp="1"/>
          </p:cNvSpPr>
          <p:nvPr>
            <p:ph type="body" sz="quarter" idx="17"/>
          </p:nvPr>
        </p:nvSpPr>
        <p:spPr bwMode="gray">
          <a:xfrm>
            <a:off x="6217934" y="6531429"/>
            <a:ext cx="2926067" cy="326571"/>
          </a:xfrm>
          <a:prstGeom prst="rect">
            <a:avLst/>
          </a:prstGeom>
        </p:spPr>
        <p:txBody>
          <a:bodyPr lIns="45720" rIns="45720" anchor="b">
            <a:noAutofit/>
          </a:bodyPr>
          <a:lstStyle>
            <a:lvl1pPr marL="0" indent="0" algn="l">
              <a:spcBef>
                <a:spcPts val="0"/>
              </a:spcBef>
              <a:buNone/>
              <a:defRPr sz="714" baseline="0">
                <a:latin typeface="+mn-lt"/>
              </a:defRPr>
            </a:lvl1pPr>
            <a:lvl2pPr algn="l">
              <a:buNone/>
              <a:defRPr sz="857"/>
            </a:lvl2pPr>
            <a:lvl3pPr algn="l">
              <a:buNone/>
              <a:defRPr sz="857"/>
            </a:lvl3pPr>
            <a:lvl4pPr algn="l">
              <a:buNone/>
              <a:defRPr sz="857"/>
            </a:lvl4pPr>
            <a:lvl5pPr algn="l">
              <a:buNone/>
              <a:defRPr sz="857"/>
            </a:lvl5pPr>
          </a:lstStyle>
          <a:p>
            <a:pPr lvl="0"/>
            <a:r>
              <a:rPr lang="en-US" smtClean="0"/>
              <a:t>Click to edit Master text styles</a:t>
            </a:r>
          </a:p>
        </p:txBody>
      </p:sp>
      <p:sp>
        <p:nvSpPr>
          <p:cNvPr id="11" name="Text Placeholder 4"/>
          <p:cNvSpPr>
            <a:spLocks noGrp="1"/>
          </p:cNvSpPr>
          <p:nvPr>
            <p:ph type="body" sz="quarter" idx="19"/>
          </p:nvPr>
        </p:nvSpPr>
        <p:spPr bwMode="gray">
          <a:xfrm>
            <a:off x="457200" y="1"/>
            <a:ext cx="4180114" cy="301736"/>
          </a:xfrm>
          <a:prstGeom prst="rect">
            <a:avLst/>
          </a:prstGeom>
        </p:spPr>
        <p:txBody>
          <a:bodyPr lIns="0" rIns="0">
            <a:noAutofit/>
          </a:bodyPr>
          <a:lstStyle>
            <a:lvl1pPr marL="0" indent="0">
              <a:spcBef>
                <a:spcPts val="0"/>
              </a:spcBef>
              <a:buNone/>
              <a:defRPr sz="1286" baseline="0">
                <a:solidFill>
                  <a:schemeClr val="bg1"/>
                </a:solidFill>
              </a:defRPr>
            </a:lvl1pPr>
          </a:lstStyle>
          <a:p>
            <a:pPr lvl="0"/>
            <a:r>
              <a:rPr lang="en-US" smtClean="0"/>
              <a:t>Click to edit Master text styles</a:t>
            </a:r>
          </a:p>
        </p:txBody>
      </p:sp>
      <p:sp>
        <p:nvSpPr>
          <p:cNvPr id="14" name="Text Placeholder 23"/>
          <p:cNvSpPr>
            <a:spLocks noGrp="1"/>
          </p:cNvSpPr>
          <p:nvPr>
            <p:ph type="body" sz="quarter" idx="20"/>
          </p:nvPr>
        </p:nvSpPr>
        <p:spPr bwMode="gray">
          <a:xfrm>
            <a:off x="173742" y="6438447"/>
            <a:ext cx="2559267" cy="417286"/>
          </a:xfrm>
          <a:prstGeom prst="rect">
            <a:avLst/>
          </a:prstGeom>
        </p:spPr>
        <p:txBody>
          <a:bodyPr lIns="45720" rIns="45720" anchor="b">
            <a:noAutofit/>
          </a:bodyPr>
          <a:lstStyle>
            <a:lvl1pPr marL="130631" indent="-130631" algn="l" defTabSz="130631">
              <a:spcBef>
                <a:spcPts val="0"/>
              </a:spcBef>
              <a:buFont typeface="+mj-lt"/>
              <a:buAutoNum type="arabicParenR"/>
              <a:defRPr sz="714" baseline="0">
                <a:solidFill>
                  <a:schemeClr val="tx1"/>
                </a:solidFill>
                <a:latin typeface="+mn-lt"/>
              </a:defRPr>
            </a:lvl1pPr>
            <a:lvl2pPr>
              <a:buNone/>
              <a:defRPr sz="857">
                <a:solidFill>
                  <a:schemeClr val="tx1"/>
                </a:solidFill>
              </a:defRPr>
            </a:lvl2pPr>
            <a:lvl3pPr>
              <a:buNone/>
              <a:defRPr sz="857">
                <a:solidFill>
                  <a:schemeClr val="tx1"/>
                </a:solidFill>
              </a:defRPr>
            </a:lvl3pPr>
            <a:lvl4pPr>
              <a:buNone/>
              <a:defRPr sz="857">
                <a:solidFill>
                  <a:schemeClr val="tx1"/>
                </a:solidFill>
              </a:defRPr>
            </a:lvl4pPr>
            <a:lvl5pPr>
              <a:buNone/>
              <a:defRPr sz="857">
                <a:solidFill>
                  <a:schemeClr val="tx1"/>
                </a:solidFill>
              </a:defRPr>
            </a:lvl5pPr>
          </a:lstStyle>
          <a:p>
            <a:pPr lvl="0"/>
            <a:r>
              <a:rPr lang="en-US" smtClean="0"/>
              <a:t>Click to edit Master text styles</a:t>
            </a:r>
          </a:p>
        </p:txBody>
      </p:sp>
      <p:sp>
        <p:nvSpPr>
          <p:cNvPr id="21" name="Text Placeholder 16"/>
          <p:cNvSpPr>
            <a:spLocks noGrp="1"/>
          </p:cNvSpPr>
          <p:nvPr>
            <p:ph type="body" sz="quarter" idx="23"/>
          </p:nvPr>
        </p:nvSpPr>
        <p:spPr bwMode="gray">
          <a:xfrm>
            <a:off x="1630591" y="1697378"/>
            <a:ext cx="5882821" cy="328699"/>
          </a:xfrm>
          <a:prstGeom prst="rect">
            <a:avLst/>
          </a:prstGeom>
        </p:spPr>
        <p:txBody>
          <a:bodyPr/>
          <a:lstStyle>
            <a:lvl1pPr marL="0" indent="0" algn="ctr">
              <a:spcBef>
                <a:spcPts val="0"/>
              </a:spcBef>
              <a:buNone/>
              <a:defRPr sz="1571" b="1"/>
            </a:lvl1pPr>
            <a:lvl2pPr algn="ctr">
              <a:buNone/>
              <a:defRPr sz="1429" b="1"/>
            </a:lvl2pPr>
            <a:lvl3pPr algn="ctr">
              <a:buNone/>
              <a:defRPr sz="1429" b="1"/>
            </a:lvl3pPr>
            <a:lvl4pPr algn="ctr">
              <a:buNone/>
              <a:defRPr sz="1429" b="1"/>
            </a:lvl4pPr>
            <a:lvl5pPr algn="ctr">
              <a:buNone/>
              <a:defRPr sz="1429" b="1"/>
            </a:lvl5pPr>
          </a:lstStyle>
          <a:p>
            <a:pPr lvl="0"/>
            <a:r>
              <a:rPr lang="en-US" smtClean="0"/>
              <a:t>Click to edit Master text styles</a:t>
            </a:r>
          </a:p>
        </p:txBody>
      </p:sp>
      <p:sp>
        <p:nvSpPr>
          <p:cNvPr id="22" name="Text Placeholder 16"/>
          <p:cNvSpPr>
            <a:spLocks noGrp="1"/>
          </p:cNvSpPr>
          <p:nvPr>
            <p:ph type="body" sz="quarter" idx="24"/>
          </p:nvPr>
        </p:nvSpPr>
        <p:spPr bwMode="gray">
          <a:xfrm>
            <a:off x="1630591" y="2035054"/>
            <a:ext cx="5882821" cy="346473"/>
          </a:xfrm>
          <a:prstGeom prst="rect">
            <a:avLst/>
          </a:prstGeom>
        </p:spPr>
        <p:txBody>
          <a:bodyPr/>
          <a:lstStyle>
            <a:lvl1pPr marL="0" indent="0" algn="ctr">
              <a:spcBef>
                <a:spcPts val="0"/>
              </a:spcBef>
              <a:buNone/>
              <a:defRPr sz="1429" b="0" i="1"/>
            </a:lvl1pPr>
            <a:lvl2pPr algn="ctr">
              <a:buNone/>
              <a:defRPr sz="1429" b="1"/>
            </a:lvl2pPr>
            <a:lvl3pPr algn="ctr">
              <a:buNone/>
              <a:defRPr sz="1429" b="1"/>
            </a:lvl3pPr>
            <a:lvl4pPr algn="ctr">
              <a:buNone/>
              <a:defRPr sz="1429" b="1"/>
            </a:lvl4pPr>
            <a:lvl5pPr algn="ctr">
              <a:buNone/>
              <a:defRPr sz="1429" b="1"/>
            </a:lvl5pPr>
          </a:lstStyle>
          <a:p>
            <a:pPr lvl="0"/>
            <a:r>
              <a:rPr lang="en-US" smtClean="0"/>
              <a:t>Click to edit Master text styles</a:t>
            </a:r>
          </a:p>
        </p:txBody>
      </p:sp>
      <p:sp>
        <p:nvSpPr>
          <p:cNvPr id="10" name="Slide Number Placeholder 2"/>
          <p:cNvSpPr>
            <a:spLocks noGrp="1"/>
          </p:cNvSpPr>
          <p:nvPr>
            <p:ph type="sldNum" sz="quarter" idx="25"/>
          </p:nvPr>
        </p:nvSpPr>
        <p:spPr bwMode="gray">
          <a:xfrm>
            <a:off x="7924800" y="6356350"/>
            <a:ext cx="762000" cy="365125"/>
          </a:xfrm>
          <a:prstGeom prst="rect">
            <a:avLst/>
          </a:prstGeom>
        </p:spPr>
        <p:txBody>
          <a:bodyPr vert="horz" wrap="square" lIns="91440" tIns="45720" rIns="91440" bIns="45720" numCol="1" anchor="t" anchorCtr="0" compatLnSpc="1">
            <a:prstTxWarp prst="textNoShape">
              <a:avLst/>
            </a:prstTxWarp>
            <a:noAutofit/>
          </a:bodyPr>
          <a:lstStyle>
            <a:lvl1pPr>
              <a:defRPr>
                <a:solidFill>
                  <a:srgbClr val="FFFFFF"/>
                </a:solidFill>
              </a:defRPr>
            </a:lvl1pPr>
          </a:lstStyle>
          <a:p>
            <a:fld id="{D5DE5F82-16E3-4A41-A6D7-9EEF25E2CAED}" type="slidenum">
              <a:rPr lang="en-US" altLang="en-US"/>
              <a:pPr/>
              <a:t>‹#›</a:t>
            </a:fld>
            <a:endParaRPr lang="en-US" altLang="en-US"/>
          </a:p>
        </p:txBody>
      </p:sp>
    </p:spTree>
    <p:extLst>
      <p:ext uri="{BB962C8B-B14F-4D97-AF65-F5344CB8AC3E}">
        <p14:creationId xmlns:p14="http://schemas.microsoft.com/office/powerpoint/2010/main" val="24692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3355"/>
            <a:ext cx="8229600" cy="407024"/>
          </a:xfrm>
          <a:prstGeom prst="rect">
            <a:avLst/>
          </a:prstGeom>
        </p:spPr>
        <p:txBody>
          <a:bodyPr>
            <a:noAutofit/>
          </a:bodyPr>
          <a:lstStyle>
            <a:lvl1pPr>
              <a:defRPr/>
            </a:lvl1pPr>
          </a:lstStyle>
          <a:p>
            <a:r>
              <a:rPr lang="en-US" dirty="0" smtClean="0"/>
              <a:t>Slide Title – Arial 18pt Bold, Use Title Case</a:t>
            </a:r>
            <a:endParaRPr lang="en-US" dirty="0"/>
          </a:p>
        </p:txBody>
      </p:sp>
      <p:sp>
        <p:nvSpPr>
          <p:cNvPr id="3" name="Slide Number Placeholder 2"/>
          <p:cNvSpPr>
            <a:spLocks noGrp="1"/>
          </p:cNvSpPr>
          <p:nvPr>
            <p:ph type="sldNum" sz="quarter" idx="10"/>
          </p:nvPr>
        </p:nvSpPr>
        <p:spPr>
          <a:xfrm>
            <a:off x="8522229" y="0"/>
            <a:ext cx="621771" cy="365126"/>
          </a:xfrm>
          <a:prstGeom prst="rect">
            <a:avLst/>
          </a:prstGeom>
        </p:spPr>
        <p:txBody>
          <a:bodyPr>
            <a:noAutofit/>
          </a:bodyPr>
          <a:lstStyle/>
          <a:p>
            <a:fld id="{D1524D41-16DC-4D92-9EF9-071B213BE0F5}" type="slidenum">
              <a:rPr lang="en-US" smtClean="0"/>
              <a:pPr/>
              <a:t>‹#›</a:t>
            </a:fld>
            <a:endParaRPr lang="en-US"/>
          </a:p>
        </p:txBody>
      </p:sp>
      <p:sp>
        <p:nvSpPr>
          <p:cNvPr id="5" name="Text Placeholder 4"/>
          <p:cNvSpPr>
            <a:spLocks noGrp="1"/>
          </p:cNvSpPr>
          <p:nvPr>
            <p:ph type="body" sz="quarter" idx="11" hasCustomPrompt="1"/>
          </p:nvPr>
        </p:nvSpPr>
        <p:spPr bwMode="gray">
          <a:xfrm>
            <a:off x="457200" y="960107"/>
            <a:ext cx="8227786" cy="438914"/>
          </a:xfrm>
          <a:prstGeom prst="rect">
            <a:avLst/>
          </a:prstGeom>
        </p:spPr>
        <p:txBody>
          <a:bodyPr>
            <a:noAutofit/>
          </a:bodyPr>
          <a:lstStyle>
            <a:lvl1pPr marL="0" indent="0">
              <a:spcBef>
                <a:spcPts val="0"/>
              </a:spcBef>
              <a:buNone/>
              <a:defRPr sz="2000" baseline="0">
                <a:solidFill>
                  <a:schemeClr val="accent3"/>
                </a:solidFill>
              </a:defRPr>
            </a:lvl1pPr>
          </a:lstStyle>
          <a:p>
            <a:pPr lvl="0"/>
            <a:r>
              <a:rPr lang="en-US" dirty="0" smtClean="0"/>
              <a:t>Slide Subtitle – Arial 14pt Regular, Use Title Case</a:t>
            </a:r>
            <a:endParaRPr lang="en-US" dirty="0"/>
          </a:p>
        </p:txBody>
      </p:sp>
      <p:sp>
        <p:nvSpPr>
          <p:cNvPr id="9" name="Text Placeholder 21"/>
          <p:cNvSpPr>
            <a:spLocks noGrp="1"/>
          </p:cNvSpPr>
          <p:nvPr>
            <p:ph type="body" sz="quarter" idx="17" hasCustomPrompt="1"/>
          </p:nvPr>
        </p:nvSpPr>
        <p:spPr>
          <a:xfrm>
            <a:off x="6217934" y="6531429"/>
            <a:ext cx="2926067" cy="326571"/>
          </a:xfrm>
          <a:prstGeom prst="rect">
            <a:avLst/>
          </a:prstGeom>
        </p:spPr>
        <p:txBody>
          <a:bodyPr lIns="45720" tIns="45720" rIns="45720" bIns="45720" anchor="b">
            <a:noAutofit/>
          </a:bodyPr>
          <a:lstStyle>
            <a:lvl1pPr marL="0" indent="0" algn="l">
              <a:spcBef>
                <a:spcPts val="0"/>
              </a:spcBef>
              <a:buNone/>
              <a:defRPr sz="714" baseline="0">
                <a:latin typeface="+mn-lt"/>
              </a:defRPr>
            </a:lvl1pPr>
            <a:lvl2pPr algn="l">
              <a:buNone/>
              <a:defRPr sz="857"/>
            </a:lvl2pPr>
            <a:lvl3pPr algn="l">
              <a:buNone/>
              <a:defRPr sz="857"/>
            </a:lvl3pPr>
            <a:lvl4pPr algn="l">
              <a:buNone/>
              <a:defRPr sz="857"/>
            </a:lvl4pPr>
            <a:lvl5pPr algn="l">
              <a:buNone/>
              <a:defRPr sz="857"/>
            </a:lvl5pPr>
          </a:lstStyle>
          <a:p>
            <a:pPr lvl="0"/>
            <a:r>
              <a:rPr lang="en-US" dirty="0" smtClean="0"/>
              <a:t>Source: Click to add source. Use a single space after “Source:” and a period at the end of the source. Stretch the box to the left as needed.</a:t>
            </a:r>
            <a:endParaRPr lang="en-US" dirty="0"/>
          </a:p>
        </p:txBody>
      </p:sp>
      <p:sp>
        <p:nvSpPr>
          <p:cNvPr id="11" name="Text Placeholder 4"/>
          <p:cNvSpPr>
            <a:spLocks noGrp="1"/>
          </p:cNvSpPr>
          <p:nvPr>
            <p:ph type="body" sz="quarter" idx="19" hasCustomPrompt="1"/>
          </p:nvPr>
        </p:nvSpPr>
        <p:spPr bwMode="gray">
          <a:xfrm>
            <a:off x="457200" y="1"/>
            <a:ext cx="4180114" cy="301736"/>
          </a:xfrm>
          <a:prstGeom prst="rect">
            <a:avLst/>
          </a:prstGeom>
        </p:spPr>
        <p:txBody>
          <a:bodyPr>
            <a:noAutofit/>
          </a:bodyPr>
          <a:lstStyle>
            <a:lvl1pPr marL="0" indent="0">
              <a:spcBef>
                <a:spcPts val="0"/>
              </a:spcBef>
              <a:buNone/>
              <a:defRPr sz="1286" baseline="0">
                <a:solidFill>
                  <a:schemeClr val="bg1"/>
                </a:solidFill>
              </a:defRPr>
            </a:lvl1pPr>
          </a:lstStyle>
          <a:p>
            <a:pPr lvl="0"/>
            <a:r>
              <a:rPr lang="en-US" dirty="0" smtClean="0"/>
              <a:t>Top Kicker – Arial 9pt Regular, Use Title Case</a:t>
            </a:r>
            <a:endParaRPr lang="en-US" dirty="0"/>
          </a:p>
        </p:txBody>
      </p:sp>
      <p:sp>
        <p:nvSpPr>
          <p:cNvPr id="14" name="Text Placeholder 23"/>
          <p:cNvSpPr>
            <a:spLocks noGrp="1"/>
          </p:cNvSpPr>
          <p:nvPr>
            <p:ph type="body" sz="quarter" idx="20" hasCustomPrompt="1"/>
          </p:nvPr>
        </p:nvSpPr>
        <p:spPr>
          <a:xfrm>
            <a:off x="173742" y="6438447"/>
            <a:ext cx="2612571" cy="417286"/>
          </a:xfrm>
          <a:prstGeom prst="rect">
            <a:avLst/>
          </a:prstGeom>
        </p:spPr>
        <p:txBody>
          <a:bodyPr lIns="45720" rIns="45720" anchor="b">
            <a:noAutofit/>
          </a:bodyPr>
          <a:lstStyle>
            <a:lvl1pPr marL="130631" indent="-130631" algn="l" defTabSz="130631">
              <a:spcBef>
                <a:spcPts val="0"/>
              </a:spcBef>
              <a:buFont typeface="+mj-lt"/>
              <a:buAutoNum type="arabicParenR"/>
              <a:defRPr sz="714" baseline="0">
                <a:solidFill>
                  <a:schemeClr val="tx1"/>
                </a:solidFill>
                <a:latin typeface="+mn-lt"/>
              </a:defRPr>
            </a:lvl1pPr>
            <a:lvl2pPr>
              <a:buNone/>
              <a:defRPr sz="857">
                <a:solidFill>
                  <a:schemeClr val="tx1"/>
                </a:solidFill>
              </a:defRPr>
            </a:lvl2pPr>
            <a:lvl3pPr>
              <a:buNone/>
              <a:defRPr sz="857">
                <a:solidFill>
                  <a:schemeClr val="tx1"/>
                </a:solidFill>
              </a:defRPr>
            </a:lvl3pPr>
            <a:lvl4pPr>
              <a:buNone/>
              <a:defRPr sz="857">
                <a:solidFill>
                  <a:schemeClr val="tx1"/>
                </a:solidFill>
              </a:defRPr>
            </a:lvl4pPr>
            <a:lvl5pPr>
              <a:buNone/>
              <a:defRPr sz="857">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31"/>
          <p:cNvSpPr>
            <a:spLocks noGrp="1"/>
          </p:cNvSpPr>
          <p:nvPr>
            <p:ph type="body" sz="quarter" idx="23" hasCustomPrompt="1"/>
          </p:nvPr>
        </p:nvSpPr>
        <p:spPr>
          <a:xfrm>
            <a:off x="452176" y="1641236"/>
            <a:ext cx="8227089" cy="4048643"/>
          </a:xfrm>
          <a:prstGeom prst="rect">
            <a:avLst/>
          </a:prstGeom>
        </p:spPr>
        <p:txBody>
          <a:bodyPr lIns="182880" rIns="365760"/>
          <a:lstStyle>
            <a:lvl1pPr>
              <a:defRPr sz="2000" baseline="0"/>
            </a:lvl1pPr>
            <a:lvl2pPr>
              <a:defRPr sz="2000"/>
            </a:lvl2pPr>
            <a:lvl3pPr>
              <a:defRPr sz="2000"/>
            </a:lvl3pPr>
            <a:lvl4pPr>
              <a:defRPr sz="2000"/>
            </a:lvl4pPr>
            <a:lvl5pPr>
              <a:defRPr sz="2000"/>
            </a:lvl5pPr>
          </a:lstStyle>
          <a:p>
            <a:pPr lvl="0"/>
            <a:r>
              <a:rPr lang="en-US" dirty="0" smtClean="0"/>
              <a:t>Add content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811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85800" y="1219200"/>
            <a:ext cx="7772400" cy="1470025"/>
          </a:xfrm>
        </p:spPr>
        <p:txBody>
          <a:bodyPr/>
          <a:lstStyle>
            <a:lvl1pPr algn="r">
              <a:defRPr b="1"/>
            </a:lvl1pPr>
          </a:lstStyle>
          <a:p>
            <a:r>
              <a:rPr lang="en-US"/>
              <a:t>Click to edit Master title style</a:t>
            </a:r>
          </a:p>
        </p:txBody>
      </p:sp>
      <p:sp>
        <p:nvSpPr>
          <p:cNvPr id="6148" name="Rectangle 4"/>
          <p:cNvSpPr>
            <a:spLocks noGrp="1" noChangeArrowheads="1"/>
          </p:cNvSpPr>
          <p:nvPr>
            <p:ph type="subTitle" idx="1"/>
          </p:nvPr>
        </p:nvSpPr>
        <p:spPr>
          <a:xfrm>
            <a:off x="685800" y="2974975"/>
            <a:ext cx="7772400" cy="1752600"/>
          </a:xfrm>
        </p:spPr>
        <p:txBody>
          <a:bodyPr/>
          <a:lstStyle>
            <a:lvl1pPr marL="0" indent="0" algn="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23560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66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9876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676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76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20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200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35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5271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0806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7139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663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295400"/>
            <a:ext cx="4305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1282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Standar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443355"/>
            <a:ext cx="8229600" cy="407024"/>
          </a:xfrm>
          <a:prstGeom prst="rect">
            <a:avLst/>
          </a:prstGeom>
        </p:spPr>
        <p:txBody>
          <a:bodyPr>
            <a:noAutofit/>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1"/>
          </p:nvPr>
        </p:nvSpPr>
        <p:spPr bwMode="gray">
          <a:xfrm>
            <a:off x="457200" y="960107"/>
            <a:ext cx="8227786" cy="438914"/>
          </a:xfrm>
          <a:prstGeom prst="rect">
            <a:avLst/>
          </a:prstGeom>
        </p:spPr>
        <p:txBody>
          <a:bodyPr lIns="0" rIns="0">
            <a:noAutofit/>
          </a:bodyPr>
          <a:lstStyle>
            <a:lvl1pPr marL="0" indent="0">
              <a:spcBef>
                <a:spcPts val="0"/>
              </a:spcBef>
              <a:buNone/>
              <a:defRPr sz="2000" baseline="0">
                <a:solidFill>
                  <a:schemeClr val="accent3"/>
                </a:solidFill>
              </a:defRPr>
            </a:lvl1pPr>
          </a:lstStyle>
          <a:p>
            <a:pPr lvl="0"/>
            <a:r>
              <a:rPr lang="en-US" smtClean="0"/>
              <a:t>Click to edit Master text styles</a:t>
            </a:r>
          </a:p>
        </p:txBody>
      </p:sp>
      <p:sp>
        <p:nvSpPr>
          <p:cNvPr id="9" name="Text Placeholder 21"/>
          <p:cNvSpPr>
            <a:spLocks noGrp="1"/>
          </p:cNvSpPr>
          <p:nvPr>
            <p:ph type="body" sz="quarter" idx="17"/>
          </p:nvPr>
        </p:nvSpPr>
        <p:spPr bwMode="gray">
          <a:xfrm>
            <a:off x="6217934" y="6531429"/>
            <a:ext cx="2926067" cy="326571"/>
          </a:xfrm>
          <a:prstGeom prst="rect">
            <a:avLst/>
          </a:prstGeom>
        </p:spPr>
        <p:txBody>
          <a:bodyPr lIns="45720" rIns="45720" anchor="b">
            <a:noAutofit/>
          </a:bodyPr>
          <a:lstStyle>
            <a:lvl1pPr marL="0" indent="0" algn="l">
              <a:spcBef>
                <a:spcPts val="0"/>
              </a:spcBef>
              <a:buNone/>
              <a:defRPr sz="714" baseline="0">
                <a:latin typeface="+mn-lt"/>
              </a:defRPr>
            </a:lvl1pPr>
            <a:lvl2pPr algn="l">
              <a:buNone/>
              <a:defRPr sz="857"/>
            </a:lvl2pPr>
            <a:lvl3pPr algn="l">
              <a:buNone/>
              <a:defRPr sz="857"/>
            </a:lvl3pPr>
            <a:lvl4pPr algn="l">
              <a:buNone/>
              <a:defRPr sz="857"/>
            </a:lvl4pPr>
            <a:lvl5pPr algn="l">
              <a:buNone/>
              <a:defRPr sz="857"/>
            </a:lvl5pPr>
          </a:lstStyle>
          <a:p>
            <a:pPr lvl="0"/>
            <a:r>
              <a:rPr lang="en-US" smtClean="0"/>
              <a:t>Click to edit Master text styles</a:t>
            </a:r>
          </a:p>
        </p:txBody>
      </p:sp>
      <p:sp>
        <p:nvSpPr>
          <p:cNvPr id="11" name="Text Placeholder 4"/>
          <p:cNvSpPr>
            <a:spLocks noGrp="1"/>
          </p:cNvSpPr>
          <p:nvPr>
            <p:ph type="body" sz="quarter" idx="19"/>
          </p:nvPr>
        </p:nvSpPr>
        <p:spPr bwMode="gray">
          <a:xfrm>
            <a:off x="457200" y="1"/>
            <a:ext cx="4180114" cy="301736"/>
          </a:xfrm>
          <a:prstGeom prst="rect">
            <a:avLst/>
          </a:prstGeom>
        </p:spPr>
        <p:txBody>
          <a:bodyPr lIns="0" rIns="0">
            <a:noAutofit/>
          </a:bodyPr>
          <a:lstStyle>
            <a:lvl1pPr marL="0" indent="0">
              <a:spcBef>
                <a:spcPts val="0"/>
              </a:spcBef>
              <a:buNone/>
              <a:defRPr sz="1286" baseline="0">
                <a:solidFill>
                  <a:schemeClr val="bg1"/>
                </a:solidFill>
              </a:defRPr>
            </a:lvl1pPr>
          </a:lstStyle>
          <a:p>
            <a:pPr lvl="0"/>
            <a:r>
              <a:rPr lang="en-US" smtClean="0"/>
              <a:t>Click to edit Master text styles</a:t>
            </a:r>
          </a:p>
        </p:txBody>
      </p:sp>
      <p:sp>
        <p:nvSpPr>
          <p:cNvPr id="14" name="Text Placeholder 23"/>
          <p:cNvSpPr>
            <a:spLocks noGrp="1"/>
          </p:cNvSpPr>
          <p:nvPr>
            <p:ph type="body" sz="quarter" idx="20"/>
          </p:nvPr>
        </p:nvSpPr>
        <p:spPr bwMode="gray">
          <a:xfrm>
            <a:off x="173742" y="6438447"/>
            <a:ext cx="2559267" cy="417286"/>
          </a:xfrm>
          <a:prstGeom prst="rect">
            <a:avLst/>
          </a:prstGeom>
        </p:spPr>
        <p:txBody>
          <a:bodyPr lIns="45720" rIns="45720" anchor="b">
            <a:noAutofit/>
          </a:bodyPr>
          <a:lstStyle>
            <a:lvl1pPr marL="130631" indent="-130631" algn="l" defTabSz="130631">
              <a:spcBef>
                <a:spcPts val="0"/>
              </a:spcBef>
              <a:buFont typeface="+mj-lt"/>
              <a:buAutoNum type="arabicParenR"/>
              <a:defRPr sz="714" baseline="0">
                <a:solidFill>
                  <a:schemeClr val="tx1"/>
                </a:solidFill>
                <a:latin typeface="+mn-lt"/>
              </a:defRPr>
            </a:lvl1pPr>
            <a:lvl2pPr>
              <a:buNone/>
              <a:defRPr sz="857">
                <a:solidFill>
                  <a:schemeClr val="tx1"/>
                </a:solidFill>
              </a:defRPr>
            </a:lvl2pPr>
            <a:lvl3pPr>
              <a:buNone/>
              <a:defRPr sz="857">
                <a:solidFill>
                  <a:schemeClr val="tx1"/>
                </a:solidFill>
              </a:defRPr>
            </a:lvl3pPr>
            <a:lvl4pPr>
              <a:buNone/>
              <a:defRPr sz="857">
                <a:solidFill>
                  <a:schemeClr val="tx1"/>
                </a:solidFill>
              </a:defRPr>
            </a:lvl4pPr>
            <a:lvl5pPr>
              <a:buNone/>
              <a:defRPr sz="857">
                <a:solidFill>
                  <a:schemeClr val="tx1"/>
                </a:solidFill>
              </a:defRPr>
            </a:lvl5pPr>
          </a:lstStyle>
          <a:p>
            <a:pPr lvl="0"/>
            <a:r>
              <a:rPr lang="en-US" smtClean="0"/>
              <a:t>Click to edit Master text styles</a:t>
            </a:r>
          </a:p>
        </p:txBody>
      </p:sp>
      <p:sp>
        <p:nvSpPr>
          <p:cNvPr id="21" name="Text Placeholder 16"/>
          <p:cNvSpPr>
            <a:spLocks noGrp="1"/>
          </p:cNvSpPr>
          <p:nvPr>
            <p:ph type="body" sz="quarter" idx="23"/>
          </p:nvPr>
        </p:nvSpPr>
        <p:spPr bwMode="gray">
          <a:xfrm>
            <a:off x="1630591" y="1697378"/>
            <a:ext cx="5882821" cy="328699"/>
          </a:xfrm>
          <a:prstGeom prst="rect">
            <a:avLst/>
          </a:prstGeom>
        </p:spPr>
        <p:txBody>
          <a:bodyPr/>
          <a:lstStyle>
            <a:lvl1pPr marL="0" indent="0" algn="ctr">
              <a:spcBef>
                <a:spcPts val="0"/>
              </a:spcBef>
              <a:buNone/>
              <a:defRPr sz="1571" b="1"/>
            </a:lvl1pPr>
            <a:lvl2pPr algn="ctr">
              <a:buNone/>
              <a:defRPr sz="1429" b="1"/>
            </a:lvl2pPr>
            <a:lvl3pPr algn="ctr">
              <a:buNone/>
              <a:defRPr sz="1429" b="1"/>
            </a:lvl3pPr>
            <a:lvl4pPr algn="ctr">
              <a:buNone/>
              <a:defRPr sz="1429" b="1"/>
            </a:lvl4pPr>
            <a:lvl5pPr algn="ctr">
              <a:buNone/>
              <a:defRPr sz="1429" b="1"/>
            </a:lvl5pPr>
          </a:lstStyle>
          <a:p>
            <a:pPr lvl="0"/>
            <a:r>
              <a:rPr lang="en-US" smtClean="0"/>
              <a:t>Click to edit Master text styles</a:t>
            </a:r>
          </a:p>
        </p:txBody>
      </p:sp>
      <p:sp>
        <p:nvSpPr>
          <p:cNvPr id="22" name="Text Placeholder 16"/>
          <p:cNvSpPr>
            <a:spLocks noGrp="1"/>
          </p:cNvSpPr>
          <p:nvPr>
            <p:ph type="body" sz="quarter" idx="24"/>
          </p:nvPr>
        </p:nvSpPr>
        <p:spPr bwMode="gray">
          <a:xfrm>
            <a:off x="1630591" y="2035054"/>
            <a:ext cx="5882821" cy="346473"/>
          </a:xfrm>
          <a:prstGeom prst="rect">
            <a:avLst/>
          </a:prstGeom>
        </p:spPr>
        <p:txBody>
          <a:bodyPr/>
          <a:lstStyle>
            <a:lvl1pPr marL="0" indent="0" algn="ctr">
              <a:spcBef>
                <a:spcPts val="0"/>
              </a:spcBef>
              <a:buNone/>
              <a:defRPr sz="1429" b="0" i="1"/>
            </a:lvl1pPr>
            <a:lvl2pPr algn="ctr">
              <a:buNone/>
              <a:defRPr sz="1429" b="1"/>
            </a:lvl2pPr>
            <a:lvl3pPr algn="ctr">
              <a:buNone/>
              <a:defRPr sz="1429" b="1"/>
            </a:lvl3pPr>
            <a:lvl4pPr algn="ctr">
              <a:buNone/>
              <a:defRPr sz="1429" b="1"/>
            </a:lvl4pPr>
            <a:lvl5pPr algn="ctr">
              <a:buNone/>
              <a:defRPr sz="1429" b="1"/>
            </a:lvl5pPr>
          </a:lstStyle>
          <a:p>
            <a:pPr lvl="0"/>
            <a:r>
              <a:rPr lang="en-US" smtClean="0"/>
              <a:t>Click to edit Master text styles</a:t>
            </a:r>
          </a:p>
        </p:txBody>
      </p:sp>
      <p:sp>
        <p:nvSpPr>
          <p:cNvPr id="10" name="Slide Number Placeholder 2"/>
          <p:cNvSpPr>
            <a:spLocks noGrp="1"/>
          </p:cNvSpPr>
          <p:nvPr>
            <p:ph type="sldNum" sz="quarter" idx="25"/>
          </p:nvPr>
        </p:nvSpPr>
        <p:spPr bwMode="gray">
          <a:xfrm>
            <a:off x="7924800" y="6356350"/>
            <a:ext cx="762000" cy="365125"/>
          </a:xfrm>
          <a:prstGeom prst="rect">
            <a:avLst/>
          </a:prstGeom>
        </p:spPr>
        <p:txBody>
          <a:bodyPr vert="horz" wrap="square" lIns="91440" tIns="45720" rIns="91440" bIns="45720" numCol="1" anchor="t" anchorCtr="0" compatLnSpc="1">
            <a:prstTxWarp prst="textNoShape">
              <a:avLst/>
            </a:prstTxWarp>
            <a:noAutofit/>
          </a:bodyPr>
          <a:lstStyle>
            <a:lvl1pPr>
              <a:defRPr>
                <a:solidFill>
                  <a:srgbClr val="FFFFFF"/>
                </a:solidFill>
              </a:defRPr>
            </a:lvl1pPr>
          </a:lstStyle>
          <a:p>
            <a:fld id="{4402BA18-5C13-419D-894F-936AC62D2C8A}" type="slidenum">
              <a:rPr lang="en-US" altLang="en-US"/>
              <a:pPr/>
              <a:t>‹#›</a:t>
            </a:fld>
            <a:endParaRPr lang="en-US" altLang="en-US"/>
          </a:p>
        </p:txBody>
      </p:sp>
    </p:spTree>
    <p:extLst>
      <p:ext uri="{BB962C8B-B14F-4D97-AF65-F5344CB8AC3E}">
        <p14:creationId xmlns:p14="http://schemas.microsoft.com/office/powerpoint/2010/main" val="353487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75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374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459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478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71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694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664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0"/>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152400" y="12954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64"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65" r:id="rId13"/>
    <p:sldLayoutId id="2147483769" r:id="rId14"/>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3800">
          <a:solidFill>
            <a:schemeClr val="bg1"/>
          </a:solidFill>
          <a:latin typeface="Century Gothic" pitchFamily="34" charset="0"/>
          <a:ea typeface="MS PGothic" panose="020B0600070205080204" pitchFamily="34" charset="-128"/>
        </a:defRPr>
      </a:lvl2pPr>
      <a:lvl3pPr algn="l" rtl="0" eaLnBrk="0" fontAlgn="base" hangingPunct="0">
        <a:spcBef>
          <a:spcPct val="0"/>
        </a:spcBef>
        <a:spcAft>
          <a:spcPct val="0"/>
        </a:spcAft>
        <a:defRPr sz="3800">
          <a:solidFill>
            <a:schemeClr val="bg1"/>
          </a:solidFill>
          <a:latin typeface="Century Gothic" pitchFamily="34" charset="0"/>
          <a:ea typeface="MS PGothic" panose="020B0600070205080204" pitchFamily="34" charset="-128"/>
        </a:defRPr>
      </a:lvl3pPr>
      <a:lvl4pPr algn="l" rtl="0" eaLnBrk="0" fontAlgn="base" hangingPunct="0">
        <a:spcBef>
          <a:spcPct val="0"/>
        </a:spcBef>
        <a:spcAft>
          <a:spcPct val="0"/>
        </a:spcAft>
        <a:defRPr sz="3800">
          <a:solidFill>
            <a:schemeClr val="bg1"/>
          </a:solidFill>
          <a:latin typeface="Century Gothic" pitchFamily="34" charset="0"/>
          <a:ea typeface="MS PGothic" panose="020B0600070205080204" pitchFamily="34" charset="-128"/>
        </a:defRPr>
      </a:lvl4pPr>
      <a:lvl5pPr algn="l" rtl="0" eaLnBrk="0" fontAlgn="base" hangingPunct="0">
        <a:spcBef>
          <a:spcPct val="0"/>
        </a:spcBef>
        <a:spcAft>
          <a:spcPct val="0"/>
        </a:spcAft>
        <a:defRPr sz="3800">
          <a:solidFill>
            <a:schemeClr val="bg1"/>
          </a:solidFill>
          <a:latin typeface="Century Gothic" pitchFamily="34" charset="0"/>
          <a:ea typeface="MS PGothic" panose="020B0600070205080204" pitchFamily="34" charset="-128"/>
        </a:defRPr>
      </a:lvl5pPr>
      <a:lvl6pPr marL="457200" algn="l" rtl="0" fontAlgn="base">
        <a:spcBef>
          <a:spcPct val="0"/>
        </a:spcBef>
        <a:spcAft>
          <a:spcPct val="0"/>
        </a:spcAft>
        <a:defRPr sz="3800">
          <a:solidFill>
            <a:schemeClr val="bg1"/>
          </a:solidFill>
          <a:latin typeface="Century Gothic" pitchFamily="34" charset="0"/>
          <a:ea typeface="ＭＳ Ｐゴシック" pitchFamily="34" charset="-128"/>
        </a:defRPr>
      </a:lvl6pPr>
      <a:lvl7pPr marL="914400" algn="l" rtl="0" fontAlgn="base">
        <a:spcBef>
          <a:spcPct val="0"/>
        </a:spcBef>
        <a:spcAft>
          <a:spcPct val="0"/>
        </a:spcAft>
        <a:defRPr sz="3800">
          <a:solidFill>
            <a:schemeClr val="bg1"/>
          </a:solidFill>
          <a:latin typeface="Century Gothic" pitchFamily="34" charset="0"/>
          <a:ea typeface="ＭＳ Ｐゴシック" pitchFamily="34" charset="-128"/>
        </a:defRPr>
      </a:lvl7pPr>
      <a:lvl8pPr marL="1371600" algn="l" rtl="0" fontAlgn="base">
        <a:spcBef>
          <a:spcPct val="0"/>
        </a:spcBef>
        <a:spcAft>
          <a:spcPct val="0"/>
        </a:spcAft>
        <a:defRPr sz="3800">
          <a:solidFill>
            <a:schemeClr val="bg1"/>
          </a:solidFill>
          <a:latin typeface="Century Gothic" pitchFamily="34" charset="0"/>
          <a:ea typeface="ＭＳ Ｐゴシック" pitchFamily="34" charset="-128"/>
        </a:defRPr>
      </a:lvl8pPr>
      <a:lvl9pPr marL="1828800" algn="l" rtl="0" fontAlgn="base">
        <a:spcBef>
          <a:spcPct val="0"/>
        </a:spcBef>
        <a:spcAft>
          <a:spcPct val="0"/>
        </a:spcAft>
        <a:defRPr sz="3800">
          <a:solidFill>
            <a:schemeClr val="bg1"/>
          </a:solidFill>
          <a:latin typeface="Century Gothic"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2800">
          <a:solidFill>
            <a:srgbClr val="003363"/>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rgbClr val="003363"/>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rgbClr val="003363"/>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rgbClr val="003363"/>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rgbClr val="003363"/>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rgbClr val="003363"/>
          </a:solidFill>
          <a:latin typeface="+mn-lt"/>
          <a:ea typeface="+mn-ea"/>
        </a:defRPr>
      </a:lvl6pPr>
      <a:lvl7pPr marL="2971800" indent="-228600" algn="l" rtl="0" fontAlgn="base">
        <a:spcBef>
          <a:spcPct val="20000"/>
        </a:spcBef>
        <a:spcAft>
          <a:spcPct val="0"/>
        </a:spcAft>
        <a:buChar char="»"/>
        <a:defRPr sz="2000">
          <a:solidFill>
            <a:srgbClr val="003363"/>
          </a:solidFill>
          <a:latin typeface="+mn-lt"/>
          <a:ea typeface="+mn-ea"/>
        </a:defRPr>
      </a:lvl7pPr>
      <a:lvl8pPr marL="3429000" indent="-228600" algn="l" rtl="0" fontAlgn="base">
        <a:spcBef>
          <a:spcPct val="20000"/>
        </a:spcBef>
        <a:spcAft>
          <a:spcPct val="0"/>
        </a:spcAft>
        <a:buChar char="»"/>
        <a:defRPr sz="2000">
          <a:solidFill>
            <a:srgbClr val="003363"/>
          </a:solidFill>
          <a:latin typeface="+mn-lt"/>
          <a:ea typeface="+mn-ea"/>
        </a:defRPr>
      </a:lvl8pPr>
      <a:lvl9pPr marL="3886200" indent="-228600" algn="l" rtl="0" fontAlgn="base">
        <a:spcBef>
          <a:spcPct val="20000"/>
        </a:spcBef>
        <a:spcAft>
          <a:spcPct val="0"/>
        </a:spcAft>
        <a:buChar char="»"/>
        <a:defRPr sz="2000">
          <a:solidFill>
            <a:srgbClr val="0033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0"/>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152400" y="12954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67"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8"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3800">
          <a:solidFill>
            <a:schemeClr val="bg1"/>
          </a:solidFill>
          <a:latin typeface="Century Gothic" pitchFamily="34" charset="0"/>
          <a:ea typeface="MS PGothic" panose="020B0600070205080204" pitchFamily="34" charset="-128"/>
        </a:defRPr>
      </a:lvl2pPr>
      <a:lvl3pPr algn="l" rtl="0" eaLnBrk="0" fontAlgn="base" hangingPunct="0">
        <a:spcBef>
          <a:spcPct val="0"/>
        </a:spcBef>
        <a:spcAft>
          <a:spcPct val="0"/>
        </a:spcAft>
        <a:defRPr sz="3800">
          <a:solidFill>
            <a:schemeClr val="bg1"/>
          </a:solidFill>
          <a:latin typeface="Century Gothic" pitchFamily="34" charset="0"/>
          <a:ea typeface="MS PGothic" panose="020B0600070205080204" pitchFamily="34" charset="-128"/>
        </a:defRPr>
      </a:lvl3pPr>
      <a:lvl4pPr algn="l" rtl="0" eaLnBrk="0" fontAlgn="base" hangingPunct="0">
        <a:spcBef>
          <a:spcPct val="0"/>
        </a:spcBef>
        <a:spcAft>
          <a:spcPct val="0"/>
        </a:spcAft>
        <a:defRPr sz="3800">
          <a:solidFill>
            <a:schemeClr val="bg1"/>
          </a:solidFill>
          <a:latin typeface="Century Gothic" pitchFamily="34" charset="0"/>
          <a:ea typeface="MS PGothic" panose="020B0600070205080204" pitchFamily="34" charset="-128"/>
        </a:defRPr>
      </a:lvl4pPr>
      <a:lvl5pPr algn="l" rtl="0" eaLnBrk="0" fontAlgn="base" hangingPunct="0">
        <a:spcBef>
          <a:spcPct val="0"/>
        </a:spcBef>
        <a:spcAft>
          <a:spcPct val="0"/>
        </a:spcAft>
        <a:defRPr sz="3800">
          <a:solidFill>
            <a:schemeClr val="bg1"/>
          </a:solidFill>
          <a:latin typeface="Century Gothic" pitchFamily="34" charset="0"/>
          <a:ea typeface="MS PGothic" panose="020B0600070205080204" pitchFamily="34" charset="-128"/>
        </a:defRPr>
      </a:lvl5pPr>
      <a:lvl6pPr marL="457200" algn="l" rtl="0" fontAlgn="base">
        <a:spcBef>
          <a:spcPct val="0"/>
        </a:spcBef>
        <a:spcAft>
          <a:spcPct val="0"/>
        </a:spcAft>
        <a:defRPr sz="3800">
          <a:solidFill>
            <a:schemeClr val="bg1"/>
          </a:solidFill>
          <a:latin typeface="Century Gothic" pitchFamily="34" charset="0"/>
          <a:ea typeface="ＭＳ Ｐゴシック" pitchFamily="34" charset="-128"/>
        </a:defRPr>
      </a:lvl6pPr>
      <a:lvl7pPr marL="914400" algn="l" rtl="0" fontAlgn="base">
        <a:spcBef>
          <a:spcPct val="0"/>
        </a:spcBef>
        <a:spcAft>
          <a:spcPct val="0"/>
        </a:spcAft>
        <a:defRPr sz="3800">
          <a:solidFill>
            <a:schemeClr val="bg1"/>
          </a:solidFill>
          <a:latin typeface="Century Gothic" pitchFamily="34" charset="0"/>
          <a:ea typeface="ＭＳ Ｐゴシック" pitchFamily="34" charset="-128"/>
        </a:defRPr>
      </a:lvl7pPr>
      <a:lvl8pPr marL="1371600" algn="l" rtl="0" fontAlgn="base">
        <a:spcBef>
          <a:spcPct val="0"/>
        </a:spcBef>
        <a:spcAft>
          <a:spcPct val="0"/>
        </a:spcAft>
        <a:defRPr sz="3800">
          <a:solidFill>
            <a:schemeClr val="bg1"/>
          </a:solidFill>
          <a:latin typeface="Century Gothic" pitchFamily="34" charset="0"/>
          <a:ea typeface="ＭＳ Ｐゴシック" pitchFamily="34" charset="-128"/>
        </a:defRPr>
      </a:lvl8pPr>
      <a:lvl9pPr marL="1828800" algn="l" rtl="0" fontAlgn="base">
        <a:spcBef>
          <a:spcPct val="0"/>
        </a:spcBef>
        <a:spcAft>
          <a:spcPct val="0"/>
        </a:spcAft>
        <a:defRPr sz="3800">
          <a:solidFill>
            <a:schemeClr val="bg1"/>
          </a:solidFill>
          <a:latin typeface="Century Gothic"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2800">
          <a:solidFill>
            <a:srgbClr val="003363"/>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rgbClr val="003363"/>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rgbClr val="003363"/>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rgbClr val="003363"/>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rgbClr val="003363"/>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rgbClr val="003363"/>
          </a:solidFill>
          <a:latin typeface="+mn-lt"/>
          <a:ea typeface="+mn-ea"/>
        </a:defRPr>
      </a:lvl6pPr>
      <a:lvl7pPr marL="2971800" indent="-228600" algn="l" rtl="0" fontAlgn="base">
        <a:spcBef>
          <a:spcPct val="20000"/>
        </a:spcBef>
        <a:spcAft>
          <a:spcPct val="0"/>
        </a:spcAft>
        <a:buChar char="»"/>
        <a:defRPr sz="2000">
          <a:solidFill>
            <a:srgbClr val="003363"/>
          </a:solidFill>
          <a:latin typeface="+mn-lt"/>
          <a:ea typeface="+mn-ea"/>
        </a:defRPr>
      </a:lvl7pPr>
      <a:lvl8pPr marL="3429000" indent="-228600" algn="l" rtl="0" fontAlgn="base">
        <a:spcBef>
          <a:spcPct val="20000"/>
        </a:spcBef>
        <a:spcAft>
          <a:spcPct val="0"/>
        </a:spcAft>
        <a:buChar char="»"/>
        <a:defRPr sz="2000">
          <a:solidFill>
            <a:srgbClr val="003363"/>
          </a:solidFill>
          <a:latin typeface="+mn-lt"/>
          <a:ea typeface="+mn-ea"/>
        </a:defRPr>
      </a:lvl8pPr>
      <a:lvl9pPr marL="3886200" indent="-228600" algn="l" rtl="0" fontAlgn="base">
        <a:spcBef>
          <a:spcPct val="20000"/>
        </a:spcBef>
        <a:spcAft>
          <a:spcPct val="0"/>
        </a:spcAft>
        <a:buChar char="»"/>
        <a:defRPr sz="2000">
          <a:solidFill>
            <a:srgbClr val="0033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ahpm.org/Practice/default/quality.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aahpm.org/"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mailto:rberman@memorialcare.org" TargetMode="External"/><Relationship Id="rId2" Type="http://schemas.openxmlformats.org/officeDocument/2006/relationships/hyperlink" Target="mailto:jleo@memorialcare.org"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dirty="0" smtClean="0">
                <a:ea typeface="+mj-ea"/>
              </a:rPr>
              <a:t>MemorialCare Health System’s Approach to Palliative Care</a:t>
            </a:r>
            <a:endParaRPr lang="en-US" dirty="0">
              <a:ea typeface="+mj-ea"/>
            </a:endParaRPr>
          </a:p>
        </p:txBody>
      </p:sp>
      <p:sp>
        <p:nvSpPr>
          <p:cNvPr id="9219" name="Subtitle 2"/>
          <p:cNvSpPr>
            <a:spLocks noGrp="1"/>
          </p:cNvSpPr>
          <p:nvPr>
            <p:ph type="subTitle" idx="1"/>
          </p:nvPr>
        </p:nvSpPr>
        <p:spPr/>
        <p:txBody>
          <a:bodyPr/>
          <a:lstStyle/>
          <a:p>
            <a:r>
              <a:rPr lang="en-US" altLang="en-US" sz="2400" dirty="0" smtClean="0"/>
              <a:t>Thursday, March 12, 2015</a:t>
            </a:r>
            <a:endParaRPr lang="en-US" altLang="en-US" sz="2400" dirty="0" smtClean="0"/>
          </a:p>
          <a:p>
            <a:r>
              <a:rPr lang="en-US" altLang="en-US" sz="2400" dirty="0" smtClean="0"/>
              <a:t>HASC/IE </a:t>
            </a:r>
            <a:r>
              <a:rPr lang="en-US" altLang="en-US" sz="2400" dirty="0" smtClean="0"/>
              <a:t>Palliative Care Conference</a:t>
            </a:r>
          </a:p>
          <a:p>
            <a:r>
              <a:rPr lang="en-US" altLang="en-US" sz="2000" dirty="0" smtClean="0"/>
              <a:t>James Leo, MD, FACP, FCCP</a:t>
            </a:r>
          </a:p>
          <a:p>
            <a:r>
              <a:rPr lang="en-US" altLang="en-US" sz="2000" i="1" dirty="0" smtClean="0"/>
              <a:t>Medical Director, Best Practice &amp; Clinical </a:t>
            </a:r>
            <a:r>
              <a:rPr lang="en-US" altLang="en-US" sz="2000" i="1" dirty="0" smtClean="0"/>
              <a:t>Outcomes</a:t>
            </a:r>
          </a:p>
          <a:p>
            <a:r>
              <a:rPr lang="en-US" altLang="en-US" sz="2000" i="1" dirty="0" err="1" smtClean="0"/>
              <a:t>MemorialCare</a:t>
            </a:r>
            <a:r>
              <a:rPr lang="en-US" altLang="en-US" sz="2000" i="1" dirty="0" smtClean="0"/>
              <a:t> Health System</a:t>
            </a:r>
            <a:endParaRPr lang="en-US" altLang="en-US" sz="20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66800"/>
          </a:xfrm>
        </p:spPr>
        <p:txBody>
          <a:bodyPr/>
          <a:lstStyle/>
          <a:p>
            <a:r>
              <a:rPr lang="en-US" sz="3200" dirty="0" smtClean="0"/>
              <a:t>Our “Snapshot State” back then</a:t>
            </a:r>
            <a:br>
              <a:rPr lang="en-US" sz="3200" dirty="0" smtClean="0"/>
            </a:br>
            <a:r>
              <a:rPr lang="en-US" sz="2800" i="1" dirty="0" smtClean="0"/>
              <a:t>No different…</a:t>
            </a:r>
            <a:endParaRPr lang="en-US" sz="2800" i="1" dirty="0"/>
          </a:p>
        </p:txBody>
      </p:sp>
      <p:sp>
        <p:nvSpPr>
          <p:cNvPr id="3" name="Content Placeholder 2"/>
          <p:cNvSpPr>
            <a:spLocks noGrp="1"/>
          </p:cNvSpPr>
          <p:nvPr>
            <p:ph idx="1"/>
          </p:nvPr>
        </p:nvSpPr>
        <p:spPr/>
        <p:txBody>
          <a:bodyPr>
            <a:normAutofit/>
          </a:bodyPr>
          <a:lstStyle/>
          <a:p>
            <a:r>
              <a:rPr lang="en-US" dirty="0" smtClean="0"/>
              <a:t>Key perceptions from team members:</a:t>
            </a:r>
          </a:p>
          <a:p>
            <a:pPr marL="971550" lvl="1" indent="-514350">
              <a:buFont typeface="+mj-lt"/>
              <a:buAutoNum type="arabicPeriod"/>
            </a:pPr>
            <a:r>
              <a:rPr lang="en-US" sz="2400" b="1" dirty="0" smtClean="0"/>
              <a:t>Incomplete and differing</a:t>
            </a:r>
            <a:r>
              <a:rPr lang="en-US" sz="2400" dirty="0" smtClean="0"/>
              <a:t> programs at each campus</a:t>
            </a:r>
          </a:p>
          <a:p>
            <a:pPr marL="971550" lvl="1" indent="-514350">
              <a:buFont typeface="+mj-lt"/>
              <a:buAutoNum type="arabicPeriod"/>
            </a:pPr>
            <a:r>
              <a:rPr lang="en-US" sz="2400" b="1" dirty="0" smtClean="0"/>
              <a:t>Variable and uncertain integration</a:t>
            </a:r>
            <a:r>
              <a:rPr lang="en-US" sz="2400" dirty="0" smtClean="0"/>
              <a:t> with the outpatient environment</a:t>
            </a:r>
          </a:p>
          <a:p>
            <a:pPr marL="971550" lvl="1" indent="-514350">
              <a:buFont typeface="+mj-lt"/>
              <a:buAutoNum type="arabicPeriod"/>
            </a:pPr>
            <a:r>
              <a:rPr lang="en-US" sz="2400" b="1" dirty="0" smtClean="0"/>
              <a:t>Varied perception</a:t>
            </a:r>
            <a:r>
              <a:rPr lang="en-US" sz="2400" dirty="0" smtClean="0"/>
              <a:t> (often suspicious) of Palliative Care by community physicians</a:t>
            </a:r>
          </a:p>
          <a:p>
            <a:pPr marL="971550" lvl="1" indent="-514350">
              <a:buFont typeface="+mj-lt"/>
              <a:buAutoNum type="arabicPeriod"/>
            </a:pPr>
            <a:r>
              <a:rPr lang="en-US" sz="2400" b="1" dirty="0" smtClean="0"/>
              <a:t>Significant opportunity to reduce suffering</a:t>
            </a:r>
            <a:r>
              <a:rPr lang="en-US" sz="2400" dirty="0" smtClean="0"/>
              <a:t> of patients during </a:t>
            </a:r>
            <a:r>
              <a:rPr lang="en-US" sz="2400" b="1" dirty="0" smtClean="0"/>
              <a:t>chronic illness and at end of life</a:t>
            </a:r>
            <a:endParaRPr lang="en-US" sz="2400" b="1" dirty="0"/>
          </a:p>
        </p:txBody>
      </p:sp>
    </p:spTree>
    <p:extLst>
      <p:ext uri="{BB962C8B-B14F-4D97-AF65-F5344CB8AC3E}">
        <p14:creationId xmlns:p14="http://schemas.microsoft.com/office/powerpoint/2010/main" val="341117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72214"/>
          </a:xfrm>
        </p:spPr>
        <p:txBody>
          <a:bodyPr/>
          <a:lstStyle/>
          <a:p>
            <a:r>
              <a:rPr lang="en-US" sz="3200" dirty="0" smtClean="0"/>
              <a:t>Key BPT Activities 2012-13</a:t>
            </a:r>
            <a:endParaRPr lang="en-US" sz="3200" dirty="0"/>
          </a:p>
        </p:txBody>
      </p:sp>
      <p:sp>
        <p:nvSpPr>
          <p:cNvPr id="3" name="Content Placeholder 2"/>
          <p:cNvSpPr>
            <a:spLocks noGrp="1"/>
          </p:cNvSpPr>
          <p:nvPr>
            <p:ph idx="1"/>
          </p:nvPr>
        </p:nvSpPr>
        <p:spPr>
          <a:xfrm>
            <a:off x="152400" y="1295400"/>
            <a:ext cx="4267200" cy="5029200"/>
          </a:xfrm>
        </p:spPr>
        <p:txBody>
          <a:bodyPr/>
          <a:lstStyle/>
          <a:p>
            <a:r>
              <a:rPr lang="en-US" sz="2400" dirty="0" smtClean="0"/>
              <a:t>Surveyed the literature</a:t>
            </a:r>
          </a:p>
          <a:p>
            <a:r>
              <a:rPr lang="en-US" sz="2400" dirty="0" smtClean="0"/>
              <a:t>Surveyed </a:t>
            </a:r>
            <a:r>
              <a:rPr lang="en-US" sz="2400" dirty="0" err="1" smtClean="0"/>
              <a:t>payors</a:t>
            </a:r>
            <a:r>
              <a:rPr lang="en-US" sz="2400" dirty="0" smtClean="0"/>
              <a:t> stances</a:t>
            </a:r>
          </a:p>
          <a:p>
            <a:r>
              <a:rPr lang="en-US" sz="2400" dirty="0" smtClean="0"/>
              <a:t>Formed task forces to do further study</a:t>
            </a:r>
          </a:p>
          <a:p>
            <a:r>
              <a:rPr lang="en-US" sz="2400" dirty="0" smtClean="0"/>
              <a:t>Created clinical / business plan for our Top 10 Recommendations for MemorialCare</a:t>
            </a:r>
          </a:p>
          <a:p>
            <a:pPr lvl="1"/>
            <a:r>
              <a:rPr lang="en-US" sz="2000" dirty="0" smtClean="0"/>
              <a:t>Presented to senior leadership Feb’13, two thumbs up!</a:t>
            </a:r>
          </a:p>
          <a:p>
            <a:r>
              <a:rPr lang="en-US" sz="2400" dirty="0" smtClean="0"/>
              <a:t>Continued Palliative Care BPT oversight</a:t>
            </a:r>
          </a:p>
        </p:txBody>
      </p:sp>
      <p:pic>
        <p:nvPicPr>
          <p:cNvPr id="4" name="Picture 2" descr="char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038600"/>
            <a:ext cx="2590800" cy="2645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1" y="1301496"/>
            <a:ext cx="3355848" cy="2529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45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1066800"/>
          </a:xfrm>
        </p:spPr>
        <p:txBody>
          <a:bodyPr/>
          <a:lstStyle/>
          <a:p>
            <a:r>
              <a:rPr lang="en-US" sz="3200" dirty="0" smtClean="0"/>
              <a:t>Overarching </a:t>
            </a:r>
            <a:r>
              <a:rPr lang="en-US" sz="3200" b="1" dirty="0" smtClean="0"/>
              <a:t>“Top 10” </a:t>
            </a:r>
            <a:br>
              <a:rPr lang="en-US" sz="3200" b="1" dirty="0" smtClean="0"/>
            </a:br>
            <a:r>
              <a:rPr lang="en-US" sz="2800" i="1" dirty="0" smtClean="0"/>
              <a:t>System-Wide Recommendations</a:t>
            </a:r>
            <a:endParaRPr lang="en-US" sz="2800" i="1" dirty="0"/>
          </a:p>
        </p:txBody>
      </p:sp>
      <p:graphicFrame>
        <p:nvGraphicFramePr>
          <p:cNvPr id="5" name="Table 4"/>
          <p:cNvGraphicFramePr>
            <a:graphicFrameLocks noGrp="1"/>
          </p:cNvGraphicFramePr>
          <p:nvPr>
            <p:extLst/>
          </p:nvPr>
        </p:nvGraphicFramePr>
        <p:xfrm>
          <a:off x="228600" y="1320800"/>
          <a:ext cx="8686800" cy="5080000"/>
        </p:xfrm>
        <a:graphic>
          <a:graphicData uri="http://schemas.openxmlformats.org/drawingml/2006/table">
            <a:tbl>
              <a:tblPr firstRow="1" bandRow="1">
                <a:tableStyleId>{5C22544A-7EE6-4342-B048-85BDC9FD1C3A}</a:tableStyleId>
              </a:tblPr>
              <a:tblGrid>
                <a:gridCol w="8686800"/>
              </a:tblGrid>
              <a:tr h="370840">
                <a:tc>
                  <a:txBody>
                    <a:bodyPr/>
                    <a:lstStyle/>
                    <a:p>
                      <a:pPr>
                        <a:spcBef>
                          <a:spcPts val="400"/>
                        </a:spcBef>
                      </a:pPr>
                      <a:r>
                        <a:rPr lang="en-US" sz="2400" b="1" kern="1200" dirty="0" smtClean="0">
                          <a:solidFill>
                            <a:srgbClr val="003363"/>
                          </a:solidFill>
                          <a:latin typeface="+mn-lt"/>
                          <a:ea typeface="+mn-ea"/>
                          <a:cs typeface="+mn-cs"/>
                        </a:rPr>
                        <a:t>Set our Vision</a:t>
                      </a:r>
                    </a:p>
                    <a:p>
                      <a:pPr marL="971550" lvl="1" indent="-514350">
                        <a:spcBef>
                          <a:spcPts val="400"/>
                        </a:spcBef>
                        <a:buFont typeface="+mj-lt"/>
                        <a:buAutoNum type="arabicPeriod"/>
                      </a:pPr>
                      <a:r>
                        <a:rPr lang="en-US" sz="1800" b="0" kern="1200" dirty="0" smtClean="0">
                          <a:solidFill>
                            <a:srgbClr val="003363"/>
                          </a:solidFill>
                          <a:latin typeface="+mn-lt"/>
                          <a:ea typeface="+mn-ea"/>
                          <a:cs typeface="+mn-cs"/>
                        </a:rPr>
                        <a:t>Gain agreement on what is “Good Palliative Care”</a:t>
                      </a:r>
                    </a:p>
                    <a:p>
                      <a:pPr marL="971550" lvl="1" indent="-514350">
                        <a:spcBef>
                          <a:spcPts val="400"/>
                        </a:spcBef>
                        <a:buFont typeface="+mj-lt"/>
                        <a:buAutoNum type="arabicPeriod"/>
                      </a:pPr>
                      <a:r>
                        <a:rPr lang="en-US" sz="1800" b="0" kern="1200" dirty="0" smtClean="0">
                          <a:solidFill>
                            <a:srgbClr val="003363"/>
                          </a:solidFill>
                          <a:latin typeface="+mn-lt"/>
                          <a:ea typeface="+mn-ea"/>
                          <a:cs typeface="+mn-cs"/>
                        </a:rPr>
                        <a:t>Name It</a:t>
                      </a:r>
                    </a:p>
                  </a:txBody>
                  <a:tcPr/>
                </a:tc>
              </a:tr>
              <a:tr h="370840">
                <a:tc>
                  <a:txBody>
                    <a:bodyPr/>
                    <a:lstStyle/>
                    <a:p>
                      <a:pPr>
                        <a:spcBef>
                          <a:spcPts val="400"/>
                        </a:spcBef>
                      </a:pPr>
                      <a:r>
                        <a:rPr lang="en-US" sz="2400" b="1" kern="1200" dirty="0" smtClean="0">
                          <a:solidFill>
                            <a:srgbClr val="003363"/>
                          </a:solidFill>
                          <a:latin typeface="+mn-lt"/>
                          <a:ea typeface="+mn-ea"/>
                          <a:cs typeface="+mn-cs"/>
                        </a:rPr>
                        <a:t>Action the Key Improvement Opportunities</a:t>
                      </a:r>
                    </a:p>
                    <a:p>
                      <a:pPr marL="971550" lvl="1" indent="-514350">
                        <a:spcBef>
                          <a:spcPts val="400"/>
                        </a:spcBef>
                        <a:buFont typeface="+mj-lt"/>
                        <a:buAutoNum type="arabicPeriod" startAt="3"/>
                      </a:pPr>
                      <a:r>
                        <a:rPr lang="en-US" sz="1800" b="0" kern="1200" dirty="0" smtClean="0">
                          <a:solidFill>
                            <a:srgbClr val="003363"/>
                          </a:solidFill>
                          <a:latin typeface="+mn-lt"/>
                          <a:ea typeface="+mn-ea"/>
                          <a:cs typeface="+mn-cs"/>
                        </a:rPr>
                        <a:t>Develop and Implement Best Practice Tools</a:t>
                      </a:r>
                    </a:p>
                    <a:p>
                      <a:pPr marL="971550" lvl="1" indent="-514350">
                        <a:spcBef>
                          <a:spcPts val="400"/>
                        </a:spcBef>
                        <a:buFont typeface="+mj-lt"/>
                        <a:buAutoNum type="arabicPeriod" startAt="3"/>
                      </a:pPr>
                      <a:r>
                        <a:rPr lang="en-US" sz="1800" b="0" kern="1200" dirty="0" smtClean="0">
                          <a:solidFill>
                            <a:srgbClr val="003363"/>
                          </a:solidFill>
                          <a:latin typeface="+mn-lt"/>
                          <a:ea typeface="+mn-ea"/>
                          <a:cs typeface="+mn-cs"/>
                        </a:rPr>
                        <a:t>Build and Implement Referral Triggers to “local service”</a:t>
                      </a:r>
                    </a:p>
                    <a:p>
                      <a:pPr marL="971550" lvl="1" indent="-514350">
                        <a:spcBef>
                          <a:spcPts val="400"/>
                        </a:spcBef>
                        <a:buFont typeface="+mj-lt"/>
                        <a:buAutoNum type="arabicPeriod" startAt="3"/>
                      </a:pPr>
                      <a:r>
                        <a:rPr lang="en-US" sz="1800" b="0" kern="1200" dirty="0" smtClean="0">
                          <a:solidFill>
                            <a:srgbClr val="003363"/>
                          </a:solidFill>
                          <a:latin typeface="+mn-lt"/>
                          <a:ea typeface="+mn-ea"/>
                          <a:cs typeface="+mn-cs"/>
                        </a:rPr>
                        <a:t>Evolve our use of POLST,</a:t>
                      </a:r>
                      <a:r>
                        <a:rPr lang="en-US" sz="1800" b="0" kern="1200" baseline="0" dirty="0" smtClean="0">
                          <a:solidFill>
                            <a:srgbClr val="003363"/>
                          </a:solidFill>
                          <a:latin typeface="+mn-lt"/>
                          <a:ea typeface="+mn-ea"/>
                          <a:cs typeface="+mn-cs"/>
                        </a:rPr>
                        <a:t> leveraging</a:t>
                      </a:r>
                      <a:r>
                        <a:rPr lang="en-US" sz="1800" b="0" kern="1200" dirty="0" smtClean="0">
                          <a:solidFill>
                            <a:srgbClr val="003363"/>
                          </a:solidFill>
                          <a:latin typeface="+mn-lt"/>
                          <a:ea typeface="+mn-ea"/>
                          <a:cs typeface="+mn-cs"/>
                        </a:rPr>
                        <a:t> the EMR</a:t>
                      </a:r>
                    </a:p>
                    <a:p>
                      <a:pPr marL="971550" lvl="1" indent="-514350">
                        <a:spcBef>
                          <a:spcPts val="400"/>
                        </a:spcBef>
                        <a:buFont typeface="+mj-lt"/>
                        <a:buAutoNum type="arabicPeriod" startAt="3"/>
                      </a:pPr>
                      <a:r>
                        <a:rPr lang="en-US" sz="1800" b="0" kern="1200" dirty="0" smtClean="0">
                          <a:solidFill>
                            <a:srgbClr val="003363"/>
                          </a:solidFill>
                          <a:latin typeface="+mn-lt"/>
                          <a:ea typeface="+mn-ea"/>
                          <a:cs typeface="+mn-cs"/>
                        </a:rPr>
                        <a:t>Create Seamless Handoffs across Continuum (EMR &amp; Human)</a:t>
                      </a:r>
                    </a:p>
                  </a:txBody>
                  <a:tcPr/>
                </a:tc>
              </a:tr>
              <a:tr h="370840">
                <a:tc>
                  <a:txBody>
                    <a:bodyPr/>
                    <a:lstStyle/>
                    <a:p>
                      <a:pPr>
                        <a:spcBef>
                          <a:spcPts val="400"/>
                        </a:spcBef>
                      </a:pPr>
                      <a:r>
                        <a:rPr lang="en-US" sz="2400" b="1" kern="1200" dirty="0" smtClean="0">
                          <a:solidFill>
                            <a:srgbClr val="003363"/>
                          </a:solidFill>
                          <a:latin typeface="+mn-lt"/>
                          <a:ea typeface="+mn-ea"/>
                          <a:cs typeface="+mn-cs"/>
                        </a:rPr>
                        <a:t>Provide Education</a:t>
                      </a:r>
                    </a:p>
                    <a:p>
                      <a:pPr marL="971550" lvl="1" indent="-514350">
                        <a:spcBef>
                          <a:spcPts val="400"/>
                        </a:spcBef>
                        <a:buFont typeface="+mj-lt"/>
                        <a:buAutoNum type="arabicPeriod" startAt="7"/>
                      </a:pPr>
                      <a:r>
                        <a:rPr lang="en-US" sz="1800" b="0" kern="1200" dirty="0" smtClean="0">
                          <a:solidFill>
                            <a:srgbClr val="003363"/>
                          </a:solidFill>
                          <a:latin typeface="+mn-lt"/>
                          <a:ea typeface="+mn-ea"/>
                          <a:cs typeface="+mn-cs"/>
                        </a:rPr>
                        <a:t>Develop Education Content and Plan for All Key Caregivers</a:t>
                      </a:r>
                    </a:p>
                    <a:p>
                      <a:pPr marL="971550" lvl="1" indent="-514350">
                        <a:spcBef>
                          <a:spcPts val="400"/>
                        </a:spcBef>
                        <a:buFont typeface="+mj-lt"/>
                        <a:buAutoNum type="arabicPeriod" startAt="7"/>
                      </a:pPr>
                      <a:r>
                        <a:rPr lang="en-US" sz="1800" b="0" kern="1200" dirty="0" smtClean="0">
                          <a:solidFill>
                            <a:srgbClr val="003363"/>
                          </a:solidFill>
                          <a:latin typeface="+mn-lt"/>
                          <a:ea typeface="+mn-ea"/>
                          <a:cs typeface="+mn-cs"/>
                        </a:rPr>
                        <a:t>Develop &amp; Provide Patient &amp; Family Resources</a:t>
                      </a:r>
                    </a:p>
                  </a:txBody>
                  <a:tcPr/>
                </a:tc>
              </a:tr>
              <a:tr h="370840">
                <a:tc>
                  <a:txBody>
                    <a:bodyPr/>
                    <a:lstStyle/>
                    <a:p>
                      <a:pPr>
                        <a:spcBef>
                          <a:spcPts val="400"/>
                        </a:spcBef>
                      </a:pPr>
                      <a:r>
                        <a:rPr lang="en-US" sz="2400" b="1" kern="1200" dirty="0" smtClean="0">
                          <a:solidFill>
                            <a:srgbClr val="003363"/>
                          </a:solidFill>
                          <a:latin typeface="+mn-lt"/>
                          <a:ea typeface="+mn-ea"/>
                          <a:cs typeface="+mn-cs"/>
                        </a:rPr>
                        <a:t>Identify Designated Resources</a:t>
                      </a:r>
                    </a:p>
                    <a:p>
                      <a:pPr marL="914400" lvl="1" indent="-457200">
                        <a:spcBef>
                          <a:spcPts val="400"/>
                        </a:spcBef>
                        <a:buFont typeface="+mj-lt"/>
                        <a:buAutoNum type="arabicPeriod" startAt="9"/>
                      </a:pPr>
                      <a:r>
                        <a:rPr lang="en-US" sz="1800" b="0" kern="1200" dirty="0" smtClean="0">
                          <a:solidFill>
                            <a:srgbClr val="003363"/>
                          </a:solidFill>
                          <a:latin typeface="+mn-lt"/>
                          <a:ea typeface="+mn-ea"/>
                          <a:cs typeface="+mn-cs"/>
                        </a:rPr>
                        <a:t>Advance our “Best Service Models”, over time</a:t>
                      </a:r>
                    </a:p>
                    <a:p>
                      <a:pPr marL="914400" lvl="1" indent="-457200">
                        <a:spcBef>
                          <a:spcPts val="400"/>
                        </a:spcBef>
                        <a:buFont typeface="+mj-lt"/>
                        <a:buAutoNum type="arabicPeriod" startAt="9"/>
                      </a:pPr>
                      <a:r>
                        <a:rPr lang="en-US" sz="1800" b="0" kern="1200" dirty="0" smtClean="0">
                          <a:solidFill>
                            <a:srgbClr val="003363"/>
                          </a:solidFill>
                          <a:latin typeface="+mn-lt"/>
                          <a:ea typeface="+mn-ea"/>
                          <a:cs typeface="+mn-cs"/>
                        </a:rPr>
                        <a:t>Develop key measurements and analytical support</a:t>
                      </a:r>
                      <a:endParaRPr lang="en-US" sz="1800" b="0" kern="1200" dirty="0">
                        <a:solidFill>
                          <a:srgbClr val="003363"/>
                        </a:solidFill>
                        <a:latin typeface="+mn-lt"/>
                        <a:ea typeface="+mn-ea"/>
                        <a:cs typeface="+mn-cs"/>
                      </a:endParaRPr>
                    </a:p>
                  </a:txBody>
                  <a:tcPr/>
                </a:tc>
              </a:tr>
            </a:tbl>
          </a:graphicData>
        </a:graphic>
      </p:graphicFrame>
    </p:spTree>
    <p:extLst>
      <p:ext uri="{BB962C8B-B14F-4D97-AF65-F5344CB8AC3E}">
        <p14:creationId xmlns:p14="http://schemas.microsoft.com/office/powerpoint/2010/main" val="1247916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66800"/>
          </a:xfrm>
        </p:spPr>
        <p:txBody>
          <a:bodyPr/>
          <a:lstStyle/>
          <a:p>
            <a:r>
              <a:rPr lang="en-US" sz="3200" dirty="0" smtClean="0"/>
              <a:t>1. Consensus Statement</a:t>
            </a:r>
            <a:br>
              <a:rPr lang="en-US" sz="3200" dirty="0" smtClean="0"/>
            </a:br>
            <a:r>
              <a:rPr lang="en-US" sz="2800" i="1" dirty="0" smtClean="0"/>
              <a:t>What is Good Palliative Care?</a:t>
            </a:r>
            <a:endParaRPr lang="en-US" sz="2800" dirty="0"/>
          </a:p>
        </p:txBody>
      </p:sp>
      <p:sp>
        <p:nvSpPr>
          <p:cNvPr id="3" name="Content Placeholder 2"/>
          <p:cNvSpPr>
            <a:spLocks noGrp="1"/>
          </p:cNvSpPr>
          <p:nvPr>
            <p:ph idx="1"/>
          </p:nvPr>
        </p:nvSpPr>
        <p:spPr>
          <a:xfrm>
            <a:off x="152400" y="1295400"/>
            <a:ext cx="8763000" cy="1676400"/>
          </a:xfrm>
          <a:solidFill>
            <a:schemeClr val="bg1"/>
          </a:solidFill>
          <a:ln>
            <a:solidFill>
              <a:schemeClr val="accent5">
                <a:lumMod val="50000"/>
              </a:schemeClr>
            </a:solidFill>
          </a:ln>
        </p:spPr>
        <p:txBody>
          <a:bodyPr/>
          <a:lstStyle/>
          <a:p>
            <a:pPr marL="0" indent="0">
              <a:buNone/>
            </a:pPr>
            <a:r>
              <a:rPr lang="en-US" sz="2000" b="1" dirty="0" smtClean="0"/>
              <a:t>Recommendation: </a:t>
            </a:r>
            <a:r>
              <a:rPr lang="en-US" sz="2000" b="1" dirty="0"/>
              <a:t>A</a:t>
            </a:r>
            <a:r>
              <a:rPr lang="en-US" sz="2000" b="1" dirty="0" smtClean="0"/>
              <a:t>dopt national recommendations</a:t>
            </a:r>
          </a:p>
          <a:p>
            <a:pPr lvl="1"/>
            <a:r>
              <a:rPr lang="en-US" sz="1800" dirty="0" smtClean="0"/>
              <a:t>4 Key Elements from AAHPM (next slide)</a:t>
            </a:r>
          </a:p>
          <a:p>
            <a:pPr lvl="1"/>
            <a:r>
              <a:rPr lang="en-US" sz="1800" dirty="0" smtClean="0"/>
              <a:t>CAP-C (Center for Advancement of Palliative Care) - NQF 38 Preferred Practices (see Appendix) </a:t>
            </a:r>
            <a:endParaRPr lang="en-US" sz="1800" dirty="0"/>
          </a:p>
        </p:txBody>
      </p:sp>
      <p:sp>
        <p:nvSpPr>
          <p:cNvPr id="4" name="Rectangle 3"/>
          <p:cNvSpPr/>
          <p:nvPr/>
        </p:nvSpPr>
        <p:spPr>
          <a:xfrm>
            <a:off x="457200" y="6098232"/>
            <a:ext cx="8001000" cy="400110"/>
          </a:xfrm>
          <a:prstGeom prst="rect">
            <a:avLst/>
          </a:prstGeom>
        </p:spPr>
        <p:txBody>
          <a:bodyPr wrap="square">
            <a:spAutoFit/>
          </a:bodyPr>
          <a:lstStyle/>
          <a:p>
            <a:pPr algn="ctr"/>
            <a:r>
              <a:rPr lang="en-US" sz="2000" dirty="0">
                <a:hlinkClick r:id="rId3"/>
              </a:rPr>
              <a:t>http://www.aahpm.org/Practice/default/quality.html</a:t>
            </a:r>
            <a:endParaRPr lang="en-US" sz="2000" dirty="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038600"/>
            <a:ext cx="6903520" cy="180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logo">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263"/>
          <a:stretch/>
        </p:blipFill>
        <p:spPr bwMode="auto">
          <a:xfrm>
            <a:off x="3429000" y="3202731"/>
            <a:ext cx="2000250" cy="693981"/>
          </a:xfrm>
          <a:prstGeom prst="rect">
            <a:avLst/>
          </a:prstGeom>
          <a:solidFill>
            <a:srgbClr val="CC0000"/>
          </a:solidFill>
        </p:spPr>
      </p:pic>
    </p:spTree>
    <p:extLst>
      <p:ext uri="{BB962C8B-B14F-4D97-AF65-F5344CB8AC3E}">
        <p14:creationId xmlns:p14="http://schemas.microsoft.com/office/powerpoint/2010/main" val="293039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200" dirty="0"/>
              <a:t>2</a:t>
            </a:r>
            <a:r>
              <a:rPr lang="en-US" sz="3200" dirty="0" smtClean="0"/>
              <a:t>. What to Call “It”?</a:t>
            </a:r>
          </a:p>
        </p:txBody>
      </p:sp>
      <p:sp>
        <p:nvSpPr>
          <p:cNvPr id="21507" name="Content Placeholder 2"/>
          <p:cNvSpPr>
            <a:spLocks noGrp="1"/>
          </p:cNvSpPr>
          <p:nvPr>
            <p:ph sz="half" idx="1"/>
          </p:nvPr>
        </p:nvSpPr>
        <p:spPr>
          <a:xfrm>
            <a:off x="152400" y="1295400"/>
            <a:ext cx="4305300" cy="5410200"/>
          </a:xfrm>
          <a:noFill/>
          <a:ln>
            <a:noFill/>
          </a:ln>
        </p:spPr>
        <p:txBody>
          <a:bodyPr/>
          <a:lstStyle/>
          <a:p>
            <a:pPr marL="0" indent="0">
              <a:buNone/>
            </a:pPr>
            <a:r>
              <a:rPr lang="en-US" sz="2400" dirty="0" smtClean="0"/>
              <a:t>What we found:</a:t>
            </a:r>
          </a:p>
          <a:p>
            <a:pPr lvl="1"/>
            <a:r>
              <a:rPr lang="en-US" sz="2000" dirty="0"/>
              <a:t>P</a:t>
            </a:r>
            <a:r>
              <a:rPr lang="en-US" sz="2000" dirty="0" smtClean="0"/>
              <a:t>atients generally do </a:t>
            </a:r>
            <a:r>
              <a:rPr lang="en-US" sz="2000" u="sng" dirty="0" smtClean="0"/>
              <a:t>not</a:t>
            </a:r>
            <a:r>
              <a:rPr lang="en-US" sz="2000" dirty="0" smtClean="0"/>
              <a:t> have negative feelings toward Palliative Care, but physicians sometimes do</a:t>
            </a:r>
          </a:p>
          <a:p>
            <a:pPr lvl="2"/>
            <a:r>
              <a:rPr lang="en-US" sz="1800" i="1" dirty="0"/>
              <a:t>Good to avoid phrase “end-of-life</a:t>
            </a:r>
            <a:r>
              <a:rPr lang="en-US" sz="1800" i="1" dirty="0" smtClean="0"/>
              <a:t>”</a:t>
            </a:r>
          </a:p>
          <a:p>
            <a:pPr lvl="2"/>
            <a:r>
              <a:rPr lang="en-US" sz="1800" i="1" dirty="0" smtClean="0"/>
              <a:t>Requires education that palliation means relief of symptoms, not how long one would be alive, quality of life</a:t>
            </a:r>
          </a:p>
          <a:p>
            <a:pPr lvl="2"/>
            <a:r>
              <a:rPr lang="en-US" sz="1800" i="1" dirty="0" smtClean="0"/>
              <a:t>Palliative and Supportive Care (MCHLB program title)</a:t>
            </a:r>
          </a:p>
          <a:p>
            <a:pPr lvl="2"/>
            <a:r>
              <a:rPr lang="en-US" sz="1800" i="1" dirty="0" smtClean="0"/>
              <a:t>Literature supports Palliative Care</a:t>
            </a:r>
            <a:endParaRPr lang="en-US" sz="1800" dirty="0" smtClean="0"/>
          </a:p>
          <a:p>
            <a:pPr lvl="1"/>
            <a:endParaRPr lang="en-US" sz="2000" dirty="0" smtClean="0"/>
          </a:p>
          <a:p>
            <a:endParaRPr lang="en-US" dirty="0" smtClean="0"/>
          </a:p>
        </p:txBody>
      </p:sp>
      <p:sp>
        <p:nvSpPr>
          <p:cNvPr id="2" name="Content Placeholder 1"/>
          <p:cNvSpPr>
            <a:spLocks noGrp="1"/>
          </p:cNvSpPr>
          <p:nvPr>
            <p:ph sz="half" idx="2"/>
          </p:nvPr>
        </p:nvSpPr>
        <p:spPr>
          <a:xfrm>
            <a:off x="4419600" y="1295400"/>
            <a:ext cx="4495800" cy="5334000"/>
          </a:xfrm>
          <a:solidFill>
            <a:schemeClr val="bg1"/>
          </a:solidFill>
          <a:ln>
            <a:solidFill>
              <a:schemeClr val="accent5">
                <a:lumMod val="50000"/>
              </a:schemeClr>
            </a:solidFill>
          </a:ln>
        </p:spPr>
        <p:txBody>
          <a:bodyPr/>
          <a:lstStyle/>
          <a:p>
            <a:pPr marL="0" indent="0">
              <a:buNone/>
            </a:pPr>
            <a:r>
              <a:rPr lang="en-US" sz="2000" b="1" dirty="0" smtClean="0"/>
              <a:t>Recommendation: </a:t>
            </a:r>
          </a:p>
          <a:p>
            <a:r>
              <a:rPr lang="en-US" sz="2000" dirty="0" smtClean="0"/>
              <a:t>Stay </a:t>
            </a:r>
            <a:r>
              <a:rPr lang="en-US" sz="2000" dirty="0"/>
              <a:t>with </a:t>
            </a:r>
            <a:r>
              <a:rPr lang="en-US" sz="2000" b="1" dirty="0"/>
              <a:t>“Palliative Care</a:t>
            </a:r>
            <a:r>
              <a:rPr lang="en-US" sz="2000" b="1" dirty="0" smtClean="0"/>
              <a:t>” </a:t>
            </a:r>
            <a:r>
              <a:rPr lang="en-US" sz="2000" dirty="0" smtClean="0"/>
              <a:t>and educate to what it is, as well as use other positive phrases </a:t>
            </a:r>
            <a:endParaRPr lang="en-US" sz="1800" i="1" dirty="0" smtClean="0"/>
          </a:p>
          <a:p>
            <a:pPr lvl="1"/>
            <a:r>
              <a:rPr lang="en-US" sz="1800" i="1" dirty="0" smtClean="0"/>
              <a:t>“</a:t>
            </a:r>
            <a:r>
              <a:rPr lang="en-US" sz="1800" i="1" dirty="0"/>
              <a:t>Supportive Care” is a good </a:t>
            </a:r>
            <a:r>
              <a:rPr lang="en-US" sz="1800" i="1" dirty="0" smtClean="0"/>
              <a:t>term</a:t>
            </a:r>
            <a:endParaRPr lang="en-US" sz="1800" i="1" dirty="0"/>
          </a:p>
          <a:p>
            <a:pPr lvl="1"/>
            <a:r>
              <a:rPr lang="en-US" sz="1800" i="1" dirty="0"/>
              <a:t>Encourage phraseology such as “chronic management of </a:t>
            </a:r>
            <a:r>
              <a:rPr lang="en-US" sz="1800" i="1" dirty="0" smtClean="0"/>
              <a:t>symptoms”, </a:t>
            </a:r>
            <a:r>
              <a:rPr lang="en-US" sz="1800" i="1" dirty="0"/>
              <a:t>“quality of life and disease management”, “balancing treatment with burden of symptoms</a:t>
            </a:r>
            <a:r>
              <a:rPr lang="en-US" sz="1800" i="1" dirty="0" smtClean="0"/>
              <a:t>”</a:t>
            </a:r>
          </a:p>
        </p:txBody>
      </p:sp>
    </p:spTree>
    <p:extLst>
      <p:ext uri="{BB962C8B-B14F-4D97-AF65-F5344CB8AC3E}">
        <p14:creationId xmlns:p14="http://schemas.microsoft.com/office/powerpoint/2010/main" val="1321246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66800"/>
          </a:xfrm>
        </p:spPr>
        <p:txBody>
          <a:bodyPr/>
          <a:lstStyle/>
          <a:p>
            <a:r>
              <a:rPr lang="en-US" sz="3200" dirty="0"/>
              <a:t>3</a:t>
            </a:r>
            <a:r>
              <a:rPr lang="en-US" sz="3200" dirty="0" smtClean="0"/>
              <a:t>. Develop Best Practices</a:t>
            </a:r>
            <a:br>
              <a:rPr lang="en-US" sz="3200" dirty="0" smtClean="0"/>
            </a:br>
            <a:r>
              <a:rPr lang="en-US" sz="2800" i="1" dirty="0" smtClean="0"/>
              <a:t>Alerts, Tools, Guidelines</a:t>
            </a:r>
            <a:endParaRPr lang="en-US" sz="2800" i="1" dirty="0"/>
          </a:p>
        </p:txBody>
      </p:sp>
      <p:sp>
        <p:nvSpPr>
          <p:cNvPr id="3" name="Content Placeholder 2"/>
          <p:cNvSpPr>
            <a:spLocks noGrp="1"/>
          </p:cNvSpPr>
          <p:nvPr>
            <p:ph sz="half" idx="1"/>
          </p:nvPr>
        </p:nvSpPr>
        <p:spPr/>
        <p:txBody>
          <a:bodyPr/>
          <a:lstStyle/>
          <a:p>
            <a:pPr marL="0" indent="0">
              <a:buNone/>
            </a:pPr>
            <a:r>
              <a:rPr lang="en-US" sz="2400" dirty="0" smtClean="0"/>
              <a:t>What we found:</a:t>
            </a:r>
          </a:p>
          <a:p>
            <a:r>
              <a:rPr lang="en-US" sz="2000" dirty="0" smtClean="0"/>
              <a:t>Epic inpatient</a:t>
            </a:r>
          </a:p>
          <a:p>
            <a:pPr lvl="1"/>
            <a:r>
              <a:rPr lang="en-US" sz="1600" dirty="0" smtClean="0"/>
              <a:t>Consult notes built</a:t>
            </a:r>
          </a:p>
          <a:p>
            <a:pPr lvl="1"/>
            <a:r>
              <a:rPr lang="en-US" sz="1600" dirty="0" smtClean="0"/>
              <a:t>POLST order set created</a:t>
            </a:r>
          </a:p>
          <a:p>
            <a:pPr lvl="1"/>
            <a:r>
              <a:rPr lang="en-US" sz="1600" dirty="0" smtClean="0"/>
              <a:t>Absence of specific order sets</a:t>
            </a:r>
          </a:p>
          <a:p>
            <a:r>
              <a:rPr lang="en-US" sz="2000" dirty="0" smtClean="0"/>
              <a:t>Ambulatory settings</a:t>
            </a:r>
          </a:p>
          <a:p>
            <a:pPr lvl="1"/>
            <a:r>
              <a:rPr lang="en-US" sz="1600" dirty="0" smtClean="0"/>
              <a:t>Use of POLST and 5 Wishes</a:t>
            </a:r>
          </a:p>
          <a:p>
            <a:pPr lvl="1"/>
            <a:r>
              <a:rPr lang="en-US" sz="1600" dirty="0" smtClean="0"/>
              <a:t>++  GNP Palliative Care program</a:t>
            </a:r>
            <a:endParaRPr lang="en-US" sz="1200" dirty="0" smtClean="0"/>
          </a:p>
          <a:p>
            <a:pPr lvl="1"/>
            <a:r>
              <a:rPr lang="en-US" sz="1600" dirty="0" smtClean="0"/>
              <a:t>MCMF in process of developing</a:t>
            </a:r>
          </a:p>
          <a:p>
            <a:r>
              <a:rPr lang="en-US" sz="2000" dirty="0" smtClean="0"/>
              <a:t>Growing external resources</a:t>
            </a:r>
          </a:p>
          <a:p>
            <a:pPr lvl="1"/>
            <a:r>
              <a:rPr lang="en-US" sz="1600" dirty="0" smtClean="0"/>
              <a:t>Coalition for Compassionate Care, The Conversation Project, CAP-C, National Hospice &amp; Palliative Care</a:t>
            </a:r>
          </a:p>
          <a:p>
            <a:pPr lvl="1"/>
            <a:endParaRPr lang="en-US" sz="1600" dirty="0" smtClean="0"/>
          </a:p>
          <a:p>
            <a:endParaRPr lang="en-US" sz="2000"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xfrm>
            <a:off x="4610100" y="1295400"/>
            <a:ext cx="4305300" cy="5257800"/>
          </a:xfrm>
          <a:solidFill>
            <a:schemeClr val="bg1"/>
          </a:solidFill>
          <a:ln>
            <a:solidFill>
              <a:schemeClr val="accent5">
                <a:lumMod val="50000"/>
              </a:schemeClr>
            </a:solidFill>
          </a:ln>
        </p:spPr>
        <p:txBody>
          <a:bodyPr/>
          <a:lstStyle/>
          <a:p>
            <a:pPr marL="0" indent="0">
              <a:buNone/>
            </a:pPr>
            <a:r>
              <a:rPr lang="en-US" sz="2000" b="1" dirty="0" smtClean="0"/>
              <a:t>Recommendation:</a:t>
            </a:r>
          </a:p>
          <a:p>
            <a:r>
              <a:rPr lang="en-US" sz="2000" b="1" dirty="0" smtClean="0"/>
              <a:t>Adapt and grow our tools for system-wide Best Practice support</a:t>
            </a:r>
          </a:p>
          <a:p>
            <a:pPr lvl="1"/>
            <a:r>
              <a:rPr lang="en-US" sz="1800" dirty="0" smtClean="0"/>
              <a:t>Refine / create order sets</a:t>
            </a:r>
          </a:p>
          <a:p>
            <a:pPr lvl="2"/>
            <a:r>
              <a:rPr lang="en-US" sz="1800" dirty="0" smtClean="0"/>
              <a:t>Patient type/age specific</a:t>
            </a:r>
          </a:p>
          <a:p>
            <a:pPr lvl="2"/>
            <a:r>
              <a:rPr lang="en-US" sz="1800" dirty="0" smtClean="0"/>
              <a:t>Symptom management</a:t>
            </a:r>
          </a:p>
          <a:p>
            <a:pPr lvl="2"/>
            <a:r>
              <a:rPr lang="en-US" sz="1800" dirty="0"/>
              <a:t>P</a:t>
            </a:r>
            <a:r>
              <a:rPr lang="en-US" sz="1800" dirty="0" smtClean="0"/>
              <a:t>alliative </a:t>
            </a:r>
            <a:r>
              <a:rPr lang="en-US" sz="1800" dirty="0"/>
              <a:t>sedation protocols for </a:t>
            </a:r>
            <a:r>
              <a:rPr lang="en-US" sz="1800" dirty="0" err="1"/>
              <a:t>extubated</a:t>
            </a:r>
            <a:r>
              <a:rPr lang="en-US" sz="1800" dirty="0"/>
              <a:t> patients on medical floors </a:t>
            </a:r>
            <a:endParaRPr lang="en-US" sz="1800" dirty="0" smtClean="0"/>
          </a:p>
          <a:p>
            <a:pPr lvl="2"/>
            <a:r>
              <a:rPr lang="en-US" sz="1800" dirty="0" smtClean="0"/>
              <a:t>Neuropathic pain</a:t>
            </a:r>
          </a:p>
          <a:p>
            <a:pPr lvl="2"/>
            <a:r>
              <a:rPr lang="en-US" sz="1800" dirty="0" smtClean="0"/>
              <a:t>Pediatric comfort care set, MCH</a:t>
            </a:r>
            <a:endParaRPr lang="en-US" sz="2600" dirty="0" smtClean="0"/>
          </a:p>
          <a:p>
            <a:pPr lvl="2"/>
            <a:endParaRPr lang="en-US" sz="1800" dirty="0"/>
          </a:p>
          <a:p>
            <a:pPr marL="0" indent="0">
              <a:buNone/>
            </a:pPr>
            <a:endParaRPr lang="en-US" sz="2000" dirty="0" smtClean="0">
              <a:solidFill>
                <a:srgbClr val="FF0000"/>
              </a:solidFill>
            </a:endParaRPr>
          </a:p>
          <a:p>
            <a:pPr lvl="1"/>
            <a:endParaRPr lang="en-US" dirty="0"/>
          </a:p>
        </p:txBody>
      </p:sp>
      <p:pic>
        <p:nvPicPr>
          <p:cNvPr id="5" name="Picture 2" descr="C:\Users\cchuen\AppData\Local\Microsoft\Windows\Temporary Internet Files\Content.IE5\6BGM712P\MC9004315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486400"/>
            <a:ext cx="1017588" cy="89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316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66800"/>
          </a:xfrm>
        </p:spPr>
        <p:txBody>
          <a:bodyPr/>
          <a:lstStyle/>
          <a:p>
            <a:r>
              <a:rPr lang="en-US" sz="3200" dirty="0"/>
              <a:t>4</a:t>
            </a:r>
            <a:r>
              <a:rPr lang="en-US" sz="3200" dirty="0" smtClean="0"/>
              <a:t>. Develop Referral Triggers</a:t>
            </a:r>
            <a:br>
              <a:rPr lang="en-US" sz="3200" dirty="0" smtClean="0"/>
            </a:br>
            <a:r>
              <a:rPr lang="en-US" sz="2800" i="1" dirty="0" smtClean="0"/>
              <a:t>Referral Mechanisms</a:t>
            </a:r>
            <a:endParaRPr lang="en-US" sz="2800" i="1" dirty="0"/>
          </a:p>
        </p:txBody>
      </p:sp>
      <p:sp>
        <p:nvSpPr>
          <p:cNvPr id="3" name="Content Placeholder 2"/>
          <p:cNvSpPr>
            <a:spLocks noGrp="1"/>
          </p:cNvSpPr>
          <p:nvPr>
            <p:ph sz="half" idx="1"/>
          </p:nvPr>
        </p:nvSpPr>
        <p:spPr/>
        <p:txBody>
          <a:bodyPr/>
          <a:lstStyle/>
          <a:p>
            <a:pPr marL="0" indent="0">
              <a:buNone/>
            </a:pPr>
            <a:r>
              <a:rPr lang="en-US" sz="2400" dirty="0" smtClean="0"/>
              <a:t>What we found:</a:t>
            </a:r>
          </a:p>
          <a:p>
            <a:r>
              <a:rPr lang="en-US" sz="2000" dirty="0"/>
              <a:t>No clear mode for referral to Palliative Care or education</a:t>
            </a:r>
          </a:p>
          <a:p>
            <a:pPr lvl="1"/>
            <a:r>
              <a:rPr lang="en-US" sz="1600" dirty="0"/>
              <a:t>Variable brochures in use</a:t>
            </a:r>
          </a:p>
          <a:p>
            <a:r>
              <a:rPr lang="en-US" sz="2000" dirty="0" smtClean="0"/>
              <a:t>Some experience in Pediatrics on inpatient side</a:t>
            </a:r>
            <a:endParaRPr lang="en-US" sz="2000" dirty="0"/>
          </a:p>
          <a:p>
            <a:pPr lvl="1"/>
            <a:r>
              <a:rPr lang="en-US" sz="1600" dirty="0"/>
              <a:t>CAPC’s pediatric palliative care referral </a:t>
            </a:r>
            <a:r>
              <a:rPr lang="en-US" sz="1600" dirty="0" smtClean="0"/>
              <a:t>criteria implemented </a:t>
            </a:r>
            <a:r>
              <a:rPr lang="en-US" sz="1600" dirty="0"/>
              <a:t>by all 5 </a:t>
            </a:r>
            <a:r>
              <a:rPr lang="en-US" sz="1600" dirty="0" err="1" smtClean="0"/>
              <a:t>CareLines</a:t>
            </a:r>
            <a:r>
              <a:rPr lang="en-US" sz="1600" dirty="0" smtClean="0"/>
              <a:t> at MCHLB</a:t>
            </a:r>
          </a:p>
          <a:p>
            <a:pPr lvl="1"/>
            <a:r>
              <a:rPr lang="en-US" sz="1600" dirty="0" smtClean="0"/>
              <a:t>Lean workshop at LB, manual screening tool</a:t>
            </a:r>
            <a:endParaRPr lang="en-US" sz="1600" dirty="0"/>
          </a:p>
          <a:p>
            <a:r>
              <a:rPr lang="en-US" sz="2000" dirty="0"/>
              <a:t>Epic not helpful in capturing diagnostic </a:t>
            </a:r>
            <a:r>
              <a:rPr lang="en-US" sz="2000" dirty="0" smtClean="0"/>
              <a:t>triggers.  </a:t>
            </a:r>
          </a:p>
          <a:p>
            <a:pPr lvl="1"/>
            <a:r>
              <a:rPr lang="en-US" sz="1600" dirty="0" smtClean="0"/>
              <a:t>Admitting </a:t>
            </a:r>
            <a:r>
              <a:rPr lang="en-US" sz="1600" dirty="0"/>
              <a:t>diagnosis in Epic is typically </a:t>
            </a:r>
            <a:r>
              <a:rPr lang="en-US" sz="1600" u="sng" dirty="0"/>
              <a:t>not</a:t>
            </a:r>
            <a:r>
              <a:rPr lang="en-US" sz="1600" dirty="0"/>
              <a:t> one of CAPC's diagnostic </a:t>
            </a:r>
            <a:r>
              <a:rPr lang="en-US" sz="1600" dirty="0" smtClean="0"/>
              <a:t>triggers.</a:t>
            </a:r>
          </a:p>
          <a:p>
            <a:pPr lvl="1"/>
            <a:r>
              <a:rPr lang="en-US" sz="1600" i="1" dirty="0" smtClean="0">
                <a:cs typeface="+mn-cs"/>
              </a:rPr>
              <a:t>Neonatal ICU at MCHLB has been helpful (part of admission)</a:t>
            </a:r>
            <a:endParaRPr lang="en-US" i="1" dirty="0">
              <a:cs typeface="+mn-cs"/>
            </a:endParaRPr>
          </a:p>
          <a:p>
            <a:endParaRPr lang="en-US" sz="2400" dirty="0"/>
          </a:p>
          <a:p>
            <a:endParaRPr lang="en-US" sz="2400" dirty="0"/>
          </a:p>
          <a:p>
            <a:endParaRPr lang="en-US" sz="2400" dirty="0"/>
          </a:p>
          <a:p>
            <a:endParaRPr lang="en-US" dirty="0"/>
          </a:p>
        </p:txBody>
      </p:sp>
      <p:sp>
        <p:nvSpPr>
          <p:cNvPr id="4" name="Content Placeholder 3"/>
          <p:cNvSpPr>
            <a:spLocks noGrp="1"/>
          </p:cNvSpPr>
          <p:nvPr>
            <p:ph sz="half" idx="2"/>
          </p:nvPr>
        </p:nvSpPr>
        <p:spPr>
          <a:xfrm>
            <a:off x="4610100" y="1295400"/>
            <a:ext cx="4305300" cy="5486400"/>
          </a:xfrm>
          <a:solidFill>
            <a:schemeClr val="bg1"/>
          </a:solidFill>
          <a:ln>
            <a:solidFill>
              <a:schemeClr val="accent5">
                <a:lumMod val="50000"/>
              </a:schemeClr>
            </a:solidFill>
          </a:ln>
        </p:spPr>
        <p:txBody>
          <a:bodyPr/>
          <a:lstStyle/>
          <a:p>
            <a:pPr marL="0" indent="0">
              <a:buNone/>
            </a:pPr>
            <a:r>
              <a:rPr lang="en-US" sz="2400" b="1" dirty="0" smtClean="0"/>
              <a:t>Recommendations:</a:t>
            </a:r>
          </a:p>
          <a:p>
            <a:r>
              <a:rPr lang="en-US" sz="2000" b="1" dirty="0" smtClean="0"/>
              <a:t>Gain clarity on Triggers – e.g. </a:t>
            </a:r>
            <a:endParaRPr lang="en-US" sz="2000" b="1" dirty="0"/>
          </a:p>
          <a:p>
            <a:pPr lvl="1"/>
            <a:r>
              <a:rPr lang="en-US" sz="1600" dirty="0"/>
              <a:t>Frequent admission:  re-admitted with same diagnosis within 30 days</a:t>
            </a:r>
          </a:p>
          <a:p>
            <a:pPr lvl="1"/>
            <a:r>
              <a:rPr lang="en-US" sz="1600" dirty="0"/>
              <a:t>Hospice eligible patients not psychologically ready for hospice </a:t>
            </a:r>
            <a:endParaRPr lang="en-US" sz="1600" dirty="0" smtClean="0"/>
          </a:p>
          <a:p>
            <a:pPr lvl="1"/>
            <a:r>
              <a:rPr lang="en-US" sz="1600" dirty="0" smtClean="0"/>
              <a:t>Identify top “8” </a:t>
            </a:r>
            <a:r>
              <a:rPr lang="en-US" sz="1600" dirty="0"/>
              <a:t>primary, advanced adult diseases: </a:t>
            </a:r>
            <a:endParaRPr lang="en-US" sz="1600" dirty="0" smtClean="0"/>
          </a:p>
          <a:p>
            <a:pPr lvl="2"/>
            <a:r>
              <a:rPr lang="en-US" sz="1200" dirty="0" smtClean="0"/>
              <a:t>Heart failure, </a:t>
            </a:r>
            <a:r>
              <a:rPr lang="en-US" sz="1200" dirty="0"/>
              <a:t>respiratory failure, malignancy, dementia, severe neurological disease, end-stage renal disease, end-stage liver disease, and </a:t>
            </a:r>
            <a:r>
              <a:rPr lang="en-US" sz="1200" dirty="0" smtClean="0"/>
              <a:t>HIV/AIDS</a:t>
            </a:r>
            <a:endParaRPr lang="en-US" sz="600" dirty="0" smtClean="0"/>
          </a:p>
          <a:p>
            <a:r>
              <a:rPr lang="en-US" sz="2000" b="1" dirty="0" smtClean="0"/>
              <a:t>Develop </a:t>
            </a:r>
            <a:r>
              <a:rPr lang="en-US" sz="2000" b="1" dirty="0"/>
              <a:t>clean request to build in Epic trigger </a:t>
            </a:r>
            <a:r>
              <a:rPr lang="en-US" sz="2000" b="1" dirty="0" smtClean="0"/>
              <a:t>mechanisms</a:t>
            </a:r>
            <a:endParaRPr lang="en-US" sz="2000" dirty="0"/>
          </a:p>
          <a:p>
            <a:pPr lvl="1"/>
            <a:r>
              <a:rPr lang="en-US" sz="1600" dirty="0" smtClean="0"/>
              <a:t>Learn </a:t>
            </a:r>
            <a:r>
              <a:rPr lang="en-US" sz="1600" dirty="0"/>
              <a:t>from </a:t>
            </a:r>
            <a:r>
              <a:rPr lang="en-US" sz="1600" dirty="0" smtClean="0"/>
              <a:t>MCHLB &amp; LB pilots – </a:t>
            </a:r>
            <a:r>
              <a:rPr lang="en-US" sz="1600" i="1" dirty="0" smtClean="0"/>
              <a:t>more team education on criteria (vs. the computer)</a:t>
            </a:r>
          </a:p>
          <a:p>
            <a:pPr lvl="2"/>
            <a:endParaRPr lang="en-US" sz="1600" dirty="0"/>
          </a:p>
          <a:p>
            <a:pPr marL="0" indent="0">
              <a:buNone/>
            </a:pPr>
            <a:endParaRPr lang="en-US" sz="2000" dirty="0" smtClean="0">
              <a:solidFill>
                <a:srgbClr val="FF0000"/>
              </a:solidFill>
            </a:endParaRPr>
          </a:p>
          <a:p>
            <a:pPr lvl="1"/>
            <a:endParaRPr lang="en-US" dirty="0"/>
          </a:p>
        </p:txBody>
      </p:sp>
    </p:spTree>
    <p:extLst>
      <p:ext uri="{BB962C8B-B14F-4D97-AF65-F5344CB8AC3E}">
        <p14:creationId xmlns:p14="http://schemas.microsoft.com/office/powerpoint/2010/main" val="627771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77000" cy="1066800"/>
          </a:xfrm>
        </p:spPr>
        <p:txBody>
          <a:bodyPr/>
          <a:lstStyle/>
          <a:p>
            <a:r>
              <a:rPr lang="en-US" sz="3200" dirty="0"/>
              <a:t>5</a:t>
            </a:r>
            <a:r>
              <a:rPr lang="en-US" sz="3200" dirty="0" smtClean="0"/>
              <a:t>. Evolve </a:t>
            </a:r>
            <a:r>
              <a:rPr lang="en-US" sz="3200" dirty="0"/>
              <a:t>O</a:t>
            </a:r>
            <a:r>
              <a:rPr lang="en-US" sz="3200" dirty="0" smtClean="0"/>
              <a:t>ur Use of POLST Leveraging the EMR</a:t>
            </a:r>
            <a:endParaRPr lang="en-US" sz="3200" dirty="0"/>
          </a:p>
        </p:txBody>
      </p:sp>
      <p:sp>
        <p:nvSpPr>
          <p:cNvPr id="3" name="Content Placeholder 2"/>
          <p:cNvSpPr>
            <a:spLocks noGrp="1"/>
          </p:cNvSpPr>
          <p:nvPr>
            <p:ph sz="half" idx="1"/>
          </p:nvPr>
        </p:nvSpPr>
        <p:spPr/>
        <p:txBody>
          <a:bodyPr/>
          <a:lstStyle/>
          <a:p>
            <a:pPr marL="0" indent="0">
              <a:buNone/>
            </a:pPr>
            <a:r>
              <a:rPr lang="en-US" sz="2400" dirty="0" smtClean="0"/>
              <a:t>What we found:</a:t>
            </a:r>
          </a:p>
          <a:p>
            <a:r>
              <a:rPr lang="en-US" sz="2000" dirty="0" smtClean="0"/>
              <a:t>Lack of understanding about what a POLST is and why needed:</a:t>
            </a:r>
          </a:p>
          <a:p>
            <a:pPr lvl="1"/>
            <a:r>
              <a:rPr lang="en-US" sz="1600" dirty="0" smtClean="0"/>
              <a:t>POLST = “Physician Orders for Life Sustaining Treatment”</a:t>
            </a:r>
          </a:p>
          <a:p>
            <a:r>
              <a:rPr lang="en-US" sz="2000" dirty="0" smtClean="0"/>
              <a:t>Non-standard process</a:t>
            </a:r>
          </a:p>
          <a:p>
            <a:pPr lvl="1"/>
            <a:r>
              <a:rPr lang="en-US" sz="1600" dirty="0"/>
              <a:t>P</a:t>
            </a:r>
            <a:r>
              <a:rPr lang="en-US" sz="1600" dirty="0" smtClean="0"/>
              <a:t>rocedure </a:t>
            </a:r>
            <a:r>
              <a:rPr lang="en-US" sz="1600" dirty="0"/>
              <a:t>varies from campus to campus,  floor to floor, </a:t>
            </a:r>
            <a:r>
              <a:rPr lang="en-US" sz="1600" dirty="0" smtClean="0"/>
              <a:t>physician to physician, even </a:t>
            </a:r>
            <a:r>
              <a:rPr lang="en-US" sz="1600" dirty="0"/>
              <a:t>nurse to nurse</a:t>
            </a:r>
          </a:p>
          <a:p>
            <a:r>
              <a:rPr lang="en-US" sz="2000" dirty="0"/>
              <a:t>Kept in paper chart but difficult to access</a:t>
            </a:r>
            <a:endParaRPr lang="en-US" sz="2000" dirty="0" smtClean="0"/>
          </a:p>
          <a:p>
            <a:pPr lvl="1"/>
            <a:endParaRPr lang="en-US" sz="1600" dirty="0" smtClean="0"/>
          </a:p>
          <a:p>
            <a:endParaRPr lang="en-US" sz="2000"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solidFill>
            <a:schemeClr val="bg1"/>
          </a:solidFill>
          <a:ln>
            <a:solidFill>
              <a:schemeClr val="accent5">
                <a:lumMod val="50000"/>
              </a:schemeClr>
            </a:solidFill>
          </a:ln>
        </p:spPr>
        <p:txBody>
          <a:bodyPr/>
          <a:lstStyle/>
          <a:p>
            <a:pPr marL="0" indent="0">
              <a:buNone/>
            </a:pPr>
            <a:r>
              <a:rPr lang="en-US" sz="2000" b="1" dirty="0" smtClean="0"/>
              <a:t>Recommendations:</a:t>
            </a:r>
            <a:endParaRPr lang="en-US" sz="2000" b="1" dirty="0"/>
          </a:p>
          <a:p>
            <a:r>
              <a:rPr lang="en-US" sz="2000" b="1" dirty="0"/>
              <a:t>Educate physicians to include POLST on problem list</a:t>
            </a:r>
          </a:p>
          <a:p>
            <a:pPr lvl="1"/>
            <a:endParaRPr lang="en-US" sz="1600" i="1" dirty="0"/>
          </a:p>
          <a:p>
            <a:r>
              <a:rPr lang="en-US" sz="2000" b="1" dirty="0"/>
              <a:t>Implement POLST “banner” in chart that carries over from </a:t>
            </a:r>
            <a:r>
              <a:rPr lang="en-US" sz="2000" b="1" dirty="0" smtClean="0"/>
              <a:t>admit </a:t>
            </a:r>
            <a:r>
              <a:rPr lang="en-US" sz="2000" b="1" dirty="0"/>
              <a:t>to </a:t>
            </a:r>
            <a:r>
              <a:rPr lang="en-US" sz="2000" b="1" dirty="0" smtClean="0"/>
              <a:t>admit </a:t>
            </a:r>
          </a:p>
          <a:p>
            <a:pPr marL="457200" lvl="1" indent="0">
              <a:buNone/>
            </a:pPr>
            <a:endParaRPr lang="en-US" sz="2000" dirty="0" smtClean="0"/>
          </a:p>
          <a:p>
            <a:r>
              <a:rPr lang="en-US" sz="2000" b="1" dirty="0"/>
              <a:t>Finalize </a:t>
            </a:r>
            <a:r>
              <a:rPr lang="en-US" sz="2000" b="1" dirty="0" smtClean="0"/>
              <a:t>POLST </a:t>
            </a:r>
            <a:r>
              <a:rPr lang="en-US" sz="2000" b="1" dirty="0"/>
              <a:t>order set</a:t>
            </a:r>
          </a:p>
        </p:txBody>
      </p:sp>
      <p:pic>
        <p:nvPicPr>
          <p:cNvPr id="4100" name="Picture 4" descr="http://blog.lifemattersmedia.org/wp-content/uploads/2012/10/Screen-shot-2012-10-20-at-5.00.03-P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36"/>
          <a:stretch/>
        </p:blipFill>
        <p:spPr bwMode="auto">
          <a:xfrm>
            <a:off x="1734031" y="5105400"/>
            <a:ext cx="1313969" cy="16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77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5600" cy="1066800"/>
          </a:xfrm>
        </p:spPr>
        <p:txBody>
          <a:bodyPr/>
          <a:lstStyle/>
          <a:p>
            <a:r>
              <a:rPr lang="en-US" sz="3200" i="1" dirty="0"/>
              <a:t>6</a:t>
            </a:r>
            <a:r>
              <a:rPr lang="en-US" sz="3200" i="1" dirty="0" smtClean="0"/>
              <a:t>. Create Seamless Handoffs across Continuum</a:t>
            </a:r>
            <a:endParaRPr lang="en-US" sz="3200" i="1" dirty="0"/>
          </a:p>
        </p:txBody>
      </p:sp>
      <p:sp>
        <p:nvSpPr>
          <p:cNvPr id="3" name="Content Placeholder 2"/>
          <p:cNvSpPr>
            <a:spLocks noGrp="1"/>
          </p:cNvSpPr>
          <p:nvPr>
            <p:ph sz="half" idx="1"/>
          </p:nvPr>
        </p:nvSpPr>
        <p:spPr/>
        <p:txBody>
          <a:bodyPr/>
          <a:lstStyle/>
          <a:p>
            <a:pPr marL="0" indent="0">
              <a:buNone/>
            </a:pPr>
            <a:r>
              <a:rPr lang="en-US" sz="2400" dirty="0" smtClean="0"/>
              <a:t>What we found:</a:t>
            </a:r>
          </a:p>
          <a:p>
            <a:r>
              <a:rPr lang="en-US" sz="2000" dirty="0" smtClean="0"/>
              <a:t>Another big gap</a:t>
            </a:r>
          </a:p>
          <a:p>
            <a:r>
              <a:rPr lang="en-US" sz="2000" dirty="0"/>
              <a:t>F</a:t>
            </a:r>
            <a:r>
              <a:rPr lang="en-US" sz="2000" dirty="0" smtClean="0"/>
              <a:t>rom current state to seamless flow:</a:t>
            </a:r>
          </a:p>
          <a:p>
            <a:endParaRPr lang="en-US" sz="2000" dirty="0" smtClean="0"/>
          </a:p>
          <a:p>
            <a:endParaRPr lang="en-US" sz="2000"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xfrm>
            <a:off x="4610100" y="1295400"/>
            <a:ext cx="4305300" cy="5486400"/>
          </a:xfrm>
          <a:solidFill>
            <a:schemeClr val="bg1"/>
          </a:solidFill>
          <a:ln>
            <a:solidFill>
              <a:schemeClr val="accent5">
                <a:lumMod val="50000"/>
              </a:schemeClr>
            </a:solidFill>
          </a:ln>
        </p:spPr>
        <p:txBody>
          <a:bodyPr/>
          <a:lstStyle/>
          <a:p>
            <a:pPr marL="0" indent="0">
              <a:buNone/>
            </a:pPr>
            <a:r>
              <a:rPr lang="en-US" sz="2000" b="1" dirty="0" smtClean="0"/>
              <a:t>Recommendations:</a:t>
            </a:r>
          </a:p>
          <a:p>
            <a:r>
              <a:rPr lang="en-US" sz="2000" b="1" dirty="0" smtClean="0"/>
              <a:t>Develop electronic communications capability</a:t>
            </a:r>
            <a:endParaRPr lang="en-US" sz="2000" dirty="0"/>
          </a:p>
          <a:p>
            <a:pPr lvl="1"/>
            <a:r>
              <a:rPr lang="en-US" sz="1600" dirty="0"/>
              <a:t>Epic screen (Epic IPA) </a:t>
            </a:r>
            <a:r>
              <a:rPr lang="en-US" sz="1600" dirty="0" smtClean="0"/>
              <a:t>w/banner</a:t>
            </a:r>
            <a:endParaRPr lang="en-US" sz="1600" dirty="0"/>
          </a:p>
          <a:p>
            <a:pPr lvl="1"/>
            <a:r>
              <a:rPr lang="en-US" sz="1600" dirty="0" smtClean="0"/>
              <a:t>Recurrent patients: </a:t>
            </a:r>
            <a:r>
              <a:rPr lang="en-US" sz="1600" dirty="0"/>
              <a:t>Added to in-house Palliative </a:t>
            </a:r>
            <a:r>
              <a:rPr lang="en-US" sz="1600" dirty="0" smtClean="0"/>
              <a:t>census</a:t>
            </a:r>
            <a:endParaRPr lang="en-US" sz="1600" dirty="0"/>
          </a:p>
          <a:p>
            <a:pPr lvl="1"/>
            <a:r>
              <a:rPr lang="en-US" sz="1600" dirty="0"/>
              <a:t>Centralized access (</a:t>
            </a:r>
            <a:r>
              <a:rPr lang="en-US" sz="1600" dirty="0" smtClean="0"/>
              <a:t>Hospice, Home Health - HH, SNF/LTAC, Medical Groups)</a:t>
            </a:r>
          </a:p>
          <a:p>
            <a:r>
              <a:rPr lang="en-US" sz="2000" b="1" dirty="0" smtClean="0"/>
              <a:t>Leverage human resources</a:t>
            </a:r>
          </a:p>
          <a:p>
            <a:pPr lvl="1"/>
            <a:r>
              <a:rPr lang="en-US" sz="1600" dirty="0"/>
              <a:t>Navigators link-in &amp; update universal EHR </a:t>
            </a:r>
            <a:r>
              <a:rPr lang="en-US" sz="1600" dirty="0" smtClean="0"/>
              <a:t>system</a:t>
            </a:r>
            <a:endParaRPr lang="en-US" sz="1600" dirty="0"/>
          </a:p>
          <a:p>
            <a:pPr lvl="1"/>
            <a:r>
              <a:rPr lang="en-US" sz="1600" dirty="0"/>
              <a:t>HH Navigator conduct telephonic case conferences  </a:t>
            </a:r>
          </a:p>
          <a:p>
            <a:pPr lvl="1"/>
            <a:r>
              <a:rPr lang="en-US" sz="1600" dirty="0"/>
              <a:t>HH Navigator connect w/PCP (every “x” weeks)</a:t>
            </a:r>
            <a:r>
              <a:rPr lang="en-US" sz="1600" b="1" dirty="0" smtClean="0"/>
              <a:t> </a:t>
            </a:r>
          </a:p>
          <a:p>
            <a:r>
              <a:rPr lang="en-US" sz="2000" b="1" dirty="0" smtClean="0"/>
              <a:t>Connect with key audiences</a:t>
            </a:r>
            <a:endParaRPr lang="en-US" sz="20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726637"/>
            <a:ext cx="6818652" cy="37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626" y="3727793"/>
            <a:ext cx="2057400" cy="174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410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77000" cy="1066800"/>
          </a:xfrm>
        </p:spPr>
        <p:txBody>
          <a:bodyPr/>
          <a:lstStyle/>
          <a:p>
            <a:r>
              <a:rPr lang="en-US" sz="3200" dirty="0" smtClean="0"/>
              <a:t>7. Develop Education Plan for All Key Caregivers</a:t>
            </a:r>
            <a:endParaRPr lang="en-US" sz="3200" dirty="0"/>
          </a:p>
        </p:txBody>
      </p:sp>
      <p:sp>
        <p:nvSpPr>
          <p:cNvPr id="3" name="Content Placeholder 2"/>
          <p:cNvSpPr>
            <a:spLocks noGrp="1"/>
          </p:cNvSpPr>
          <p:nvPr>
            <p:ph sz="half" idx="1"/>
          </p:nvPr>
        </p:nvSpPr>
        <p:spPr/>
        <p:txBody>
          <a:bodyPr/>
          <a:lstStyle/>
          <a:p>
            <a:pPr marL="0" indent="0">
              <a:buNone/>
            </a:pPr>
            <a:r>
              <a:rPr lang="en-US" sz="2400" dirty="0" smtClean="0"/>
              <a:t>What we found:</a:t>
            </a:r>
          </a:p>
          <a:p>
            <a:r>
              <a:rPr lang="en-US" sz="2000" dirty="0" smtClean="0"/>
              <a:t>HUGE gap</a:t>
            </a:r>
            <a:r>
              <a:rPr lang="en-US" sz="2000" dirty="0" smtClean="0">
                <a:sym typeface="Wingdings" pitchFamily="2" charset="2"/>
              </a:rPr>
              <a:t>, from basic to mid-level understanding of Palliative Care</a:t>
            </a:r>
          </a:p>
          <a:p>
            <a:pPr lvl="1"/>
            <a:r>
              <a:rPr lang="en-US" sz="1600" dirty="0">
                <a:sym typeface="Wingdings" pitchFamily="2" charset="2"/>
              </a:rPr>
              <a:t>W</a:t>
            </a:r>
            <a:r>
              <a:rPr lang="en-US" sz="1600" dirty="0" smtClean="0">
                <a:sym typeface="Wingdings" pitchFamily="2" charset="2"/>
              </a:rPr>
              <a:t>hy, what, who, when, where, how, which</a:t>
            </a:r>
          </a:p>
          <a:p>
            <a:pPr lvl="1"/>
            <a:r>
              <a:rPr lang="en-US" sz="1600" dirty="0" smtClean="0">
                <a:sym typeface="Wingdings" pitchFamily="2" charset="2"/>
              </a:rPr>
              <a:t>What does P&amp;SC have to offer…, why want to call</a:t>
            </a:r>
          </a:p>
          <a:p>
            <a:endParaRPr lang="en-US" sz="2000" dirty="0">
              <a:sym typeface="Wingdings" pitchFamily="2" charset="2"/>
            </a:endParaRPr>
          </a:p>
          <a:p>
            <a:endParaRPr lang="en-US" sz="2000" dirty="0" smtClean="0">
              <a:sym typeface="Wingdings" pitchFamily="2" charset="2"/>
            </a:endParaRPr>
          </a:p>
          <a:p>
            <a:endParaRPr lang="en-US" sz="2000" dirty="0">
              <a:sym typeface="Wingdings" pitchFamily="2" charset="2"/>
            </a:endParaRPr>
          </a:p>
          <a:p>
            <a:pPr marL="0" indent="0">
              <a:buNone/>
            </a:pPr>
            <a:endParaRPr lang="en-US" sz="2000" dirty="0" smtClean="0"/>
          </a:p>
          <a:p>
            <a:pPr marL="0" indent="0">
              <a:buNone/>
            </a:pPr>
            <a:endParaRPr lang="en-US" sz="2000" dirty="0" smtClean="0"/>
          </a:p>
          <a:p>
            <a:pPr marL="0" indent="0">
              <a:buNone/>
            </a:pPr>
            <a:endParaRPr lang="en-US" sz="2000" i="1" dirty="0" smtClean="0"/>
          </a:p>
          <a:p>
            <a:endParaRPr lang="en-US" sz="2000"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xfrm>
            <a:off x="4610100" y="1295400"/>
            <a:ext cx="4305300" cy="5486400"/>
          </a:xfrm>
          <a:solidFill>
            <a:schemeClr val="bg1"/>
          </a:solidFill>
          <a:ln>
            <a:solidFill>
              <a:schemeClr val="accent5">
                <a:lumMod val="50000"/>
              </a:schemeClr>
            </a:solidFill>
          </a:ln>
        </p:spPr>
        <p:txBody>
          <a:bodyPr/>
          <a:lstStyle/>
          <a:p>
            <a:pPr marL="0" indent="0">
              <a:buNone/>
            </a:pPr>
            <a:r>
              <a:rPr lang="en-US" sz="2000" b="1" dirty="0" smtClean="0"/>
              <a:t>Recommendations:</a:t>
            </a:r>
          </a:p>
          <a:p>
            <a:r>
              <a:rPr lang="en-US" sz="2000" b="1" dirty="0" smtClean="0"/>
              <a:t>Develop comprehensive education plan, modular, e.g.</a:t>
            </a:r>
          </a:p>
          <a:p>
            <a:pPr lvl="1">
              <a:spcBef>
                <a:spcPts val="0"/>
              </a:spcBef>
            </a:pPr>
            <a:r>
              <a:rPr lang="en-US" sz="1800" dirty="0"/>
              <a:t>Definitions – what </a:t>
            </a:r>
            <a:r>
              <a:rPr lang="en-US" sz="1800" dirty="0" smtClean="0"/>
              <a:t>PC </a:t>
            </a:r>
            <a:r>
              <a:rPr lang="en-US" sz="1800" dirty="0"/>
              <a:t>is, </a:t>
            </a:r>
            <a:r>
              <a:rPr lang="en-US" sz="1800" dirty="0" smtClean="0"/>
              <a:t>care/symptoms</a:t>
            </a:r>
            <a:r>
              <a:rPr lang="en-US" sz="1800" dirty="0"/>
              <a:t>, </a:t>
            </a:r>
            <a:r>
              <a:rPr lang="en-US" sz="1800" dirty="0" smtClean="0"/>
              <a:t>POLST</a:t>
            </a:r>
            <a:endParaRPr lang="en-US" sz="1800" dirty="0"/>
          </a:p>
          <a:p>
            <a:pPr lvl="1">
              <a:spcBef>
                <a:spcPts val="0"/>
              </a:spcBef>
            </a:pPr>
            <a:r>
              <a:rPr lang="en-US" sz="1800" dirty="0"/>
              <a:t>Early discussion </a:t>
            </a:r>
            <a:r>
              <a:rPr lang="en-US" sz="1800" dirty="0" smtClean="0"/>
              <a:t>is key</a:t>
            </a:r>
          </a:p>
          <a:p>
            <a:pPr lvl="1">
              <a:spcBef>
                <a:spcPts val="0"/>
              </a:spcBef>
            </a:pPr>
            <a:r>
              <a:rPr lang="en-US" sz="1800" dirty="0"/>
              <a:t>How to have the conversation</a:t>
            </a:r>
          </a:p>
          <a:p>
            <a:pPr lvl="1">
              <a:spcBef>
                <a:spcPts val="0"/>
              </a:spcBef>
            </a:pPr>
            <a:r>
              <a:rPr lang="en-US" sz="1800" dirty="0" smtClean="0"/>
              <a:t>Role of a PC team </a:t>
            </a:r>
            <a:r>
              <a:rPr lang="en-US" sz="1800" dirty="0" err="1" smtClean="0"/>
              <a:t>vs</a:t>
            </a:r>
            <a:r>
              <a:rPr lang="en-US" sz="1800" dirty="0" smtClean="0"/>
              <a:t> Hospice</a:t>
            </a:r>
            <a:endParaRPr lang="en-US" sz="1800" dirty="0"/>
          </a:p>
          <a:p>
            <a:pPr lvl="1">
              <a:spcBef>
                <a:spcPts val="0"/>
              </a:spcBef>
            </a:pPr>
            <a:r>
              <a:rPr lang="en-US" sz="1800" dirty="0" smtClean="0"/>
              <a:t>Considerations for ethnicity/diversity</a:t>
            </a:r>
            <a:endParaRPr lang="en-US" sz="1800" dirty="0"/>
          </a:p>
          <a:p>
            <a:pPr lvl="1">
              <a:spcBef>
                <a:spcPts val="0"/>
              </a:spcBef>
            </a:pPr>
            <a:r>
              <a:rPr lang="en-US" sz="1800" dirty="0"/>
              <a:t>Pain management</a:t>
            </a:r>
          </a:p>
          <a:p>
            <a:pPr lvl="1">
              <a:spcBef>
                <a:spcPts val="0"/>
              </a:spcBef>
            </a:pPr>
            <a:r>
              <a:rPr lang="en-US" sz="1800" dirty="0" smtClean="0"/>
              <a:t>Resource availability</a:t>
            </a:r>
            <a:endParaRPr lang="en-US" sz="1800" dirty="0"/>
          </a:p>
          <a:p>
            <a:pPr lvl="1">
              <a:spcBef>
                <a:spcPts val="0"/>
              </a:spcBef>
            </a:pPr>
            <a:r>
              <a:rPr lang="en-US" sz="1800" dirty="0" smtClean="0"/>
              <a:t>Metrics that matter</a:t>
            </a:r>
          </a:p>
          <a:p>
            <a:pPr>
              <a:spcBef>
                <a:spcPts val="0"/>
              </a:spcBef>
            </a:pPr>
            <a:r>
              <a:rPr lang="en-US" sz="2200" b="1" dirty="0" smtClean="0"/>
              <a:t>Create algorithm of what tools can be used, &amp; when</a:t>
            </a:r>
          </a:p>
          <a:p>
            <a:pPr>
              <a:spcBef>
                <a:spcPts val="0"/>
              </a:spcBef>
            </a:pPr>
            <a:r>
              <a:rPr lang="en-US" sz="2200" b="1" dirty="0" smtClean="0"/>
              <a:t>Create CME/CEUs</a:t>
            </a:r>
          </a:p>
          <a:p>
            <a:pPr>
              <a:spcBef>
                <a:spcPts val="0"/>
              </a:spcBef>
            </a:pPr>
            <a:r>
              <a:rPr lang="en-US" sz="2200" b="1" dirty="0" smtClean="0"/>
              <a:t>Create shared resource library, blog, connections</a:t>
            </a:r>
            <a:endParaRPr lang="en-US" sz="2200" b="1" dirty="0"/>
          </a:p>
        </p:txBody>
      </p:sp>
      <p:pic>
        <p:nvPicPr>
          <p:cNvPr id="1026" name="Picture 2" descr="http://soundlandscapes.files.wordpress.com/2011/10/mind-the-g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053" y="3886200"/>
            <a:ext cx="1582434" cy="127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82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6934200" cy="1066800"/>
          </a:xfrm>
        </p:spPr>
        <p:txBody>
          <a:bodyPr/>
          <a:lstStyle/>
          <a:p>
            <a:r>
              <a:rPr lang="en-US" sz="3200" dirty="0" smtClean="0"/>
              <a:t>MemorialCare Health System</a:t>
            </a:r>
            <a:endParaRPr lang="en-US" sz="3200" i="1" dirty="0" smtClean="0"/>
          </a:p>
        </p:txBody>
      </p:sp>
      <p:pic>
        <p:nvPicPr>
          <p:cNvPr id="44034"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9483"/>
            <a:ext cx="9144000" cy="57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340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Conversation Project</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2" y="1592180"/>
            <a:ext cx="6026897" cy="296738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6324601"/>
            <a:ext cx="5943600" cy="461665"/>
          </a:xfrm>
          <a:prstGeom prst="rect">
            <a:avLst/>
          </a:prstGeom>
        </p:spPr>
        <p:txBody>
          <a:bodyPr wrap="square">
            <a:spAutoFit/>
          </a:bodyPr>
          <a:lstStyle/>
          <a:p>
            <a:pPr algn="ctr"/>
            <a:r>
              <a:rPr lang="en-US" dirty="0"/>
              <a:t>http://theconversationproject.org/</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800601"/>
            <a:ext cx="5622758" cy="1399881"/>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392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77000" cy="1066800"/>
          </a:xfrm>
        </p:spPr>
        <p:txBody>
          <a:bodyPr/>
          <a:lstStyle/>
          <a:p>
            <a:r>
              <a:rPr lang="en-US" sz="3200" dirty="0"/>
              <a:t>8</a:t>
            </a:r>
            <a:r>
              <a:rPr lang="en-US" sz="3200" dirty="0" smtClean="0"/>
              <a:t>. Develop &amp; Provide Patient &amp; Family Resources</a:t>
            </a:r>
            <a:endParaRPr lang="en-US" sz="3200" dirty="0"/>
          </a:p>
        </p:txBody>
      </p:sp>
      <p:sp>
        <p:nvSpPr>
          <p:cNvPr id="3" name="Content Placeholder 2"/>
          <p:cNvSpPr>
            <a:spLocks noGrp="1"/>
          </p:cNvSpPr>
          <p:nvPr>
            <p:ph sz="half" idx="1"/>
          </p:nvPr>
        </p:nvSpPr>
        <p:spPr/>
        <p:txBody>
          <a:bodyPr/>
          <a:lstStyle/>
          <a:p>
            <a:pPr marL="0" indent="0">
              <a:buNone/>
            </a:pPr>
            <a:r>
              <a:rPr lang="en-US" sz="2400" dirty="0" smtClean="0"/>
              <a:t>What we found:</a:t>
            </a:r>
          </a:p>
          <a:p>
            <a:r>
              <a:rPr lang="en-US" sz="2000" dirty="0" smtClean="0"/>
              <a:t>Variability in how we describe and “market”</a:t>
            </a:r>
          </a:p>
          <a:p>
            <a:r>
              <a:rPr lang="en-US" sz="2000" dirty="0"/>
              <a:t>Opportunity for standardization of educational material content campus to campus</a:t>
            </a:r>
            <a:endParaRPr lang="en-US" sz="2000" dirty="0" smtClean="0"/>
          </a:p>
          <a:p>
            <a:pPr lvl="1"/>
            <a:endParaRPr lang="en-US" sz="1600" dirty="0" smtClean="0"/>
          </a:p>
          <a:p>
            <a:endParaRPr lang="en-US" sz="2000"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solidFill>
            <a:schemeClr val="bg1"/>
          </a:solidFill>
          <a:ln>
            <a:solidFill>
              <a:schemeClr val="accent5">
                <a:lumMod val="50000"/>
              </a:schemeClr>
            </a:solidFill>
          </a:ln>
        </p:spPr>
        <p:txBody>
          <a:bodyPr/>
          <a:lstStyle/>
          <a:p>
            <a:pPr marL="0" indent="0">
              <a:buNone/>
            </a:pPr>
            <a:r>
              <a:rPr lang="en-US" sz="2400" b="1" dirty="0" smtClean="0"/>
              <a:t>Recommendations:</a:t>
            </a:r>
            <a:endParaRPr lang="en-US" sz="2400" b="1" dirty="0"/>
          </a:p>
          <a:p>
            <a:r>
              <a:rPr lang="en-US" sz="2000" b="1" dirty="0" smtClean="0"/>
              <a:t>Develop persuasive resources for patient/family</a:t>
            </a:r>
          </a:p>
          <a:p>
            <a:pPr lvl="1"/>
            <a:r>
              <a:rPr lang="en-US" sz="1600" dirty="0" smtClean="0"/>
              <a:t>Develop a variety </a:t>
            </a:r>
            <a:r>
              <a:rPr lang="en-US" sz="1600" dirty="0"/>
              <a:t>of options for </a:t>
            </a:r>
            <a:r>
              <a:rPr lang="en-US" sz="1600" dirty="0" smtClean="0"/>
              <a:t>delivery depending on learning method preference/opportunity</a:t>
            </a:r>
            <a:endParaRPr lang="en-US" sz="1600" dirty="0"/>
          </a:p>
          <a:p>
            <a:pPr lvl="2"/>
            <a:r>
              <a:rPr lang="en-US" sz="1600" dirty="0"/>
              <a:t>Brochures, videos, one-on-one education</a:t>
            </a:r>
          </a:p>
          <a:p>
            <a:pPr lvl="2"/>
            <a:r>
              <a:rPr lang="en-US" sz="1600" dirty="0"/>
              <a:t>Keep it simple</a:t>
            </a:r>
          </a:p>
          <a:p>
            <a:r>
              <a:rPr lang="en-US" sz="2000" b="1" dirty="0" smtClean="0"/>
              <a:t>Educate ambulatory </a:t>
            </a:r>
            <a:r>
              <a:rPr lang="en-US" sz="2000" b="1" dirty="0"/>
              <a:t>physicians and hospitalists </a:t>
            </a:r>
            <a:r>
              <a:rPr lang="en-US" sz="2000" b="1" dirty="0" smtClean="0"/>
              <a:t>on patient education tools</a:t>
            </a:r>
            <a:endParaRPr lang="en-US" sz="2000" b="1" dirty="0"/>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l="67413" b="25085"/>
          <a:stretch>
            <a:fillRect/>
          </a:stretch>
        </p:blipFill>
        <p:spPr bwMode="auto">
          <a:xfrm>
            <a:off x="2971801" y="3769287"/>
            <a:ext cx="1404115" cy="279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l="70073" t="8276" r="2216" b="10805"/>
          <a:stretch>
            <a:fillRect/>
          </a:stretch>
        </p:blipFill>
        <p:spPr bwMode="auto">
          <a:xfrm>
            <a:off x="152400" y="3733801"/>
            <a:ext cx="1260567" cy="28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5" cstate="print">
            <a:extLst>
              <a:ext uri="{28A0092B-C50C-407E-A947-70E740481C1C}">
                <a14:useLocalDpi xmlns:a14="http://schemas.microsoft.com/office/drawing/2010/main" val="0"/>
              </a:ext>
            </a:extLst>
          </a:blip>
          <a:srcRect l="7161" t="1608" r="48056" b="18163"/>
          <a:stretch>
            <a:fillRect/>
          </a:stretch>
        </p:blipFill>
        <p:spPr bwMode="auto">
          <a:xfrm>
            <a:off x="1600202" y="3769289"/>
            <a:ext cx="1211739" cy="280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289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1066800"/>
          </a:xfrm>
        </p:spPr>
        <p:txBody>
          <a:bodyPr/>
          <a:lstStyle/>
          <a:p>
            <a:r>
              <a:rPr lang="en-US" sz="3200" dirty="0"/>
              <a:t>9</a:t>
            </a:r>
            <a:r>
              <a:rPr lang="en-US" sz="3200" dirty="0" smtClean="0"/>
              <a:t>. Advance Our “Best Service </a:t>
            </a:r>
            <a:r>
              <a:rPr lang="en-US" sz="3200" dirty="0"/>
              <a:t>M</a:t>
            </a:r>
            <a:r>
              <a:rPr lang="en-US" sz="3200" dirty="0" smtClean="0"/>
              <a:t>odels”, over time</a:t>
            </a:r>
            <a:endParaRPr lang="en-US" sz="3200" dirty="0"/>
          </a:p>
        </p:txBody>
      </p:sp>
      <p:sp>
        <p:nvSpPr>
          <p:cNvPr id="3" name="Content Placeholder 2"/>
          <p:cNvSpPr>
            <a:spLocks noGrp="1"/>
          </p:cNvSpPr>
          <p:nvPr>
            <p:ph sz="half" idx="1"/>
          </p:nvPr>
        </p:nvSpPr>
        <p:spPr>
          <a:xfrm>
            <a:off x="152400" y="1295400"/>
            <a:ext cx="4038600" cy="5029200"/>
          </a:xfrm>
        </p:spPr>
        <p:txBody>
          <a:bodyPr/>
          <a:lstStyle/>
          <a:p>
            <a:pPr marL="0" indent="0">
              <a:buNone/>
            </a:pPr>
            <a:r>
              <a:rPr lang="en-US" sz="2400" dirty="0" smtClean="0"/>
              <a:t>What we found:</a:t>
            </a:r>
          </a:p>
          <a:p>
            <a:r>
              <a:rPr lang="en-US" sz="2000" dirty="0"/>
              <a:t>N</a:t>
            </a:r>
            <a:r>
              <a:rPr lang="en-US" sz="2000" dirty="0" smtClean="0"/>
              <a:t>eed for programmatic support for inpatient and for continuum</a:t>
            </a:r>
          </a:p>
          <a:p>
            <a:r>
              <a:rPr lang="en-US" sz="2000" dirty="0"/>
              <a:t>O</a:t>
            </a:r>
            <a:r>
              <a:rPr lang="en-US" sz="2000" dirty="0" smtClean="0"/>
              <a:t>utpatient focus and inpatient focus varies (see next slide)</a:t>
            </a:r>
            <a:endParaRPr lang="en-US" sz="2000" dirty="0"/>
          </a:p>
          <a:p>
            <a:r>
              <a:rPr lang="en-US" sz="2000" dirty="0" smtClean="0"/>
              <a:t>Each of our hospitals is different in terms of size/type.</a:t>
            </a:r>
          </a:p>
          <a:p>
            <a:pPr lvl="1"/>
            <a:r>
              <a:rPr lang="en-US" sz="1800" i="1" dirty="0" smtClean="0"/>
              <a:t>Consideration </a:t>
            </a:r>
            <a:r>
              <a:rPr lang="en-US" sz="1800" i="1" dirty="0"/>
              <a:t>of ratios/bed size, population-specific influences (pediatric, geriatric, cancer</a:t>
            </a:r>
            <a:r>
              <a:rPr lang="en-US" sz="1800" i="1" dirty="0" smtClean="0"/>
              <a:t>)</a:t>
            </a:r>
          </a:p>
          <a:p>
            <a:pPr lvl="1"/>
            <a:r>
              <a:rPr lang="en-US" sz="1800" i="1" dirty="0" smtClean="0"/>
              <a:t>Where to start, capacity and mindset varies</a:t>
            </a:r>
            <a:endParaRPr lang="en-US" sz="1800" i="1" dirty="0"/>
          </a:p>
          <a:p>
            <a:endParaRPr lang="en-US" dirty="0"/>
          </a:p>
        </p:txBody>
      </p:sp>
      <p:sp>
        <p:nvSpPr>
          <p:cNvPr id="4" name="Content Placeholder 3"/>
          <p:cNvSpPr>
            <a:spLocks noGrp="1"/>
          </p:cNvSpPr>
          <p:nvPr>
            <p:ph sz="half" idx="2"/>
          </p:nvPr>
        </p:nvSpPr>
        <p:spPr>
          <a:xfrm>
            <a:off x="4267200" y="1295400"/>
            <a:ext cx="4648200" cy="5410200"/>
          </a:xfrm>
          <a:solidFill>
            <a:schemeClr val="bg1"/>
          </a:solidFill>
          <a:ln>
            <a:solidFill>
              <a:schemeClr val="accent1"/>
            </a:solidFill>
          </a:ln>
        </p:spPr>
        <p:txBody>
          <a:bodyPr/>
          <a:lstStyle/>
          <a:p>
            <a:pPr marL="0" indent="0">
              <a:buNone/>
            </a:pPr>
            <a:r>
              <a:rPr lang="en-US" sz="2000" b="1" dirty="0" smtClean="0"/>
              <a:t>Recommendation: Identify key team members, start/grow and then scale up</a:t>
            </a:r>
            <a:endParaRPr lang="en-US" sz="2000" b="1" dirty="0"/>
          </a:p>
          <a:p>
            <a:pPr marL="685800" lvl="2" indent="-288925"/>
            <a:r>
              <a:rPr lang="en-US" sz="1600" dirty="0" smtClean="0"/>
              <a:t>Year 1-2 Phase-In</a:t>
            </a:r>
            <a:endParaRPr lang="en-US" sz="1400" i="1" dirty="0" smtClean="0"/>
          </a:p>
          <a:p>
            <a:pPr marL="1196975" lvl="3" indent="-342900">
              <a:buFont typeface="+mj-lt"/>
              <a:buAutoNum type="arabicPeriod"/>
            </a:pPr>
            <a:r>
              <a:rPr lang="en-US" sz="1400" i="1" dirty="0" smtClean="0"/>
              <a:t>Education for practitioners &amp; staff</a:t>
            </a:r>
          </a:p>
          <a:p>
            <a:pPr marL="1196975" lvl="3" indent="-342900">
              <a:buFont typeface="+mj-lt"/>
              <a:buAutoNum type="arabicPeriod"/>
            </a:pPr>
            <a:r>
              <a:rPr lang="en-US" sz="1400" i="1" dirty="0" smtClean="0"/>
              <a:t>Focus first on patients with new diagnoses</a:t>
            </a:r>
          </a:p>
          <a:p>
            <a:pPr marL="1196975" lvl="3" indent="-342900">
              <a:buFont typeface="+mj-lt"/>
              <a:buAutoNum type="arabicPeriod"/>
            </a:pPr>
            <a:r>
              <a:rPr lang="en-US" sz="1400" i="1" dirty="0" smtClean="0"/>
              <a:t>Name the Inpatient Resource Team</a:t>
            </a:r>
          </a:p>
          <a:p>
            <a:pPr marL="1196975" lvl="3" indent="-342900">
              <a:buFont typeface="+mj-lt"/>
              <a:buAutoNum type="arabicPeriod"/>
            </a:pPr>
            <a:r>
              <a:rPr lang="en-US" sz="1400" i="1" dirty="0" smtClean="0"/>
              <a:t>Foster cross-campus collaboration</a:t>
            </a:r>
          </a:p>
          <a:p>
            <a:pPr marL="1196975" lvl="3" indent="-342900">
              <a:buFont typeface="+mj-lt"/>
              <a:buAutoNum type="arabicPeriod"/>
            </a:pPr>
            <a:r>
              <a:rPr lang="en-US" sz="1400" i="1" dirty="0"/>
              <a:t>Pursue improved access, care and cost efficiency for outpatient service(s) starting with Medical Foundation models (MG, IPA)</a:t>
            </a:r>
            <a:endParaRPr lang="en-US" sz="1400" i="1" dirty="0" smtClean="0"/>
          </a:p>
          <a:p>
            <a:pPr marL="739775" lvl="2" indent="-342900"/>
            <a:r>
              <a:rPr lang="en-US" sz="1600" dirty="0"/>
              <a:t>Year </a:t>
            </a:r>
            <a:r>
              <a:rPr lang="en-US" sz="1600" dirty="0" smtClean="0"/>
              <a:t>2-3 Longer-Term</a:t>
            </a:r>
            <a:endParaRPr lang="en-US" sz="1400" i="1" dirty="0"/>
          </a:p>
          <a:p>
            <a:pPr marL="1203325" lvl="2" indent="-349250">
              <a:buFont typeface="+mj-lt"/>
              <a:buAutoNum type="arabicPeriod"/>
            </a:pPr>
            <a:r>
              <a:rPr lang="en-US" sz="1400" i="1" dirty="0" smtClean="0"/>
              <a:t>Build </a:t>
            </a:r>
            <a:r>
              <a:rPr lang="en-US" sz="1400" i="1" dirty="0"/>
              <a:t>longer-term “Palliative Care system” across the </a:t>
            </a:r>
            <a:r>
              <a:rPr lang="en-US" sz="1400" i="1" dirty="0" smtClean="0"/>
              <a:t>continuum</a:t>
            </a:r>
            <a:endParaRPr lang="en-US" sz="1400" i="1" dirty="0"/>
          </a:p>
          <a:p>
            <a:pPr marL="1203325" lvl="2" indent="-349250">
              <a:buFont typeface="+mj-lt"/>
              <a:buAutoNum type="arabicPeriod"/>
            </a:pPr>
            <a:r>
              <a:rPr lang="en-US" sz="1400" i="1" dirty="0"/>
              <a:t>Evaluate feasibility of regional outpatient clinic/service for PC and symptom management</a:t>
            </a:r>
          </a:p>
          <a:p>
            <a:pPr marL="1203325" lvl="2" indent="-349250">
              <a:buFont typeface="+mj-lt"/>
              <a:buAutoNum type="arabicPeriod"/>
            </a:pPr>
            <a:r>
              <a:rPr lang="en-US" sz="1400" i="1" dirty="0">
                <a:sym typeface="Wingdings" pitchFamily="2" charset="2"/>
              </a:rPr>
              <a:t>Continue </a:t>
            </a:r>
            <a:r>
              <a:rPr lang="en-US" sz="1400" i="1" dirty="0" smtClean="0">
                <a:sym typeface="Wingdings" pitchFamily="2" charset="2"/>
              </a:rPr>
              <a:t>research/learning</a:t>
            </a:r>
            <a:endParaRPr lang="en-US" sz="1400" i="1" dirty="0"/>
          </a:p>
          <a:p>
            <a:pPr marL="739775" lvl="2" indent="-342900">
              <a:buFont typeface="+mj-lt"/>
              <a:buAutoNum type="arabicPeriod"/>
            </a:pPr>
            <a:endParaRPr lang="en-US" sz="1600" dirty="0" smtClean="0"/>
          </a:p>
          <a:p>
            <a:pPr marL="396875" lvl="2" indent="0">
              <a:buNone/>
            </a:pPr>
            <a:endParaRPr lang="en-US" sz="1600" dirty="0">
              <a:solidFill>
                <a:srgbClr val="FF0000"/>
              </a:solidFill>
            </a:endParaRPr>
          </a:p>
          <a:p>
            <a:endParaRPr lang="en-US" dirty="0"/>
          </a:p>
        </p:txBody>
      </p:sp>
    </p:spTree>
    <p:extLst>
      <p:ext uri="{BB962C8B-B14F-4D97-AF65-F5344CB8AC3E}">
        <p14:creationId xmlns:p14="http://schemas.microsoft.com/office/powerpoint/2010/main" val="1558001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5600" cy="1066800"/>
          </a:xfrm>
        </p:spPr>
        <p:txBody>
          <a:bodyPr/>
          <a:lstStyle/>
          <a:p>
            <a:r>
              <a:rPr lang="en-US" sz="3200" dirty="0" smtClean="0"/>
              <a:t>10. Data, data, data</a:t>
            </a:r>
            <a:br>
              <a:rPr lang="en-US" sz="3200" dirty="0" smtClean="0"/>
            </a:br>
            <a:r>
              <a:rPr lang="en-US" sz="2200" i="1" dirty="0" smtClean="0"/>
              <a:t>Develop key measures and analytical support</a:t>
            </a:r>
            <a:endParaRPr lang="en-US" sz="2200" dirty="0"/>
          </a:p>
        </p:txBody>
      </p:sp>
      <p:sp>
        <p:nvSpPr>
          <p:cNvPr id="3" name="Content Placeholder 2"/>
          <p:cNvSpPr>
            <a:spLocks noGrp="1"/>
          </p:cNvSpPr>
          <p:nvPr>
            <p:ph sz="half" idx="1"/>
          </p:nvPr>
        </p:nvSpPr>
        <p:spPr/>
        <p:txBody>
          <a:bodyPr/>
          <a:lstStyle/>
          <a:p>
            <a:pPr marL="0" indent="0">
              <a:buNone/>
            </a:pPr>
            <a:r>
              <a:rPr lang="en-US" sz="2400" dirty="0" smtClean="0"/>
              <a:t>What we found:</a:t>
            </a:r>
          </a:p>
          <a:p>
            <a:r>
              <a:rPr lang="en-US" sz="2000" dirty="0" smtClean="0"/>
              <a:t>We have very little, outside of MCMF data and some at Long Beach from their program</a:t>
            </a:r>
          </a:p>
          <a:p>
            <a:r>
              <a:rPr lang="en-US" sz="2000" dirty="0" smtClean="0"/>
              <a:t>This is analytics intensive</a:t>
            </a:r>
          </a:p>
          <a:p>
            <a:endParaRPr lang="en-US" sz="2000"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xfrm>
            <a:off x="4610100" y="1295400"/>
            <a:ext cx="4305300" cy="2108771"/>
          </a:xfrm>
          <a:solidFill>
            <a:schemeClr val="bg1"/>
          </a:solidFill>
          <a:ln>
            <a:solidFill>
              <a:schemeClr val="accent5">
                <a:lumMod val="50000"/>
              </a:schemeClr>
            </a:solidFill>
          </a:ln>
        </p:spPr>
        <p:txBody>
          <a:bodyPr/>
          <a:lstStyle/>
          <a:p>
            <a:pPr marL="0" indent="0">
              <a:buNone/>
            </a:pPr>
            <a:r>
              <a:rPr lang="en-US" sz="2000" b="1" dirty="0" smtClean="0"/>
              <a:t>Recommendations:</a:t>
            </a:r>
          </a:p>
          <a:p>
            <a:r>
              <a:rPr lang="en-US" sz="1800" dirty="0" smtClean="0"/>
              <a:t>Develop </a:t>
            </a:r>
            <a:r>
              <a:rPr lang="en-US" sz="1800" b="1" dirty="0" smtClean="0"/>
              <a:t>data sets </a:t>
            </a:r>
            <a:r>
              <a:rPr lang="en-US" sz="1800" dirty="0" smtClean="0"/>
              <a:t>to help us better </a:t>
            </a:r>
            <a:r>
              <a:rPr lang="en-US" sz="1800" b="1" dirty="0" smtClean="0"/>
              <a:t>understand our opportunity and track progress</a:t>
            </a:r>
            <a:r>
              <a:rPr lang="en-US" sz="1800" dirty="0" smtClean="0"/>
              <a:t> (but don’t wait for)</a:t>
            </a:r>
          </a:p>
          <a:p>
            <a:r>
              <a:rPr lang="en-US" sz="1800" dirty="0" smtClean="0"/>
              <a:t>Develop a </a:t>
            </a:r>
            <a:r>
              <a:rPr lang="en-US" sz="1800" b="1" dirty="0" smtClean="0"/>
              <a:t>True North metric</a:t>
            </a:r>
            <a:r>
              <a:rPr lang="en-US" sz="1800" dirty="0" smtClean="0"/>
              <a:t> set (dashboard set)</a:t>
            </a:r>
            <a:endParaRPr lang="en-US" sz="1800" dirty="0"/>
          </a:p>
        </p:txBody>
      </p:sp>
      <p:sp>
        <p:nvSpPr>
          <p:cNvPr id="5" name="Content Placeholder 4"/>
          <p:cNvSpPr txBox="1">
            <a:spLocks/>
          </p:cNvSpPr>
          <p:nvPr/>
        </p:nvSpPr>
        <p:spPr bwMode="auto">
          <a:xfrm>
            <a:off x="152400" y="4052277"/>
            <a:ext cx="2743200" cy="2743200"/>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3363"/>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3"/>
                </a:solidFill>
                <a:latin typeface="+mn-lt"/>
                <a:ea typeface="+mn-ea"/>
              </a:defRPr>
            </a:lvl2pPr>
            <a:lvl3pPr marL="1143000" indent="-228600" algn="l" rtl="0" eaLnBrk="0" fontAlgn="base" hangingPunct="0">
              <a:spcBef>
                <a:spcPct val="20000"/>
              </a:spcBef>
              <a:spcAft>
                <a:spcPct val="0"/>
              </a:spcAft>
              <a:buChar char="•"/>
              <a:defRPr sz="2000">
                <a:solidFill>
                  <a:srgbClr val="003363"/>
                </a:solidFill>
                <a:latin typeface="+mn-lt"/>
                <a:ea typeface="+mn-ea"/>
              </a:defRPr>
            </a:lvl3pPr>
            <a:lvl4pPr marL="1600200" indent="-228600" algn="l" rtl="0" eaLnBrk="0" fontAlgn="base" hangingPunct="0">
              <a:spcBef>
                <a:spcPct val="20000"/>
              </a:spcBef>
              <a:spcAft>
                <a:spcPct val="0"/>
              </a:spcAft>
              <a:buChar char="–"/>
              <a:defRPr sz="1800">
                <a:solidFill>
                  <a:srgbClr val="003363"/>
                </a:solidFill>
                <a:latin typeface="+mn-lt"/>
                <a:ea typeface="+mn-ea"/>
              </a:defRPr>
            </a:lvl4pPr>
            <a:lvl5pPr marL="2057400" indent="-228600" algn="l" rtl="0" eaLnBrk="0" fontAlgn="base" hangingPunct="0">
              <a:spcBef>
                <a:spcPct val="20000"/>
              </a:spcBef>
              <a:spcAft>
                <a:spcPct val="0"/>
              </a:spcAft>
              <a:buChar char="»"/>
              <a:defRPr sz="1800">
                <a:solidFill>
                  <a:srgbClr val="003363"/>
                </a:solidFill>
                <a:latin typeface="+mn-lt"/>
                <a:ea typeface="+mn-ea"/>
              </a:defRPr>
            </a:lvl5pPr>
            <a:lvl6pPr marL="2514600" indent="-228600" algn="l" rtl="0" fontAlgn="base">
              <a:spcBef>
                <a:spcPct val="20000"/>
              </a:spcBef>
              <a:spcAft>
                <a:spcPct val="0"/>
              </a:spcAft>
              <a:buChar char="»"/>
              <a:defRPr sz="1800">
                <a:solidFill>
                  <a:srgbClr val="003363"/>
                </a:solidFill>
                <a:latin typeface="+mn-lt"/>
                <a:ea typeface="+mn-ea"/>
              </a:defRPr>
            </a:lvl6pPr>
            <a:lvl7pPr marL="2971800" indent="-228600" algn="l" rtl="0" fontAlgn="base">
              <a:spcBef>
                <a:spcPct val="20000"/>
              </a:spcBef>
              <a:spcAft>
                <a:spcPct val="0"/>
              </a:spcAft>
              <a:buChar char="»"/>
              <a:defRPr sz="1800">
                <a:solidFill>
                  <a:srgbClr val="003363"/>
                </a:solidFill>
                <a:latin typeface="+mn-lt"/>
                <a:ea typeface="+mn-ea"/>
              </a:defRPr>
            </a:lvl7pPr>
            <a:lvl8pPr marL="3429000" indent="-228600" algn="l" rtl="0" fontAlgn="base">
              <a:spcBef>
                <a:spcPct val="20000"/>
              </a:spcBef>
              <a:spcAft>
                <a:spcPct val="0"/>
              </a:spcAft>
              <a:buChar char="»"/>
              <a:defRPr sz="1800">
                <a:solidFill>
                  <a:srgbClr val="003363"/>
                </a:solidFill>
                <a:latin typeface="+mn-lt"/>
                <a:ea typeface="+mn-ea"/>
              </a:defRPr>
            </a:lvl8pPr>
            <a:lvl9pPr marL="3886200" indent="-228600" algn="l" rtl="0" fontAlgn="base">
              <a:spcBef>
                <a:spcPct val="20000"/>
              </a:spcBef>
              <a:spcAft>
                <a:spcPct val="0"/>
              </a:spcAft>
              <a:buChar char="»"/>
              <a:defRPr sz="1800">
                <a:solidFill>
                  <a:srgbClr val="003363"/>
                </a:solidFill>
                <a:latin typeface="+mn-lt"/>
                <a:ea typeface="+mn-ea"/>
              </a:defRPr>
            </a:lvl9pPr>
          </a:lstStyle>
          <a:p>
            <a:pPr marL="0" indent="0" algn="ctr">
              <a:buFontTx/>
              <a:buNone/>
            </a:pPr>
            <a:r>
              <a:rPr lang="en-US" sz="1800" b="1" dirty="0" smtClean="0"/>
              <a:t>Quality/Outcomes</a:t>
            </a:r>
            <a:endParaRPr lang="en-US" sz="1800" dirty="0"/>
          </a:p>
          <a:p>
            <a:r>
              <a:rPr lang="en-US" sz="1200" b="1" dirty="0" smtClean="0">
                <a:solidFill>
                  <a:srgbClr val="FFC000"/>
                </a:solidFill>
              </a:rPr>
              <a:t>% </a:t>
            </a:r>
            <a:r>
              <a:rPr lang="en-US" sz="1200" b="1" dirty="0">
                <a:solidFill>
                  <a:srgbClr val="FFC000"/>
                </a:solidFill>
              </a:rPr>
              <a:t>Patients with Advance </a:t>
            </a:r>
            <a:r>
              <a:rPr lang="en-US" sz="1200" b="1" dirty="0" smtClean="0">
                <a:solidFill>
                  <a:srgbClr val="FFC000"/>
                </a:solidFill>
              </a:rPr>
              <a:t>Directives (AD)</a:t>
            </a:r>
          </a:p>
          <a:p>
            <a:r>
              <a:rPr lang="en-US" sz="1200" b="1" dirty="0" smtClean="0">
                <a:solidFill>
                  <a:srgbClr val="FFC000"/>
                </a:solidFill>
              </a:rPr>
              <a:t>Interval between AD and death</a:t>
            </a:r>
          </a:p>
          <a:p>
            <a:r>
              <a:rPr lang="en-US" sz="1200" b="1" dirty="0" smtClean="0">
                <a:solidFill>
                  <a:srgbClr val="FF0000"/>
                </a:solidFill>
              </a:rPr>
              <a:t>Degree of effective symptom management</a:t>
            </a:r>
          </a:p>
          <a:p>
            <a:r>
              <a:rPr lang="en-US" sz="1200" b="1" dirty="0" smtClean="0">
                <a:solidFill>
                  <a:srgbClr val="FF0000"/>
                </a:solidFill>
              </a:rPr>
              <a:t>Advance Directives followed</a:t>
            </a:r>
          </a:p>
          <a:p>
            <a:r>
              <a:rPr lang="en-US" sz="1200" b="1" dirty="0">
                <a:solidFill>
                  <a:srgbClr val="00B050"/>
                </a:solidFill>
              </a:rPr>
              <a:t>% Deaths with Hospice &amp; Palliative </a:t>
            </a:r>
            <a:r>
              <a:rPr lang="en-US" sz="1200" b="1" dirty="0" smtClean="0">
                <a:solidFill>
                  <a:srgbClr val="00B050"/>
                </a:solidFill>
              </a:rPr>
              <a:t>Care</a:t>
            </a:r>
            <a:endParaRPr lang="en-US" sz="1200" b="1" dirty="0" smtClean="0">
              <a:solidFill>
                <a:srgbClr val="FF0000"/>
              </a:solidFill>
            </a:endParaRPr>
          </a:p>
          <a:p>
            <a:endParaRPr lang="en-US" sz="1800" dirty="0"/>
          </a:p>
        </p:txBody>
      </p:sp>
      <p:sp>
        <p:nvSpPr>
          <p:cNvPr id="6" name="Content Placeholder 4"/>
          <p:cNvSpPr txBox="1">
            <a:spLocks/>
          </p:cNvSpPr>
          <p:nvPr/>
        </p:nvSpPr>
        <p:spPr bwMode="auto">
          <a:xfrm>
            <a:off x="3200400" y="4038600"/>
            <a:ext cx="2743200" cy="2743200"/>
          </a:xfrm>
          <a:prstGeom prst="rect">
            <a:avLst/>
          </a:prstGeom>
          <a:solidFill>
            <a:schemeClr val="bg1"/>
          </a:solid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3"/>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3"/>
                </a:solidFill>
                <a:latin typeface="+mn-lt"/>
                <a:ea typeface="+mn-ea"/>
              </a:defRPr>
            </a:lvl2pPr>
            <a:lvl3pPr marL="1143000" indent="-228600" algn="l" rtl="0" eaLnBrk="0" fontAlgn="base" hangingPunct="0">
              <a:spcBef>
                <a:spcPct val="20000"/>
              </a:spcBef>
              <a:spcAft>
                <a:spcPct val="0"/>
              </a:spcAft>
              <a:buChar char="•"/>
              <a:defRPr sz="2400">
                <a:solidFill>
                  <a:srgbClr val="003363"/>
                </a:solidFill>
                <a:latin typeface="+mn-lt"/>
                <a:ea typeface="+mn-ea"/>
              </a:defRPr>
            </a:lvl3pPr>
            <a:lvl4pPr marL="1600200" indent="-228600" algn="l" rtl="0" eaLnBrk="0" fontAlgn="base" hangingPunct="0">
              <a:spcBef>
                <a:spcPct val="20000"/>
              </a:spcBef>
              <a:spcAft>
                <a:spcPct val="0"/>
              </a:spcAft>
              <a:buChar char="–"/>
              <a:defRPr sz="2000">
                <a:solidFill>
                  <a:srgbClr val="003363"/>
                </a:solidFill>
                <a:latin typeface="+mn-lt"/>
                <a:ea typeface="+mn-ea"/>
              </a:defRPr>
            </a:lvl4pPr>
            <a:lvl5pPr marL="2057400" indent="-228600" algn="l" rtl="0" eaLnBrk="0" fontAlgn="base" hangingPunct="0">
              <a:spcBef>
                <a:spcPct val="20000"/>
              </a:spcBef>
              <a:spcAft>
                <a:spcPct val="0"/>
              </a:spcAft>
              <a:buChar char="»"/>
              <a:defRPr sz="2000">
                <a:solidFill>
                  <a:srgbClr val="003363"/>
                </a:solidFill>
                <a:latin typeface="+mn-lt"/>
                <a:ea typeface="+mn-ea"/>
              </a:defRPr>
            </a:lvl5pPr>
            <a:lvl6pPr marL="2514600" indent="-228600" algn="l" rtl="0" fontAlgn="base">
              <a:spcBef>
                <a:spcPct val="20000"/>
              </a:spcBef>
              <a:spcAft>
                <a:spcPct val="0"/>
              </a:spcAft>
              <a:buChar char="»"/>
              <a:defRPr sz="2000">
                <a:solidFill>
                  <a:srgbClr val="003363"/>
                </a:solidFill>
                <a:latin typeface="+mn-lt"/>
                <a:ea typeface="+mn-ea"/>
              </a:defRPr>
            </a:lvl6pPr>
            <a:lvl7pPr marL="2971800" indent="-228600" algn="l" rtl="0" fontAlgn="base">
              <a:spcBef>
                <a:spcPct val="20000"/>
              </a:spcBef>
              <a:spcAft>
                <a:spcPct val="0"/>
              </a:spcAft>
              <a:buChar char="»"/>
              <a:defRPr sz="2000">
                <a:solidFill>
                  <a:srgbClr val="003363"/>
                </a:solidFill>
                <a:latin typeface="+mn-lt"/>
                <a:ea typeface="+mn-ea"/>
              </a:defRPr>
            </a:lvl7pPr>
            <a:lvl8pPr marL="3429000" indent="-228600" algn="l" rtl="0" fontAlgn="base">
              <a:spcBef>
                <a:spcPct val="20000"/>
              </a:spcBef>
              <a:spcAft>
                <a:spcPct val="0"/>
              </a:spcAft>
              <a:buChar char="»"/>
              <a:defRPr sz="2000">
                <a:solidFill>
                  <a:srgbClr val="003363"/>
                </a:solidFill>
                <a:latin typeface="+mn-lt"/>
                <a:ea typeface="+mn-ea"/>
              </a:defRPr>
            </a:lvl8pPr>
            <a:lvl9pPr marL="3886200" indent="-228600" algn="l" rtl="0" fontAlgn="base">
              <a:spcBef>
                <a:spcPct val="20000"/>
              </a:spcBef>
              <a:spcAft>
                <a:spcPct val="0"/>
              </a:spcAft>
              <a:buChar char="»"/>
              <a:defRPr sz="2000">
                <a:solidFill>
                  <a:srgbClr val="003363"/>
                </a:solidFill>
                <a:latin typeface="+mn-lt"/>
                <a:ea typeface="+mn-ea"/>
              </a:defRPr>
            </a:lvl9pPr>
          </a:lstStyle>
          <a:p>
            <a:pPr marL="0" indent="0" algn="ctr">
              <a:buNone/>
            </a:pPr>
            <a:r>
              <a:rPr lang="en-US" sz="1800" b="1" dirty="0" smtClean="0"/>
              <a:t>Experience of Care </a:t>
            </a:r>
            <a:endParaRPr lang="en-US" sz="1800" b="1" dirty="0"/>
          </a:p>
          <a:p>
            <a:r>
              <a:rPr lang="en-US" sz="1200" b="1" dirty="0" smtClean="0">
                <a:solidFill>
                  <a:srgbClr val="FFC000"/>
                </a:solidFill>
              </a:rPr>
              <a:t>% of Heart Failure, and of Cancer, patients with &gt; 2 admissions that receive PC consults</a:t>
            </a:r>
          </a:p>
          <a:p>
            <a:r>
              <a:rPr lang="en-US" sz="1200" b="1" dirty="0">
                <a:solidFill>
                  <a:srgbClr val="00B050"/>
                </a:solidFill>
              </a:rPr>
              <a:t>HCAHPS rating of pain control in chronic disease</a:t>
            </a:r>
          </a:p>
          <a:p>
            <a:r>
              <a:rPr lang="en-US" sz="1200" b="1" dirty="0" smtClean="0">
                <a:solidFill>
                  <a:srgbClr val="FFC000"/>
                </a:solidFill>
              </a:rPr>
              <a:t>Satisfaction of PC patients (optional Avatar module)</a:t>
            </a:r>
            <a:endParaRPr lang="en-US" sz="1200" b="1" dirty="0">
              <a:solidFill>
                <a:srgbClr val="FFC000"/>
              </a:solidFill>
            </a:endParaRPr>
          </a:p>
          <a:p>
            <a:r>
              <a:rPr lang="en-US" sz="1200" b="1" dirty="0">
                <a:solidFill>
                  <a:srgbClr val="FF0000"/>
                </a:solidFill>
              </a:rPr>
              <a:t>Location of </a:t>
            </a:r>
            <a:r>
              <a:rPr lang="en-US" sz="1200" b="1" dirty="0" smtClean="0">
                <a:solidFill>
                  <a:srgbClr val="FF0000"/>
                </a:solidFill>
              </a:rPr>
              <a:t>death</a:t>
            </a:r>
            <a:endParaRPr lang="en-US" sz="1200" b="1" dirty="0"/>
          </a:p>
          <a:p>
            <a:r>
              <a:rPr lang="en-US" sz="1200" b="1" dirty="0">
                <a:solidFill>
                  <a:srgbClr val="FFC000"/>
                </a:solidFill>
              </a:rPr>
              <a:t>Satisfaction </a:t>
            </a:r>
            <a:r>
              <a:rPr lang="en-US" sz="1200" b="1" dirty="0" smtClean="0">
                <a:solidFill>
                  <a:srgbClr val="FFC000"/>
                </a:solidFill>
              </a:rPr>
              <a:t>of families</a:t>
            </a:r>
          </a:p>
          <a:p>
            <a:r>
              <a:rPr lang="en-US" sz="1200" b="1" dirty="0" smtClean="0">
                <a:solidFill>
                  <a:srgbClr val="FF0000"/>
                </a:solidFill>
              </a:rPr>
              <a:t>Quality of Life score</a:t>
            </a:r>
            <a:endParaRPr lang="en-US" sz="1200" b="1" dirty="0">
              <a:solidFill>
                <a:srgbClr val="FF0000"/>
              </a:solidFill>
            </a:endParaRPr>
          </a:p>
          <a:p>
            <a:endParaRPr lang="en-US" sz="1800" dirty="0"/>
          </a:p>
        </p:txBody>
      </p:sp>
      <p:sp>
        <p:nvSpPr>
          <p:cNvPr id="7" name="Content Placeholder 4"/>
          <p:cNvSpPr txBox="1">
            <a:spLocks/>
          </p:cNvSpPr>
          <p:nvPr/>
        </p:nvSpPr>
        <p:spPr bwMode="auto">
          <a:xfrm>
            <a:off x="6250354" y="4038600"/>
            <a:ext cx="2743200" cy="2743200"/>
          </a:xfrm>
          <a:prstGeom prst="rect">
            <a:avLst/>
          </a:prstGeom>
          <a:solidFill>
            <a:schemeClr val="bg1"/>
          </a:solid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3"/>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3"/>
                </a:solidFill>
                <a:latin typeface="+mn-lt"/>
                <a:ea typeface="+mn-ea"/>
              </a:defRPr>
            </a:lvl2pPr>
            <a:lvl3pPr marL="1143000" indent="-228600" algn="l" rtl="0" eaLnBrk="0" fontAlgn="base" hangingPunct="0">
              <a:spcBef>
                <a:spcPct val="20000"/>
              </a:spcBef>
              <a:spcAft>
                <a:spcPct val="0"/>
              </a:spcAft>
              <a:buChar char="•"/>
              <a:defRPr sz="2400">
                <a:solidFill>
                  <a:srgbClr val="003363"/>
                </a:solidFill>
                <a:latin typeface="+mn-lt"/>
                <a:ea typeface="+mn-ea"/>
              </a:defRPr>
            </a:lvl3pPr>
            <a:lvl4pPr marL="1600200" indent="-228600" algn="l" rtl="0" eaLnBrk="0" fontAlgn="base" hangingPunct="0">
              <a:spcBef>
                <a:spcPct val="20000"/>
              </a:spcBef>
              <a:spcAft>
                <a:spcPct val="0"/>
              </a:spcAft>
              <a:buChar char="–"/>
              <a:defRPr sz="2000">
                <a:solidFill>
                  <a:srgbClr val="003363"/>
                </a:solidFill>
                <a:latin typeface="+mn-lt"/>
                <a:ea typeface="+mn-ea"/>
              </a:defRPr>
            </a:lvl4pPr>
            <a:lvl5pPr marL="2057400" indent="-228600" algn="l" rtl="0" eaLnBrk="0" fontAlgn="base" hangingPunct="0">
              <a:spcBef>
                <a:spcPct val="20000"/>
              </a:spcBef>
              <a:spcAft>
                <a:spcPct val="0"/>
              </a:spcAft>
              <a:buChar char="»"/>
              <a:defRPr sz="2000">
                <a:solidFill>
                  <a:srgbClr val="003363"/>
                </a:solidFill>
                <a:latin typeface="+mn-lt"/>
                <a:ea typeface="+mn-ea"/>
              </a:defRPr>
            </a:lvl5pPr>
            <a:lvl6pPr marL="2514600" indent="-228600" algn="l" rtl="0" fontAlgn="base">
              <a:spcBef>
                <a:spcPct val="20000"/>
              </a:spcBef>
              <a:spcAft>
                <a:spcPct val="0"/>
              </a:spcAft>
              <a:buChar char="»"/>
              <a:defRPr sz="2000">
                <a:solidFill>
                  <a:srgbClr val="003363"/>
                </a:solidFill>
                <a:latin typeface="+mn-lt"/>
                <a:ea typeface="+mn-ea"/>
              </a:defRPr>
            </a:lvl6pPr>
            <a:lvl7pPr marL="2971800" indent="-228600" algn="l" rtl="0" fontAlgn="base">
              <a:spcBef>
                <a:spcPct val="20000"/>
              </a:spcBef>
              <a:spcAft>
                <a:spcPct val="0"/>
              </a:spcAft>
              <a:buChar char="»"/>
              <a:defRPr sz="2000">
                <a:solidFill>
                  <a:srgbClr val="003363"/>
                </a:solidFill>
                <a:latin typeface="+mn-lt"/>
                <a:ea typeface="+mn-ea"/>
              </a:defRPr>
            </a:lvl7pPr>
            <a:lvl8pPr marL="3429000" indent="-228600" algn="l" rtl="0" fontAlgn="base">
              <a:spcBef>
                <a:spcPct val="20000"/>
              </a:spcBef>
              <a:spcAft>
                <a:spcPct val="0"/>
              </a:spcAft>
              <a:buChar char="»"/>
              <a:defRPr sz="2000">
                <a:solidFill>
                  <a:srgbClr val="003363"/>
                </a:solidFill>
                <a:latin typeface="+mn-lt"/>
                <a:ea typeface="+mn-ea"/>
              </a:defRPr>
            </a:lvl8pPr>
            <a:lvl9pPr marL="3886200" indent="-228600" algn="l" rtl="0" fontAlgn="base">
              <a:spcBef>
                <a:spcPct val="20000"/>
              </a:spcBef>
              <a:spcAft>
                <a:spcPct val="0"/>
              </a:spcAft>
              <a:buChar char="»"/>
              <a:defRPr sz="2000">
                <a:solidFill>
                  <a:srgbClr val="003363"/>
                </a:solidFill>
                <a:latin typeface="+mn-lt"/>
                <a:ea typeface="+mn-ea"/>
              </a:defRPr>
            </a:lvl9pPr>
          </a:lstStyle>
          <a:p>
            <a:pPr marL="0" indent="0" algn="ctr">
              <a:buNone/>
            </a:pPr>
            <a:r>
              <a:rPr lang="en-US" sz="1800" b="1" dirty="0" smtClean="0"/>
              <a:t>Affordability/Total Cost</a:t>
            </a:r>
            <a:endParaRPr lang="en-US" sz="1200" b="1" dirty="0" smtClean="0">
              <a:solidFill>
                <a:srgbClr val="FF0000"/>
              </a:solidFill>
            </a:endParaRPr>
          </a:p>
          <a:p>
            <a:r>
              <a:rPr lang="en-US" sz="1200" b="1" dirty="0" smtClean="0">
                <a:solidFill>
                  <a:srgbClr val="00B050"/>
                </a:solidFill>
              </a:rPr>
              <a:t># of ICU days before an inpatient death</a:t>
            </a:r>
            <a:endParaRPr lang="en-US" sz="1200" b="1" dirty="0">
              <a:solidFill>
                <a:srgbClr val="00B050"/>
              </a:solidFill>
            </a:endParaRPr>
          </a:p>
          <a:p>
            <a:r>
              <a:rPr lang="en-US" sz="1200" b="1" dirty="0">
                <a:solidFill>
                  <a:srgbClr val="00B050"/>
                </a:solidFill>
              </a:rPr>
              <a:t>Hospital </a:t>
            </a:r>
            <a:r>
              <a:rPr lang="en-US" sz="1200" b="1" dirty="0" smtClean="0">
                <a:solidFill>
                  <a:srgbClr val="00B050"/>
                </a:solidFill>
              </a:rPr>
              <a:t>days (managed lives)</a:t>
            </a:r>
            <a:endParaRPr lang="en-US" sz="1200" b="1" dirty="0">
              <a:solidFill>
                <a:srgbClr val="00B050"/>
              </a:solidFill>
            </a:endParaRPr>
          </a:p>
          <a:p>
            <a:r>
              <a:rPr lang="en-US" sz="1200" b="1" dirty="0">
                <a:solidFill>
                  <a:srgbClr val="00B050"/>
                </a:solidFill>
              </a:rPr>
              <a:t>ED </a:t>
            </a:r>
            <a:r>
              <a:rPr lang="en-US" sz="1200" b="1" dirty="0" smtClean="0">
                <a:solidFill>
                  <a:srgbClr val="00B050"/>
                </a:solidFill>
              </a:rPr>
              <a:t>visits (managed lives)</a:t>
            </a:r>
            <a:endParaRPr lang="en-US" sz="1200" b="1" dirty="0"/>
          </a:p>
          <a:p>
            <a:r>
              <a:rPr lang="en-US" sz="1200" b="1" dirty="0">
                <a:solidFill>
                  <a:srgbClr val="FF0000"/>
                </a:solidFill>
              </a:rPr>
              <a:t>Total cost of care</a:t>
            </a:r>
          </a:p>
          <a:p>
            <a:endParaRPr lang="en-US" sz="1800" dirty="0"/>
          </a:p>
        </p:txBody>
      </p:sp>
      <p:sp>
        <p:nvSpPr>
          <p:cNvPr id="8" name="Rectangle 7"/>
          <p:cNvSpPr/>
          <p:nvPr/>
        </p:nvSpPr>
        <p:spPr>
          <a:xfrm>
            <a:off x="152400" y="3576935"/>
            <a:ext cx="8841154" cy="461665"/>
          </a:xfrm>
          <a:prstGeom prst="rect">
            <a:avLst/>
          </a:prstGeom>
        </p:spPr>
        <p:txBody>
          <a:bodyPr wrap="square">
            <a:spAutoFit/>
          </a:bodyPr>
          <a:lstStyle/>
          <a:p>
            <a:pPr algn="ctr"/>
            <a:r>
              <a:rPr lang="en-US" dirty="0" smtClean="0"/>
              <a:t>Triple </a:t>
            </a:r>
            <a:r>
              <a:rPr lang="en-US" dirty="0"/>
              <a:t>Aim </a:t>
            </a:r>
            <a:r>
              <a:rPr lang="en-US" dirty="0" smtClean="0"/>
              <a:t>Metrics (and level of complexity)</a:t>
            </a:r>
            <a:endParaRPr lang="en-US" dirty="0"/>
          </a:p>
        </p:txBody>
      </p:sp>
    </p:spTree>
    <p:extLst>
      <p:ext uri="{BB962C8B-B14F-4D97-AF65-F5344CB8AC3E}">
        <p14:creationId xmlns:p14="http://schemas.microsoft.com/office/powerpoint/2010/main" val="525082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5600" cy="1066800"/>
          </a:xfrm>
        </p:spPr>
        <p:txBody>
          <a:bodyPr/>
          <a:lstStyle/>
          <a:p>
            <a:r>
              <a:rPr lang="en-US" sz="3200" dirty="0" smtClean="0"/>
              <a:t>Results – Increase in programs and patient contacts</a:t>
            </a:r>
            <a:endParaRPr lang="en-US" sz="3200" dirty="0"/>
          </a:p>
        </p:txBody>
      </p:sp>
      <p:sp>
        <p:nvSpPr>
          <p:cNvPr id="3" name="Content Placeholder 2"/>
          <p:cNvSpPr>
            <a:spLocks noGrp="1"/>
          </p:cNvSpPr>
          <p:nvPr>
            <p:ph sz="half" idx="1"/>
          </p:nvPr>
        </p:nvSpPr>
        <p:spPr/>
        <p:txBody>
          <a:bodyPr/>
          <a:lstStyle/>
          <a:p>
            <a:pPr marL="0" indent="0">
              <a:buNone/>
            </a:pPr>
            <a:r>
              <a:rPr lang="en-US" sz="2400" dirty="0" smtClean="0"/>
              <a:t>We started with services at:</a:t>
            </a:r>
          </a:p>
          <a:p>
            <a:r>
              <a:rPr lang="en-US" sz="2000" dirty="0" smtClean="0"/>
              <a:t>GNP IPA outpatient</a:t>
            </a:r>
          </a:p>
          <a:p>
            <a:r>
              <a:rPr lang="en-US" sz="2000" dirty="0" smtClean="0"/>
              <a:t>Long Beach Memorial inpatient</a:t>
            </a:r>
          </a:p>
          <a:p>
            <a:r>
              <a:rPr lang="en-US" sz="2000" dirty="0" smtClean="0"/>
              <a:t>Miller Children’s pediatric inpatient</a:t>
            </a:r>
          </a:p>
          <a:p>
            <a:pPr marL="0" indent="0">
              <a:buNone/>
            </a:pPr>
            <a:r>
              <a:rPr lang="en-US" sz="2400" dirty="0" smtClean="0"/>
              <a:t>And We’re Growing with added services at:</a:t>
            </a:r>
          </a:p>
          <a:p>
            <a:r>
              <a:rPr lang="en-US" sz="2000" dirty="0" smtClean="0"/>
              <a:t>Orange Coast ICU focus</a:t>
            </a:r>
          </a:p>
          <a:p>
            <a:r>
              <a:rPr lang="en-US" sz="2000" dirty="0" smtClean="0"/>
              <a:t>Saddleback inpatient</a:t>
            </a:r>
          </a:p>
          <a:p>
            <a:r>
              <a:rPr lang="en-US" sz="2000" dirty="0" smtClean="0"/>
              <a:t>San Clemente inpatient</a:t>
            </a:r>
          </a:p>
          <a:p>
            <a:r>
              <a:rPr lang="en-US" sz="2000" dirty="0" smtClean="0"/>
              <a:t>Medical Group clinics</a:t>
            </a:r>
            <a:endParaRPr lang="en-US" sz="2000" dirty="0"/>
          </a:p>
        </p:txBody>
      </p:sp>
      <p:pic>
        <p:nvPicPr>
          <p:cNvPr id="4" name="Picture 3"/>
          <p:cNvPicPr>
            <a:picLocks noChangeAspect="1"/>
          </p:cNvPicPr>
          <p:nvPr/>
        </p:nvPicPr>
        <p:blipFill>
          <a:blip r:embed="rId2"/>
          <a:stretch>
            <a:fillRect/>
          </a:stretch>
        </p:blipFill>
        <p:spPr>
          <a:xfrm>
            <a:off x="5061081" y="1295317"/>
            <a:ext cx="3739281" cy="2590965"/>
          </a:xfrm>
          <a:prstGeom prst="rect">
            <a:avLst/>
          </a:prstGeom>
        </p:spPr>
      </p:pic>
      <p:pic>
        <p:nvPicPr>
          <p:cNvPr id="5" name="Picture 4"/>
          <p:cNvPicPr>
            <a:picLocks noChangeAspect="1"/>
          </p:cNvPicPr>
          <p:nvPr/>
        </p:nvPicPr>
        <p:blipFill>
          <a:blip r:embed="rId3"/>
          <a:stretch>
            <a:fillRect/>
          </a:stretch>
        </p:blipFill>
        <p:spPr>
          <a:xfrm>
            <a:off x="5136853" y="4167138"/>
            <a:ext cx="3663509" cy="2538462"/>
          </a:xfrm>
          <a:prstGeom prst="rect">
            <a:avLst/>
          </a:prstGeom>
        </p:spPr>
      </p:pic>
    </p:spTree>
    <p:extLst>
      <p:ext uri="{BB962C8B-B14F-4D97-AF65-F5344CB8AC3E}">
        <p14:creationId xmlns:p14="http://schemas.microsoft.com/office/powerpoint/2010/main" val="285050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kprince\Desktop\photo-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582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7772400" cy="1066800"/>
          </a:xfrm>
        </p:spPr>
        <p:txBody>
          <a:bodyPr>
            <a:normAutofit/>
          </a:bodyPr>
          <a:lstStyle/>
          <a:p>
            <a:pPr eaLnBrk="1" hangingPunct="1">
              <a:defRPr/>
            </a:pPr>
            <a:r>
              <a:rPr lang="en-US" altLang="en-US" sz="3200" dirty="0" smtClean="0">
                <a:ea typeface="+mj-ea"/>
              </a:rPr>
              <a:t>MHS major opportunities</a:t>
            </a:r>
            <a:br>
              <a:rPr lang="en-US" altLang="en-US" sz="3200" dirty="0" smtClean="0">
                <a:ea typeface="+mj-ea"/>
              </a:rPr>
            </a:br>
            <a:r>
              <a:rPr lang="en-US" altLang="en-US" sz="2800" i="1" dirty="0" smtClean="0">
                <a:ea typeface="+mj-ea"/>
              </a:rPr>
              <a:t>Team Planning</a:t>
            </a:r>
            <a:endParaRPr lang="en-US" altLang="en-US" sz="2800" dirty="0" smtClean="0">
              <a:ea typeface="+mj-ea"/>
            </a:endParaRPr>
          </a:p>
        </p:txBody>
      </p:sp>
      <p:sp>
        <p:nvSpPr>
          <p:cNvPr id="23555" name="Content Placeholder 2"/>
          <p:cNvSpPr>
            <a:spLocks noGrp="1"/>
          </p:cNvSpPr>
          <p:nvPr>
            <p:ph idx="1"/>
          </p:nvPr>
        </p:nvSpPr>
        <p:spPr>
          <a:xfrm>
            <a:off x="152400" y="1219200"/>
            <a:ext cx="8763000" cy="5029200"/>
          </a:xfrm>
        </p:spPr>
        <p:txBody>
          <a:bodyPr/>
          <a:lstStyle/>
          <a:p>
            <a:pPr marL="0" indent="0">
              <a:buNone/>
            </a:pPr>
            <a:r>
              <a:rPr lang="en-US" altLang="en-US" b="1" dirty="0" smtClean="0"/>
              <a:t>Current work in progress @ </a:t>
            </a:r>
            <a:r>
              <a:rPr lang="en-US" altLang="en-US" b="1" dirty="0" err="1" smtClean="0"/>
              <a:t>MemorialCare</a:t>
            </a:r>
            <a:endParaRPr lang="en-US" altLang="en-US" dirty="0" smtClean="0"/>
          </a:p>
          <a:p>
            <a:pPr lvl="1"/>
            <a:r>
              <a:rPr lang="en-US" altLang="en-US" dirty="0" smtClean="0"/>
              <a:t>Discharge Clinic - LB</a:t>
            </a:r>
          </a:p>
          <a:p>
            <a:pPr lvl="1"/>
            <a:r>
              <a:rPr lang="en-US" altLang="en-US" dirty="0" smtClean="0"/>
              <a:t>High risk patients- SB/LB</a:t>
            </a:r>
          </a:p>
          <a:p>
            <a:pPr lvl="1"/>
            <a:r>
              <a:rPr lang="en-US" altLang="en-US" dirty="0" smtClean="0"/>
              <a:t>COPD/CHF outreach- LB</a:t>
            </a:r>
          </a:p>
          <a:p>
            <a:pPr lvl="1"/>
            <a:r>
              <a:rPr lang="en-US" altLang="en-US" dirty="0" smtClean="0"/>
              <a:t>Palliative Care Clinic – Dr. Kleinman</a:t>
            </a:r>
          </a:p>
          <a:p>
            <a:pPr lvl="1"/>
            <a:endParaRPr lang="en-US" altLang="en-US" dirty="0" smtClean="0"/>
          </a:p>
          <a:p>
            <a:pPr lvl="1"/>
            <a:r>
              <a:rPr lang="en-US" altLang="en-US" dirty="0" smtClean="0"/>
              <a:t>Coordination among certified Home Health and Hospice  - SB </a:t>
            </a:r>
          </a:p>
          <a:p>
            <a:pPr lvl="1"/>
            <a:r>
              <a:rPr lang="en-US" altLang="en-US" dirty="0" smtClean="0"/>
              <a:t>Home Visits with NPs/Pharmacy for home bound </a:t>
            </a:r>
          </a:p>
          <a:p>
            <a:pPr lvl="1"/>
            <a:r>
              <a:rPr lang="en-US" altLang="en-US" dirty="0" smtClean="0"/>
              <a:t>Meetings with SNFs to get a sense of how they are willing to partner with us</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7772400" cy="1066800"/>
          </a:xfrm>
        </p:spPr>
        <p:txBody>
          <a:bodyPr/>
          <a:lstStyle/>
          <a:p>
            <a:r>
              <a:rPr lang="en-US" altLang="en-US" sz="3200" dirty="0"/>
              <a:t>MHS major opportunities</a:t>
            </a:r>
            <a:br>
              <a:rPr lang="en-US" altLang="en-US" sz="3200" dirty="0"/>
            </a:br>
            <a:r>
              <a:rPr lang="en-US" altLang="en-US" sz="2800" i="1" dirty="0"/>
              <a:t>Team </a:t>
            </a:r>
            <a:r>
              <a:rPr lang="en-US" altLang="en-US" sz="2800" i="1" dirty="0" smtClean="0"/>
              <a:t>Planning</a:t>
            </a:r>
            <a:endParaRPr lang="en-US" altLang="en-US" sz="2800" dirty="0" smtClean="0"/>
          </a:p>
        </p:txBody>
      </p:sp>
      <p:sp>
        <p:nvSpPr>
          <p:cNvPr id="24579" name="Content Placeholder 2"/>
          <p:cNvSpPr>
            <a:spLocks noGrp="1"/>
          </p:cNvSpPr>
          <p:nvPr>
            <p:ph idx="1"/>
          </p:nvPr>
        </p:nvSpPr>
        <p:spPr>
          <a:xfrm>
            <a:off x="198438" y="1219200"/>
            <a:ext cx="8763000" cy="5029200"/>
          </a:xfrm>
        </p:spPr>
        <p:txBody>
          <a:bodyPr/>
          <a:lstStyle/>
          <a:p>
            <a:pPr marL="0" indent="0">
              <a:buFontTx/>
              <a:buNone/>
            </a:pPr>
            <a:r>
              <a:rPr lang="en-US" altLang="en-US" b="1" dirty="0" smtClean="0"/>
              <a:t>Potential areas for development or expansion:  Building capacity</a:t>
            </a:r>
            <a:endParaRPr lang="en-US" altLang="en-US" dirty="0" smtClean="0"/>
          </a:p>
          <a:p>
            <a:pPr lvl="1"/>
            <a:r>
              <a:rPr lang="en-US" altLang="en-US" dirty="0" smtClean="0"/>
              <a:t>Need 24/7 Hospice throughout system</a:t>
            </a:r>
          </a:p>
          <a:p>
            <a:pPr lvl="1"/>
            <a:r>
              <a:rPr lang="en-US" altLang="en-US" dirty="0" smtClean="0"/>
              <a:t>Develop contracting, shared risk potential for select partners in the post-acute space</a:t>
            </a:r>
          </a:p>
          <a:p>
            <a:pPr lvl="1"/>
            <a:r>
              <a:rPr lang="en-US" altLang="en-US" dirty="0" err="1" smtClean="0"/>
              <a:t>HealthyRoads</a:t>
            </a:r>
            <a:r>
              <a:rPr lang="en-US" altLang="en-US" dirty="0" smtClean="0"/>
              <a:t> – Employees earn points by completing Advance Directive </a:t>
            </a:r>
            <a:r>
              <a:rPr lang="en-US" altLang="en-US" i="1" dirty="0" smtClean="0"/>
              <a:t>(2015 program)</a:t>
            </a:r>
            <a:endParaRPr lang="en-US" altLang="en-US" dirty="0" smtClean="0"/>
          </a:p>
          <a:p>
            <a:pPr lvl="1"/>
            <a:r>
              <a:rPr lang="en-US" altLang="en-US" dirty="0" smtClean="0"/>
              <a:t>Need for Pediatric Inpatient Hospice program/facility</a:t>
            </a:r>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7772400" cy="1066800"/>
          </a:xfrm>
        </p:spPr>
        <p:txBody>
          <a:bodyPr/>
          <a:lstStyle/>
          <a:p>
            <a:r>
              <a:rPr lang="en-US" altLang="en-US" sz="3200" dirty="0" smtClean="0"/>
              <a:t>Vision to Execution: </a:t>
            </a:r>
            <a:br>
              <a:rPr lang="en-US" altLang="en-US" sz="3200" dirty="0" smtClean="0"/>
            </a:br>
            <a:r>
              <a:rPr lang="en-US" altLang="en-US" sz="2800" i="1" dirty="0" smtClean="0"/>
              <a:t>Advanced Senior Care</a:t>
            </a:r>
          </a:p>
        </p:txBody>
      </p:sp>
      <p:sp>
        <p:nvSpPr>
          <p:cNvPr id="3" name="Content Placeholder 2"/>
          <p:cNvSpPr>
            <a:spLocks noGrp="1"/>
          </p:cNvSpPr>
          <p:nvPr>
            <p:ph idx="1"/>
          </p:nvPr>
        </p:nvSpPr>
        <p:spPr>
          <a:xfrm>
            <a:off x="152400" y="1219200"/>
            <a:ext cx="8763000" cy="5029200"/>
          </a:xfrm>
        </p:spPr>
        <p:txBody>
          <a:bodyPr/>
          <a:lstStyle/>
          <a:p>
            <a:pPr>
              <a:buFont typeface="Wingdings" pitchFamily="2" charset="2"/>
              <a:buChar char="Ø"/>
              <a:defRPr/>
            </a:pPr>
            <a:r>
              <a:rPr lang="en-US" sz="2400" dirty="0" smtClean="0">
                <a:ea typeface="+mn-ea"/>
              </a:rPr>
              <a:t>Continued Development Towards Full Continuum </a:t>
            </a:r>
            <a:r>
              <a:rPr lang="en-US" sz="2400" dirty="0">
                <a:ea typeface="+mn-ea"/>
              </a:rPr>
              <a:t>of </a:t>
            </a:r>
            <a:r>
              <a:rPr lang="en-US" sz="2400" dirty="0" smtClean="0">
                <a:ea typeface="+mn-ea"/>
              </a:rPr>
              <a:t>Care</a:t>
            </a:r>
          </a:p>
          <a:p>
            <a:pPr lvl="1">
              <a:buFont typeface="Arial" pitchFamily="34" charset="0"/>
              <a:buChar char="•"/>
              <a:defRPr/>
            </a:pPr>
            <a:r>
              <a:rPr lang="en-US" sz="2000" dirty="0">
                <a:ea typeface="+mn-ea"/>
              </a:rPr>
              <a:t>Establish Vision for </a:t>
            </a:r>
            <a:r>
              <a:rPr lang="en-US" sz="2000" dirty="0" smtClean="0">
                <a:ea typeface="+mn-ea"/>
              </a:rPr>
              <a:t>Advanced Senior Care</a:t>
            </a:r>
          </a:p>
          <a:p>
            <a:pPr lvl="1">
              <a:buFont typeface="Arial" pitchFamily="34" charset="0"/>
              <a:buChar char="•"/>
              <a:defRPr/>
            </a:pPr>
            <a:r>
              <a:rPr lang="en-US" sz="2000" dirty="0">
                <a:ea typeface="+mn-ea"/>
              </a:rPr>
              <a:t>Leverage Our Community Partners &amp; SNF Relationships T</a:t>
            </a:r>
            <a:r>
              <a:rPr lang="en-US" sz="2000" dirty="0" smtClean="0">
                <a:ea typeface="+mn-ea"/>
              </a:rPr>
              <a:t>owards </a:t>
            </a:r>
            <a:r>
              <a:rPr lang="en-US" sz="2000" dirty="0">
                <a:ea typeface="+mn-ea"/>
              </a:rPr>
              <a:t>Quality </a:t>
            </a:r>
            <a:r>
              <a:rPr lang="en-US" sz="2000" dirty="0" smtClean="0">
                <a:ea typeface="+mn-ea"/>
              </a:rPr>
              <a:t>Metric Review</a:t>
            </a:r>
          </a:p>
          <a:p>
            <a:pPr lvl="1">
              <a:buFont typeface="Arial" pitchFamily="34" charset="0"/>
              <a:buChar char="•"/>
              <a:defRPr/>
            </a:pPr>
            <a:r>
              <a:rPr lang="en-US" sz="2000" dirty="0" smtClean="0">
                <a:ea typeface="+mn-ea"/>
              </a:rPr>
              <a:t>Vision for Care to Home Bound Senior Patients</a:t>
            </a:r>
          </a:p>
          <a:p>
            <a:pPr marL="457200" lvl="1" indent="0">
              <a:buFontTx/>
              <a:buNone/>
              <a:defRPr/>
            </a:pPr>
            <a:endParaRPr lang="en-US" dirty="0" smtClean="0">
              <a:ea typeface="+mn-ea"/>
            </a:endParaRPr>
          </a:p>
          <a:p>
            <a:pPr>
              <a:buFont typeface="Wingdings" pitchFamily="2" charset="2"/>
              <a:buChar char="Ø"/>
              <a:defRPr/>
            </a:pPr>
            <a:r>
              <a:rPr lang="en-US" sz="2400" dirty="0" smtClean="0">
                <a:ea typeface="+mn-ea"/>
              </a:rPr>
              <a:t>Action Point </a:t>
            </a:r>
            <a:r>
              <a:rPr lang="en-US" sz="2400" dirty="0" smtClean="0">
                <a:ea typeface="+mn-ea"/>
                <a:sym typeface="Wingdings" panose="05000000000000000000" pitchFamily="2" charset="2"/>
              </a:rPr>
              <a:t> </a:t>
            </a:r>
            <a:r>
              <a:rPr lang="en-US" sz="2400" dirty="0" smtClean="0">
                <a:ea typeface="+mn-ea"/>
              </a:rPr>
              <a:t>Work Group: </a:t>
            </a:r>
          </a:p>
          <a:p>
            <a:pPr lvl="1" indent="-342900">
              <a:defRPr/>
            </a:pPr>
            <a:r>
              <a:rPr lang="en-US" sz="2000" dirty="0" smtClean="0">
                <a:ea typeface="+mn-ea"/>
              </a:rPr>
              <a:t>Advanced  Senior Care: Post Acute,  SNF, Home</a:t>
            </a:r>
          </a:p>
          <a:p>
            <a:pPr>
              <a:buFont typeface="Wingdings" charset="2"/>
              <a:buChar char="²"/>
              <a:defRPr/>
            </a:pPr>
            <a:endParaRPr lang="en-US" dirty="0">
              <a:ea typeface="+mn-ea"/>
            </a:endParaRPr>
          </a:p>
          <a:p>
            <a:pPr>
              <a:buFont typeface="Wingdings" charset="2"/>
              <a:buChar char="²"/>
              <a:defRPr/>
            </a:pPr>
            <a:endParaRPr lang="en-US" dirty="0">
              <a:ea typeface="+mn-ea"/>
            </a:endParaRPr>
          </a:p>
          <a:p>
            <a:pPr>
              <a:defRPr/>
            </a:pPr>
            <a:endParaRPr lang="en-US" dirty="0">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7772400" cy="1066800"/>
          </a:xfrm>
        </p:spPr>
        <p:txBody>
          <a:bodyPr/>
          <a:lstStyle/>
          <a:p>
            <a:r>
              <a:rPr lang="en-US" altLang="en-US" sz="3200" dirty="0" smtClean="0"/>
              <a:t>MHS major opportunities</a:t>
            </a:r>
            <a:br>
              <a:rPr lang="en-US" altLang="en-US" sz="3200" dirty="0" smtClean="0"/>
            </a:br>
            <a:r>
              <a:rPr lang="en-US" altLang="en-US" sz="2800" i="1" dirty="0" smtClean="0"/>
              <a:t>Team Planning</a:t>
            </a:r>
            <a:endParaRPr lang="en-US" altLang="en-US" sz="2800" dirty="0" smtClean="0"/>
          </a:p>
        </p:txBody>
      </p:sp>
      <p:sp>
        <p:nvSpPr>
          <p:cNvPr id="3" name="Content Placeholder 2"/>
          <p:cNvSpPr>
            <a:spLocks noGrp="1"/>
          </p:cNvSpPr>
          <p:nvPr>
            <p:ph idx="1"/>
          </p:nvPr>
        </p:nvSpPr>
        <p:spPr>
          <a:xfrm>
            <a:off x="163513" y="1219200"/>
            <a:ext cx="8763000" cy="5029200"/>
          </a:xfrm>
        </p:spPr>
        <p:txBody>
          <a:bodyPr/>
          <a:lstStyle/>
          <a:p>
            <a:pPr>
              <a:defRPr/>
            </a:pPr>
            <a:r>
              <a:rPr lang="en-US" b="1" dirty="0">
                <a:ea typeface="+mn-ea"/>
              </a:rPr>
              <a:t>Clarifying our </a:t>
            </a:r>
            <a:r>
              <a:rPr lang="en-US" b="1" dirty="0" smtClean="0">
                <a:ea typeface="+mn-ea"/>
              </a:rPr>
              <a:t>approach</a:t>
            </a:r>
          </a:p>
          <a:p>
            <a:pPr lvl="1">
              <a:defRPr/>
            </a:pPr>
            <a:r>
              <a:rPr lang="en-US" dirty="0">
                <a:ea typeface="+mn-ea"/>
              </a:rPr>
              <a:t>Develop service delivery </a:t>
            </a:r>
            <a:r>
              <a:rPr lang="en-US" dirty="0" smtClean="0">
                <a:ea typeface="+mn-ea"/>
              </a:rPr>
              <a:t>standards</a:t>
            </a:r>
          </a:p>
          <a:p>
            <a:pPr lvl="1">
              <a:defRPr/>
            </a:pPr>
            <a:r>
              <a:rPr lang="en-US" dirty="0">
                <a:ea typeface="+mn-ea"/>
              </a:rPr>
              <a:t>Workforce Strategy/Workforce enhancement </a:t>
            </a:r>
            <a:r>
              <a:rPr lang="en-US" dirty="0" smtClean="0">
                <a:ea typeface="+mn-ea"/>
              </a:rPr>
              <a:t>– </a:t>
            </a:r>
            <a:r>
              <a:rPr lang="en-US" dirty="0">
                <a:ea typeface="+mn-ea"/>
              </a:rPr>
              <a:t>needed skill sets, </a:t>
            </a:r>
            <a:r>
              <a:rPr lang="en-US" dirty="0" err="1" smtClean="0">
                <a:ea typeface="+mn-ea"/>
              </a:rPr>
              <a:t>SNF’ist</a:t>
            </a:r>
            <a:r>
              <a:rPr lang="en-US" dirty="0" smtClean="0">
                <a:ea typeface="+mn-ea"/>
              </a:rPr>
              <a:t>, PC MD’s, NP’s </a:t>
            </a:r>
            <a:endParaRPr lang="en-US" dirty="0">
              <a:ea typeface="+mn-ea"/>
            </a:endParaRPr>
          </a:p>
          <a:p>
            <a:pPr lvl="1">
              <a:defRPr/>
            </a:pPr>
            <a:r>
              <a:rPr lang="en-US" dirty="0">
                <a:ea typeface="+mn-ea"/>
              </a:rPr>
              <a:t>Building reliability of </a:t>
            </a:r>
            <a:r>
              <a:rPr lang="en-US" dirty="0" smtClean="0">
                <a:ea typeface="+mn-ea"/>
              </a:rPr>
              <a:t>service in </a:t>
            </a:r>
            <a:r>
              <a:rPr lang="en-US" dirty="0">
                <a:ea typeface="+mn-ea"/>
              </a:rPr>
              <a:t>post-acute services that we currently contract </a:t>
            </a:r>
            <a:r>
              <a:rPr lang="en-US" dirty="0" smtClean="0">
                <a:ea typeface="+mn-ea"/>
              </a:rPr>
              <a:t>for</a:t>
            </a:r>
          </a:p>
          <a:p>
            <a:pPr lvl="1">
              <a:defRPr/>
            </a:pPr>
            <a:r>
              <a:rPr lang="en-US" dirty="0">
                <a:ea typeface="+mn-ea"/>
              </a:rPr>
              <a:t>Expect partners to work in info systems to exchange electronic patient information</a:t>
            </a:r>
          </a:p>
          <a:p>
            <a:pPr lvl="1">
              <a:defRPr/>
            </a:pPr>
            <a:endParaRPr lang="en-US" dirty="0">
              <a:ea typeface="+mn-ea"/>
            </a:endParaRPr>
          </a:p>
          <a:p>
            <a:pPr lvl="1">
              <a:defRPr/>
            </a:pPr>
            <a:endParaRPr lang="en-US" dirty="0">
              <a:ea typeface="+mn-ea"/>
            </a:endParaRPr>
          </a:p>
          <a:p>
            <a:pPr marL="0" indent="0">
              <a:buFontTx/>
              <a:buNone/>
              <a:defRPr/>
            </a:pPr>
            <a:endParaRPr lang="en-US" dirty="0">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11430" y="0"/>
            <a:ext cx="6172200" cy="1066800"/>
          </a:xfrm>
        </p:spPr>
        <p:txBody>
          <a:bodyPr/>
          <a:lstStyle/>
          <a:p>
            <a:r>
              <a:rPr lang="en-US" sz="3200" dirty="0"/>
              <a:t>Key </a:t>
            </a:r>
            <a:r>
              <a:rPr lang="en-US" sz="3200" dirty="0" smtClean="0"/>
              <a:t>Statistics</a:t>
            </a:r>
            <a:endParaRPr lang="en-US" sz="3200" dirty="0"/>
          </a:p>
        </p:txBody>
      </p:sp>
      <p:sp>
        <p:nvSpPr>
          <p:cNvPr id="681987" name="Rectangle 3"/>
          <p:cNvSpPr>
            <a:spLocks noGrp="1" noChangeArrowheads="1"/>
          </p:cNvSpPr>
          <p:nvPr>
            <p:ph type="body" sz="half" idx="1"/>
          </p:nvPr>
        </p:nvSpPr>
        <p:spPr>
          <a:xfrm>
            <a:off x="381000" y="1447800"/>
            <a:ext cx="7391400" cy="5257800"/>
          </a:xfrm>
        </p:spPr>
        <p:txBody>
          <a:bodyPr/>
          <a:lstStyle/>
          <a:p>
            <a:pPr>
              <a:lnSpc>
                <a:spcPct val="80000"/>
              </a:lnSpc>
              <a:tabLst>
                <a:tab pos="3657600" algn="l"/>
              </a:tabLst>
            </a:pPr>
            <a:r>
              <a:rPr lang="en-US" sz="2400" dirty="0"/>
              <a:t>Total Assets	</a:t>
            </a:r>
            <a:r>
              <a:rPr lang="en-US" sz="2400" dirty="0" smtClean="0"/>
              <a:t>$</a:t>
            </a:r>
            <a:r>
              <a:rPr lang="en-US" sz="2400" dirty="0"/>
              <a:t>3</a:t>
            </a:r>
            <a:r>
              <a:rPr lang="en-US" sz="2400" dirty="0" smtClean="0"/>
              <a:t>.059 </a:t>
            </a:r>
            <a:r>
              <a:rPr lang="en-US" sz="2400" dirty="0"/>
              <a:t>billion</a:t>
            </a:r>
          </a:p>
          <a:p>
            <a:pPr>
              <a:lnSpc>
                <a:spcPct val="80000"/>
              </a:lnSpc>
              <a:tabLst>
                <a:tab pos="3657600" algn="l"/>
              </a:tabLst>
            </a:pPr>
            <a:r>
              <a:rPr lang="en-US" sz="2400" dirty="0"/>
              <a:t>Annual Revenues	$</a:t>
            </a:r>
            <a:r>
              <a:rPr lang="en-US" sz="2400" dirty="0" smtClean="0"/>
              <a:t>1.999 </a:t>
            </a:r>
            <a:r>
              <a:rPr lang="en-US" sz="2400" dirty="0"/>
              <a:t>billion </a:t>
            </a:r>
          </a:p>
          <a:p>
            <a:pPr>
              <a:lnSpc>
                <a:spcPct val="80000"/>
              </a:lnSpc>
              <a:tabLst>
                <a:tab pos="3657600" algn="l"/>
              </a:tabLst>
            </a:pPr>
            <a:r>
              <a:rPr lang="en-US" sz="2400" dirty="0"/>
              <a:t>Bond Rating	</a:t>
            </a:r>
            <a:r>
              <a:rPr lang="en-US" sz="2400" dirty="0" smtClean="0"/>
              <a:t>AA- stable </a:t>
            </a:r>
            <a:endParaRPr lang="en-US" sz="2400" dirty="0"/>
          </a:p>
          <a:p>
            <a:pPr>
              <a:lnSpc>
                <a:spcPct val="80000"/>
              </a:lnSpc>
              <a:tabLst>
                <a:tab pos="3657600" algn="l"/>
              </a:tabLst>
            </a:pPr>
            <a:r>
              <a:rPr lang="en-US" sz="2400" dirty="0"/>
              <a:t>Patient Discharges 	</a:t>
            </a:r>
            <a:r>
              <a:rPr lang="en-US" sz="2400" dirty="0" smtClean="0"/>
              <a:t>68,924</a:t>
            </a:r>
            <a:endParaRPr lang="en-US" sz="2400" dirty="0"/>
          </a:p>
          <a:p>
            <a:pPr>
              <a:lnSpc>
                <a:spcPct val="80000"/>
              </a:lnSpc>
              <a:tabLst>
                <a:tab pos="3657600" algn="l"/>
              </a:tabLst>
            </a:pPr>
            <a:r>
              <a:rPr lang="en-US" sz="2400" dirty="0"/>
              <a:t>Patient Days	</a:t>
            </a:r>
            <a:r>
              <a:rPr lang="en-US" sz="2400" dirty="0" smtClean="0"/>
              <a:t>288,139</a:t>
            </a:r>
            <a:endParaRPr lang="en-US" sz="2400" dirty="0"/>
          </a:p>
          <a:p>
            <a:pPr>
              <a:lnSpc>
                <a:spcPct val="80000"/>
              </a:lnSpc>
              <a:tabLst>
                <a:tab pos="3657600" algn="l"/>
              </a:tabLst>
            </a:pPr>
            <a:r>
              <a:rPr lang="en-US" sz="2400" dirty="0"/>
              <a:t>ER Visits	</a:t>
            </a:r>
            <a:r>
              <a:rPr lang="en-US" sz="2400" dirty="0" smtClean="0"/>
              <a:t>198,199</a:t>
            </a:r>
            <a:endParaRPr lang="en-US" sz="2400" dirty="0"/>
          </a:p>
          <a:p>
            <a:pPr>
              <a:lnSpc>
                <a:spcPct val="80000"/>
              </a:lnSpc>
              <a:tabLst>
                <a:tab pos="3657600" algn="l"/>
              </a:tabLst>
            </a:pPr>
            <a:r>
              <a:rPr lang="en-US" sz="2400" dirty="0"/>
              <a:t>Senior Lives	</a:t>
            </a:r>
            <a:r>
              <a:rPr lang="en-US" sz="2400" dirty="0" smtClean="0"/>
              <a:t>54,914</a:t>
            </a:r>
            <a:endParaRPr lang="en-US" sz="2400" dirty="0"/>
          </a:p>
          <a:p>
            <a:pPr>
              <a:lnSpc>
                <a:spcPct val="80000"/>
              </a:lnSpc>
              <a:tabLst>
                <a:tab pos="3657600" algn="l"/>
              </a:tabLst>
            </a:pPr>
            <a:r>
              <a:rPr lang="en-US" sz="2400" dirty="0"/>
              <a:t>Commercial Lives	</a:t>
            </a:r>
            <a:r>
              <a:rPr lang="en-US" sz="2400" dirty="0" smtClean="0"/>
              <a:t>123,907</a:t>
            </a:r>
            <a:endParaRPr lang="en-US" sz="2400" dirty="0"/>
          </a:p>
          <a:p>
            <a:pPr>
              <a:lnSpc>
                <a:spcPct val="80000"/>
              </a:lnSpc>
              <a:tabLst>
                <a:tab pos="3657600" algn="l"/>
              </a:tabLst>
            </a:pPr>
            <a:r>
              <a:rPr lang="en-US" sz="2400" dirty="0"/>
              <a:t>Babies Delivered	</a:t>
            </a:r>
            <a:r>
              <a:rPr lang="en-US" sz="2400" dirty="0" smtClean="0"/>
              <a:t>10,413            </a:t>
            </a:r>
            <a:endParaRPr lang="en-US" sz="2400" dirty="0"/>
          </a:p>
          <a:p>
            <a:pPr>
              <a:lnSpc>
                <a:spcPct val="80000"/>
              </a:lnSpc>
              <a:tabLst>
                <a:tab pos="3657600" algn="l"/>
              </a:tabLst>
            </a:pPr>
            <a:r>
              <a:rPr lang="en-US" sz="2400" dirty="0"/>
              <a:t>Surgeries	</a:t>
            </a:r>
            <a:r>
              <a:rPr lang="en-US" sz="2400" dirty="0" smtClean="0"/>
              <a:t>34,516</a:t>
            </a:r>
            <a:endParaRPr lang="en-US" sz="2400" dirty="0"/>
          </a:p>
          <a:p>
            <a:pPr>
              <a:lnSpc>
                <a:spcPct val="80000"/>
              </a:lnSpc>
              <a:tabLst>
                <a:tab pos="3657600" algn="l"/>
              </a:tabLst>
            </a:pPr>
            <a:r>
              <a:rPr lang="en-US" sz="2400" dirty="0"/>
              <a:t>Employees	</a:t>
            </a:r>
            <a:r>
              <a:rPr lang="en-US" sz="2400" dirty="0" smtClean="0"/>
              <a:t>11,192 </a:t>
            </a:r>
            <a:endParaRPr lang="en-US" sz="2400" dirty="0"/>
          </a:p>
          <a:p>
            <a:pPr>
              <a:lnSpc>
                <a:spcPct val="80000"/>
              </a:lnSpc>
              <a:tabLst>
                <a:tab pos="3657600" algn="l"/>
              </a:tabLst>
            </a:pPr>
            <a:r>
              <a:rPr lang="en-US" sz="2400" dirty="0" smtClean="0"/>
              <a:t>Affiliated Physicians</a:t>
            </a:r>
            <a:r>
              <a:rPr lang="en-US" sz="2400" dirty="0"/>
              <a:t>	</a:t>
            </a:r>
            <a:r>
              <a:rPr lang="en-US" sz="2400" dirty="0" smtClean="0"/>
              <a:t>2,600 (majority</a:t>
            </a:r>
          </a:p>
          <a:p>
            <a:pPr marL="0" indent="0">
              <a:lnSpc>
                <a:spcPct val="80000"/>
              </a:lnSpc>
              <a:buNone/>
              <a:tabLst>
                <a:tab pos="3657600" algn="l"/>
              </a:tabLst>
            </a:pPr>
            <a:r>
              <a:rPr lang="en-US" sz="2400" dirty="0"/>
              <a:t>	</a:t>
            </a:r>
            <a:r>
              <a:rPr lang="en-US" sz="2400" dirty="0" smtClean="0"/>
              <a:t>independent)</a:t>
            </a:r>
            <a:endParaRPr lang="en-US" sz="2400" dirty="0"/>
          </a:p>
          <a:p>
            <a:pPr>
              <a:lnSpc>
                <a:spcPct val="80000"/>
              </a:lnSpc>
              <a:tabLst>
                <a:tab pos="3657600" algn="l"/>
              </a:tabLst>
            </a:pPr>
            <a:r>
              <a:rPr lang="en-US" sz="2400" dirty="0"/>
              <a:t>Residents	</a:t>
            </a:r>
            <a:r>
              <a:rPr lang="en-US" sz="2400" dirty="0" smtClean="0"/>
              <a:t>165 (PGY1-7)</a:t>
            </a:r>
          </a:p>
        </p:txBody>
      </p:sp>
      <p:pic>
        <p:nvPicPr>
          <p:cNvPr id="681988" name="Picture 4" descr="physic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55738"/>
            <a:ext cx="2120900" cy="529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897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81988"/>
                                        </p:tgtEl>
                                        <p:attrNameLst>
                                          <p:attrName>style.visibility</p:attrName>
                                        </p:attrNameLst>
                                      </p:cBhvr>
                                      <p:to>
                                        <p:strVal val="visible"/>
                                      </p:to>
                                    </p:set>
                                    <p:animEffect transition="in" filter="blinds(horizontal)">
                                      <p:cBhvr>
                                        <p:cTn id="7" dur="500"/>
                                        <p:tgtEl>
                                          <p:spTgt spid="68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7772400" cy="1066800"/>
          </a:xfrm>
        </p:spPr>
        <p:txBody>
          <a:bodyPr/>
          <a:lstStyle/>
          <a:p>
            <a:r>
              <a:rPr lang="en-US" altLang="en-US" sz="3200" dirty="0" smtClean="0"/>
              <a:t>Palliative Care BPT</a:t>
            </a:r>
            <a:br>
              <a:rPr lang="en-US" altLang="en-US" sz="3200" dirty="0" smtClean="0"/>
            </a:br>
            <a:r>
              <a:rPr lang="en-US" altLang="en-US" sz="2800" i="1" dirty="0" smtClean="0"/>
              <a:t>2014-15 Key Activities</a:t>
            </a:r>
          </a:p>
        </p:txBody>
      </p:sp>
      <p:sp>
        <p:nvSpPr>
          <p:cNvPr id="21507" name="Rectangle 3"/>
          <p:cNvSpPr>
            <a:spLocks noGrp="1" noChangeArrowheads="1"/>
          </p:cNvSpPr>
          <p:nvPr>
            <p:ph type="body" idx="1"/>
          </p:nvPr>
        </p:nvSpPr>
        <p:spPr/>
        <p:txBody>
          <a:bodyPr/>
          <a:lstStyle/>
          <a:p>
            <a:pPr marL="457200" indent="-457200">
              <a:buFont typeface="+mj-lt"/>
              <a:buAutoNum type="arabicPeriod"/>
            </a:pPr>
            <a:r>
              <a:rPr lang="en-US" altLang="en-US" sz="2400" dirty="0" smtClean="0"/>
              <a:t>Continued </a:t>
            </a:r>
            <a:r>
              <a:rPr lang="en-US" altLang="en-US" sz="2400" b="1" dirty="0" smtClean="0"/>
              <a:t>evolution of order sets and alerts</a:t>
            </a:r>
            <a:r>
              <a:rPr lang="en-US" altLang="en-US" sz="2400" dirty="0" smtClean="0"/>
              <a:t> in Epic</a:t>
            </a:r>
          </a:p>
          <a:p>
            <a:pPr marL="457200" indent="-457200">
              <a:buFont typeface="+mj-lt"/>
              <a:buAutoNum type="arabicPeriod"/>
            </a:pPr>
            <a:r>
              <a:rPr lang="en-US" altLang="en-US" sz="2400" dirty="0" smtClean="0"/>
              <a:t>Increase </a:t>
            </a:r>
            <a:r>
              <a:rPr lang="en-US" altLang="en-US" sz="2400" b="1" dirty="0" smtClean="0"/>
              <a:t>program scale and sharing</a:t>
            </a:r>
            <a:r>
              <a:rPr lang="en-US" altLang="en-US" sz="2400" dirty="0" smtClean="0"/>
              <a:t> across all sites</a:t>
            </a:r>
          </a:p>
          <a:p>
            <a:pPr marL="457200" indent="-457200">
              <a:buFont typeface="+mj-lt"/>
              <a:buAutoNum type="arabicPeriod"/>
            </a:pPr>
            <a:r>
              <a:rPr lang="en-US" altLang="en-US" sz="2400" dirty="0" smtClean="0"/>
              <a:t>Developing </a:t>
            </a:r>
            <a:r>
              <a:rPr lang="en-US" altLang="en-US" sz="2400" b="1" dirty="0" smtClean="0"/>
              <a:t>next level education and toolsets</a:t>
            </a:r>
          </a:p>
          <a:p>
            <a:pPr lvl="1"/>
            <a:r>
              <a:rPr lang="en-US" altLang="en-US" sz="2000" dirty="0" smtClean="0"/>
              <a:t>System-wide toolkit (brochures, education tools)</a:t>
            </a:r>
          </a:p>
          <a:p>
            <a:pPr marL="457200" indent="-457200">
              <a:buFont typeface="+mj-lt"/>
              <a:buAutoNum type="arabicPeriod"/>
            </a:pPr>
            <a:r>
              <a:rPr lang="en-US" altLang="en-US" sz="2400" dirty="0" smtClean="0"/>
              <a:t>Participated in May 22 LA County Advance Care Planning Symposium</a:t>
            </a:r>
          </a:p>
          <a:p>
            <a:pPr lvl="1"/>
            <a:r>
              <a:rPr lang="en-US" altLang="en-US" sz="2000" dirty="0" smtClean="0"/>
              <a:t>Set ambitious goal to get to </a:t>
            </a:r>
            <a:r>
              <a:rPr lang="en-US" altLang="en-US" sz="2000" b="1" dirty="0" smtClean="0"/>
              <a:t>100% completion of advance directives</a:t>
            </a:r>
          </a:p>
          <a:p>
            <a:pPr lvl="1"/>
            <a:r>
              <a:rPr lang="en-US" altLang="en-US" sz="2000" dirty="0" smtClean="0"/>
              <a:t>MemorialCare looking to support in Orange County also</a:t>
            </a:r>
          </a:p>
          <a:p>
            <a:pPr lvl="1"/>
            <a:r>
              <a:rPr lang="en-US" altLang="en-US" sz="2000" dirty="0" err="1" smtClean="0"/>
              <a:t>MemorialCare’s</a:t>
            </a:r>
            <a:r>
              <a:rPr lang="en-US" altLang="en-US" sz="2000" dirty="0" smtClean="0"/>
              <a:t> commitment: </a:t>
            </a:r>
          </a:p>
          <a:p>
            <a:pPr lvl="2"/>
            <a:r>
              <a:rPr lang="en-US" altLang="en-US" sz="1600" dirty="0" smtClean="0"/>
              <a:t>Educate 100% of MCMG physicians by June 2015</a:t>
            </a:r>
          </a:p>
          <a:p>
            <a:pPr lvl="2"/>
            <a:r>
              <a:rPr lang="en-US" altLang="en-US" sz="1600" dirty="0" smtClean="0"/>
              <a:t>25% of patients </a:t>
            </a:r>
            <a:r>
              <a:rPr lang="en-US" altLang="en-US" sz="1600" dirty="0" smtClean="0">
                <a:sym typeface="Symbol" panose="05050102010706020507" pitchFamily="18" charset="2"/>
              </a:rPr>
              <a:t> 65 </a:t>
            </a:r>
            <a:r>
              <a:rPr lang="en-US" altLang="en-US" sz="1600" dirty="0" err="1" smtClean="0">
                <a:sym typeface="Symbol" panose="05050102010706020507" pitchFamily="18" charset="2"/>
              </a:rPr>
              <a:t>yrs</a:t>
            </a:r>
            <a:r>
              <a:rPr lang="en-US" altLang="en-US" sz="1600" dirty="0" smtClean="0">
                <a:sym typeface="Symbol" panose="05050102010706020507" pitchFamily="18" charset="2"/>
              </a:rPr>
              <a:t> old will have completed AD by June 2015</a:t>
            </a:r>
          </a:p>
          <a:p>
            <a:pPr lvl="2"/>
            <a:r>
              <a:rPr lang="en-US" altLang="en-US" sz="1600" dirty="0" smtClean="0">
                <a:sym typeface="Symbol" panose="05050102010706020507" pitchFamily="18" charset="2"/>
              </a:rPr>
              <a:t>50% </a:t>
            </a:r>
            <a:r>
              <a:rPr lang="en-US" altLang="en-US" sz="1600" dirty="0"/>
              <a:t>of patients </a:t>
            </a:r>
            <a:r>
              <a:rPr lang="en-US" altLang="en-US" sz="1600" dirty="0">
                <a:sym typeface="Symbol" panose="05050102010706020507" pitchFamily="18" charset="2"/>
              </a:rPr>
              <a:t> 65 </a:t>
            </a:r>
            <a:r>
              <a:rPr lang="en-US" altLang="en-US" sz="1600" dirty="0" err="1">
                <a:sym typeface="Symbol" panose="05050102010706020507" pitchFamily="18" charset="2"/>
              </a:rPr>
              <a:t>yrs</a:t>
            </a:r>
            <a:r>
              <a:rPr lang="en-US" altLang="en-US" sz="1600" dirty="0">
                <a:sym typeface="Symbol" panose="05050102010706020507" pitchFamily="18" charset="2"/>
              </a:rPr>
              <a:t> old will have completed AD by </a:t>
            </a:r>
            <a:r>
              <a:rPr lang="en-US" altLang="en-US" sz="1600" dirty="0" smtClean="0">
                <a:sym typeface="Symbol" panose="05050102010706020507" pitchFamily="18" charset="2"/>
              </a:rPr>
              <a:t>Dec 2015</a:t>
            </a:r>
            <a:endParaRPr lang="en-US" altLang="en-US" sz="1600" dirty="0">
              <a:sym typeface="Symbol" panose="05050102010706020507" pitchFamily="18" charset="2"/>
            </a:endParaRPr>
          </a:p>
          <a:p>
            <a:pPr lvl="2"/>
            <a:endParaRPr lang="en-US" altLang="en-US" sz="1600" dirty="0" smtClean="0"/>
          </a:p>
          <a:p>
            <a:pPr marL="0" indent="0">
              <a:buNone/>
            </a:pPr>
            <a:endParaRPr lang="en-US" altLang="en-US" dirty="0" smtClean="0"/>
          </a:p>
          <a:p>
            <a:endParaRPr lang="en-US" altLang="en-US" dirty="0" smtClean="0"/>
          </a:p>
        </p:txBody>
      </p:sp>
    </p:spTree>
    <p:extLst>
      <p:ext uri="{BB962C8B-B14F-4D97-AF65-F5344CB8AC3E}">
        <p14:creationId xmlns:p14="http://schemas.microsoft.com/office/powerpoint/2010/main" val="1577435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CHCF Grant</a:t>
            </a:r>
            <a:endParaRPr lang="en-US" dirty="0"/>
          </a:p>
        </p:txBody>
      </p:sp>
      <p:sp>
        <p:nvSpPr>
          <p:cNvPr id="3" name="Content Placeholder 2"/>
          <p:cNvSpPr>
            <a:spLocks noGrp="1"/>
          </p:cNvSpPr>
          <p:nvPr>
            <p:ph idx="1"/>
          </p:nvPr>
        </p:nvSpPr>
        <p:spPr/>
        <p:txBody>
          <a:bodyPr/>
          <a:lstStyle/>
          <a:p>
            <a:pPr marL="0" indent="0">
              <a:buNone/>
            </a:pPr>
            <a:r>
              <a:rPr lang="en-US" sz="2400" dirty="0" smtClean="0"/>
              <a:t>5.  Received </a:t>
            </a:r>
            <a:r>
              <a:rPr lang="en-US" sz="2400" dirty="0"/>
              <a:t>and </a:t>
            </a:r>
            <a:r>
              <a:rPr lang="en-US" sz="2400" b="1" dirty="0" smtClean="0"/>
              <a:t>activated </a:t>
            </a:r>
            <a:r>
              <a:rPr lang="en-US" sz="2400" b="1" dirty="0"/>
              <a:t>CHCF 6 month grant</a:t>
            </a:r>
          </a:p>
          <a:p>
            <a:r>
              <a:rPr lang="en-US" dirty="0"/>
              <a:t>To develop a scalable model for expanding </a:t>
            </a:r>
            <a:r>
              <a:rPr lang="en-US" dirty="0" smtClean="0"/>
              <a:t>Outpatient palliative </a:t>
            </a:r>
            <a:r>
              <a:rPr lang="en-US" dirty="0"/>
              <a:t>care in Orange County; </a:t>
            </a:r>
            <a:endParaRPr lang="en-US" dirty="0" smtClean="0"/>
          </a:p>
          <a:p>
            <a:r>
              <a:rPr lang="en-US" dirty="0" smtClean="0"/>
              <a:t>Specific </a:t>
            </a:r>
            <a:r>
              <a:rPr lang="en-US" dirty="0"/>
              <a:t>focus of bringing together a payer and provider organization. </a:t>
            </a:r>
            <a:endParaRPr lang="en-US" dirty="0" smtClean="0"/>
          </a:p>
          <a:p>
            <a:r>
              <a:rPr lang="en-US" altLang="en-US" dirty="0" smtClean="0"/>
              <a:t>MHS partnered with Monarch IPA and SCAN</a:t>
            </a:r>
          </a:p>
          <a:p>
            <a:r>
              <a:rPr lang="en-US" altLang="en-US" dirty="0" smtClean="0"/>
              <a:t>Focus on OC patients who would benefit from PC services</a:t>
            </a:r>
            <a:endParaRPr lang="en-US" altLang="en-US" dirty="0"/>
          </a:p>
        </p:txBody>
      </p:sp>
    </p:spTree>
    <p:extLst>
      <p:ext uri="{BB962C8B-B14F-4D97-AF65-F5344CB8AC3E}">
        <p14:creationId xmlns:p14="http://schemas.microsoft.com/office/powerpoint/2010/main" val="3815415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selection criteria</a:t>
            </a:r>
            <a:endParaRPr lang="en-US" dirty="0"/>
          </a:p>
        </p:txBody>
      </p:sp>
      <p:sp>
        <p:nvSpPr>
          <p:cNvPr id="3" name="Content Placeholder 2"/>
          <p:cNvSpPr>
            <a:spLocks noGrp="1"/>
          </p:cNvSpPr>
          <p:nvPr>
            <p:ph idx="1"/>
          </p:nvPr>
        </p:nvSpPr>
        <p:spPr/>
        <p:txBody>
          <a:bodyPr/>
          <a:lstStyle/>
          <a:p>
            <a:pPr lvl="1"/>
            <a:r>
              <a:rPr lang="en-US" dirty="0" smtClean="0"/>
              <a:t>Patients </a:t>
            </a:r>
            <a:r>
              <a:rPr lang="en-US" dirty="0"/>
              <a:t>with life expectancy of &lt; 1 year, often with one or more of the following:</a:t>
            </a:r>
          </a:p>
          <a:p>
            <a:pPr lvl="1"/>
            <a:r>
              <a:rPr lang="en-US" dirty="0"/>
              <a:t>End stage disease (CHF, COPD, cancer, dementia)</a:t>
            </a:r>
          </a:p>
          <a:p>
            <a:pPr lvl="1"/>
            <a:r>
              <a:rPr lang="en-US" dirty="0"/>
              <a:t>More than 2 </a:t>
            </a:r>
            <a:r>
              <a:rPr lang="en-US" dirty="0" err="1"/>
              <a:t>hosps</a:t>
            </a:r>
            <a:r>
              <a:rPr lang="en-US" dirty="0"/>
              <a:t> in 6 months</a:t>
            </a:r>
          </a:p>
          <a:p>
            <a:pPr lvl="1"/>
            <a:r>
              <a:rPr lang="en-US" dirty="0"/>
              <a:t>High predictive modeling score for admission (e.g. LACE score – LOS, Acuity of the admission, Co-morbidities, ED visits in previous 6 months)</a:t>
            </a:r>
          </a:p>
          <a:p>
            <a:pPr lvl="1"/>
            <a:r>
              <a:rPr lang="en-US" dirty="0"/>
              <a:t>Challenging </a:t>
            </a:r>
            <a:r>
              <a:rPr lang="en-US" dirty="0" err="1"/>
              <a:t>pt</a:t>
            </a:r>
            <a:r>
              <a:rPr lang="en-US" dirty="0"/>
              <a:t> and/or family social dynamics</a:t>
            </a:r>
          </a:p>
          <a:p>
            <a:pPr lvl="1"/>
            <a:r>
              <a:rPr lang="en-US" dirty="0"/>
              <a:t>Declining functional status</a:t>
            </a:r>
          </a:p>
          <a:p>
            <a:endParaRPr lang="en-US" dirty="0"/>
          </a:p>
        </p:txBody>
      </p:sp>
    </p:spTree>
    <p:extLst>
      <p:ext uri="{BB962C8B-B14F-4D97-AF65-F5344CB8AC3E}">
        <p14:creationId xmlns:p14="http://schemas.microsoft.com/office/powerpoint/2010/main" val="2576150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66800"/>
          </a:xfrm>
        </p:spPr>
        <p:txBody>
          <a:bodyPr/>
          <a:lstStyle/>
          <a:p>
            <a:r>
              <a:rPr lang="en-US" sz="3200" dirty="0" smtClean="0"/>
              <a:t>Further dialog and questions</a:t>
            </a:r>
            <a:endParaRPr lang="en-US" sz="3200" dirty="0"/>
          </a:p>
        </p:txBody>
      </p:sp>
      <p:sp>
        <p:nvSpPr>
          <p:cNvPr id="3" name="Content Placeholder 2"/>
          <p:cNvSpPr>
            <a:spLocks noGrp="1"/>
          </p:cNvSpPr>
          <p:nvPr>
            <p:ph idx="1"/>
          </p:nvPr>
        </p:nvSpPr>
        <p:spPr/>
        <p:txBody>
          <a:bodyPr/>
          <a:lstStyle/>
          <a:p>
            <a:r>
              <a:rPr lang="en-US" sz="2400" dirty="0" smtClean="0"/>
              <a:t>Thank you for having us present/discuss today!</a:t>
            </a:r>
          </a:p>
          <a:p>
            <a:r>
              <a:rPr lang="en-US" sz="2400" dirty="0" smtClean="0"/>
              <a:t>Questions?</a:t>
            </a:r>
          </a:p>
          <a:p>
            <a:endParaRPr lang="en-US" sz="2400" dirty="0"/>
          </a:p>
          <a:p>
            <a:pPr marL="0" indent="0">
              <a:buNone/>
            </a:pPr>
            <a:r>
              <a:rPr lang="en-US" sz="2000" i="1" dirty="0" smtClean="0"/>
              <a:t>James Leo, MD – </a:t>
            </a:r>
            <a:r>
              <a:rPr lang="en-US" sz="2000" i="1" dirty="0" smtClean="0">
                <a:hlinkClick r:id="rId2"/>
              </a:rPr>
              <a:t>jleo@memorialcare.org</a:t>
            </a:r>
            <a:r>
              <a:rPr lang="en-US" sz="2000" i="1" dirty="0" smtClean="0"/>
              <a:t> </a:t>
            </a:r>
          </a:p>
          <a:p>
            <a:pPr marL="0" indent="0">
              <a:buNone/>
            </a:pPr>
            <a:endParaRPr lang="en-US" sz="2000" i="1" dirty="0" smtClean="0"/>
          </a:p>
          <a:p>
            <a:pPr marL="0" indent="0">
              <a:buNone/>
            </a:pPr>
            <a:r>
              <a:rPr lang="en-US" sz="2000" i="1" dirty="0" smtClean="0"/>
              <a:t>Regina Berman, RN, VP of Population Health – </a:t>
            </a:r>
            <a:r>
              <a:rPr lang="en-US" sz="2000" i="1" dirty="0" smtClean="0">
                <a:hlinkClick r:id="rId3"/>
              </a:rPr>
              <a:t>rberman@memorialcare.org</a:t>
            </a:r>
            <a:r>
              <a:rPr lang="en-US" sz="2000" i="1" dirty="0" smtClean="0"/>
              <a:t> </a:t>
            </a:r>
            <a:endParaRPr lang="en-US" sz="2000" i="1" dirty="0"/>
          </a:p>
        </p:txBody>
      </p:sp>
    </p:spTree>
    <p:extLst>
      <p:ext uri="{BB962C8B-B14F-4D97-AF65-F5344CB8AC3E}">
        <p14:creationId xmlns:p14="http://schemas.microsoft.com/office/powerpoint/2010/main" val="3784204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228600" y="1524000"/>
            <a:ext cx="3084512" cy="4267200"/>
          </a:xfrm>
        </p:spPr>
        <p:txBody>
          <a:bodyPr/>
          <a:lstStyle/>
          <a:p>
            <a:pPr marL="514350" indent="-514350" eaLnBrk="1" hangingPunct="1">
              <a:buFont typeface="Century Gothic" pitchFamily="34" charset="0"/>
              <a:buAutoNum type="arabicPeriod"/>
            </a:pPr>
            <a:r>
              <a:rPr lang="en-US" sz="2800" dirty="0" smtClean="0">
                <a:solidFill>
                  <a:srgbClr val="00264C"/>
                </a:solidFill>
              </a:rPr>
              <a:t>Better patient experience</a:t>
            </a:r>
          </a:p>
          <a:p>
            <a:pPr marL="514350" indent="-514350" eaLnBrk="1" hangingPunct="1">
              <a:buFont typeface="Century Gothic" pitchFamily="34" charset="0"/>
              <a:buAutoNum type="arabicPeriod"/>
            </a:pPr>
            <a:r>
              <a:rPr lang="en-US" sz="2800" dirty="0" smtClean="0">
                <a:solidFill>
                  <a:srgbClr val="00264C"/>
                </a:solidFill>
              </a:rPr>
              <a:t>Better health of the population</a:t>
            </a:r>
          </a:p>
          <a:p>
            <a:pPr marL="514350" indent="-514350" eaLnBrk="1" hangingPunct="1">
              <a:buFont typeface="Century Gothic" pitchFamily="34" charset="0"/>
              <a:buAutoNum type="arabicPeriod"/>
            </a:pPr>
            <a:r>
              <a:rPr lang="en-US" sz="2800" dirty="0" smtClean="0">
                <a:solidFill>
                  <a:srgbClr val="00264C"/>
                </a:solidFill>
              </a:rPr>
              <a:t>Lower per capita cost</a:t>
            </a:r>
          </a:p>
        </p:txBody>
      </p:sp>
      <p:sp>
        <p:nvSpPr>
          <p:cNvPr id="39941" name="Title 1"/>
          <p:cNvSpPr txBox="1">
            <a:spLocks/>
          </p:cNvSpPr>
          <p:nvPr/>
        </p:nvSpPr>
        <p:spPr bwMode="auto">
          <a:xfrm>
            <a:off x="0" y="11430"/>
            <a:ext cx="66325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200" dirty="0" smtClean="0">
                <a:solidFill>
                  <a:schemeClr val="bg1"/>
                </a:solidFill>
                <a:latin typeface="Century Gothic" pitchFamily="34" charset="0"/>
              </a:rPr>
              <a:t>Part of a Larger Vision</a:t>
            </a:r>
            <a:r>
              <a:rPr lang="en-US" sz="3200" dirty="0">
                <a:solidFill>
                  <a:schemeClr val="bg1"/>
                </a:solidFill>
                <a:latin typeface="Century Gothic" pitchFamily="34" charset="0"/>
              </a:rPr>
              <a:t/>
            </a:r>
            <a:br>
              <a:rPr lang="en-US" sz="3200" dirty="0">
                <a:solidFill>
                  <a:schemeClr val="bg1"/>
                </a:solidFill>
                <a:latin typeface="Century Gothic" pitchFamily="34" charset="0"/>
              </a:rPr>
            </a:br>
            <a:r>
              <a:rPr lang="en-US" sz="2800" i="1" dirty="0" smtClean="0">
                <a:solidFill>
                  <a:schemeClr val="bg1"/>
                </a:solidFill>
                <a:latin typeface="Century Gothic" pitchFamily="34" charset="0"/>
              </a:rPr>
              <a:t>Linking the </a:t>
            </a:r>
            <a:r>
              <a:rPr lang="en-US" sz="2800" i="1" dirty="0">
                <a:solidFill>
                  <a:schemeClr val="bg1"/>
                </a:solidFill>
                <a:latin typeface="Century Gothic" pitchFamily="34" charset="0"/>
              </a:rPr>
              <a:t>T</a:t>
            </a:r>
            <a:r>
              <a:rPr lang="en-US" sz="2800" i="1" dirty="0" smtClean="0">
                <a:solidFill>
                  <a:schemeClr val="bg1"/>
                </a:solidFill>
                <a:latin typeface="Century Gothic" pitchFamily="34" charset="0"/>
              </a:rPr>
              <a:t>riple Aim to Strategy</a:t>
            </a:r>
            <a:endParaRPr lang="en-US" sz="2800" i="1" dirty="0">
              <a:solidFill>
                <a:schemeClr val="bg1"/>
              </a:solidFill>
              <a:latin typeface="Century Gothic" pitchFamily="34" charset="0"/>
            </a:endParaRPr>
          </a:p>
        </p:txBody>
      </p:sp>
      <p:graphicFrame>
        <p:nvGraphicFramePr>
          <p:cNvPr id="2" name="Object 1"/>
          <p:cNvGraphicFramePr>
            <a:graphicFrameLocks noChangeAspect="1"/>
          </p:cNvGraphicFramePr>
          <p:nvPr>
            <p:extLst/>
          </p:nvPr>
        </p:nvGraphicFramePr>
        <p:xfrm>
          <a:off x="3657601" y="1295400"/>
          <a:ext cx="5486400" cy="5553652"/>
        </p:xfrm>
        <a:graphic>
          <a:graphicData uri="http://schemas.openxmlformats.org/presentationml/2006/ole">
            <mc:AlternateContent xmlns:mc="http://schemas.openxmlformats.org/markup-compatibility/2006">
              <mc:Choice xmlns:v="urn:schemas-microsoft-com:vml" Requires="v">
                <p:oleObj spid="_x0000_s43163" name="Acrobat Document" r:id="rId4" imgW="6943657" imgH="7029315" progId="AcroExch.Document.7">
                  <p:embed/>
                </p:oleObj>
              </mc:Choice>
              <mc:Fallback>
                <p:oleObj name="Acrobat Document" r:id="rId4" imgW="6943657" imgH="7029315" progId="AcroExch.Document.7">
                  <p:embed/>
                  <p:pic>
                    <p:nvPicPr>
                      <p:cNvPr id="0" name=""/>
                      <p:cNvPicPr/>
                      <p:nvPr/>
                    </p:nvPicPr>
                    <p:blipFill>
                      <a:blip r:embed="rId5"/>
                      <a:stretch>
                        <a:fillRect/>
                      </a:stretch>
                    </p:blipFill>
                    <p:spPr>
                      <a:xfrm>
                        <a:off x="3657601" y="1295400"/>
                        <a:ext cx="5486400" cy="5553652"/>
                      </a:xfrm>
                      <a:prstGeom prst="rect">
                        <a:avLst/>
                      </a:prstGeom>
                    </p:spPr>
                  </p:pic>
                </p:oleObj>
              </mc:Fallback>
            </mc:AlternateContent>
          </a:graphicData>
        </a:graphic>
      </p:graphicFrame>
    </p:spTree>
    <p:extLst>
      <p:ext uri="{BB962C8B-B14F-4D97-AF65-F5344CB8AC3E}">
        <p14:creationId xmlns:p14="http://schemas.microsoft.com/office/powerpoint/2010/main" val="25354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of Mind</a:t>
            </a:r>
            <a:endParaRPr lang="en-US" dirty="0"/>
          </a:p>
        </p:txBody>
      </p:sp>
      <p:pic>
        <p:nvPicPr>
          <p:cNvPr id="4" name="Picture 3"/>
          <p:cNvPicPr>
            <a:picLocks noChangeAspect="1"/>
          </p:cNvPicPr>
          <p:nvPr/>
        </p:nvPicPr>
        <p:blipFill>
          <a:blip r:embed="rId2"/>
          <a:stretch>
            <a:fillRect/>
          </a:stretch>
        </p:blipFill>
        <p:spPr>
          <a:xfrm>
            <a:off x="76200" y="1116184"/>
            <a:ext cx="2670284" cy="3610040"/>
          </a:xfrm>
          <a:prstGeom prst="rect">
            <a:avLst/>
          </a:prstGeom>
        </p:spPr>
      </p:pic>
      <p:pic>
        <p:nvPicPr>
          <p:cNvPr id="3" name="Picture 2"/>
          <p:cNvPicPr>
            <a:picLocks noChangeAspect="1"/>
          </p:cNvPicPr>
          <p:nvPr/>
        </p:nvPicPr>
        <p:blipFill>
          <a:blip r:embed="rId3"/>
          <a:stretch>
            <a:fillRect/>
          </a:stretch>
        </p:blipFill>
        <p:spPr>
          <a:xfrm>
            <a:off x="2895600" y="2209800"/>
            <a:ext cx="3064296" cy="4610100"/>
          </a:xfrm>
          <a:prstGeom prst="rect">
            <a:avLst/>
          </a:prstGeom>
        </p:spPr>
      </p:pic>
      <p:pic>
        <p:nvPicPr>
          <p:cNvPr id="5" name="Picture 4"/>
          <p:cNvPicPr>
            <a:picLocks noChangeAspect="1"/>
          </p:cNvPicPr>
          <p:nvPr/>
        </p:nvPicPr>
        <p:blipFill>
          <a:blip r:embed="rId4"/>
          <a:stretch>
            <a:fillRect/>
          </a:stretch>
        </p:blipFill>
        <p:spPr>
          <a:xfrm>
            <a:off x="6019800" y="1143000"/>
            <a:ext cx="2971800" cy="4423144"/>
          </a:xfrm>
          <a:prstGeom prst="rect">
            <a:avLst/>
          </a:prstGeom>
        </p:spPr>
      </p:pic>
    </p:spTree>
    <p:extLst>
      <p:ext uri="{BB962C8B-B14F-4D97-AF65-F5344CB8AC3E}">
        <p14:creationId xmlns:p14="http://schemas.microsoft.com/office/powerpoint/2010/main" val="379279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p:txBody>
          <a:bodyPr>
            <a:normAutofit fontScale="90000"/>
          </a:bodyPr>
          <a:lstStyle/>
          <a:p>
            <a:pPr eaLnBrk="1" hangingPunct="1">
              <a:defRPr/>
            </a:pPr>
            <a:r>
              <a:rPr lang="en-US" altLang="en-US" dirty="0" smtClean="0">
                <a:ea typeface="+mj-ea"/>
              </a:rPr>
              <a:t>Palliative Care Best Practice Team </a:t>
            </a:r>
            <a:br>
              <a:rPr lang="en-US" altLang="en-US" dirty="0" smtClean="0">
                <a:ea typeface="+mj-ea"/>
              </a:rPr>
            </a:br>
            <a:r>
              <a:rPr lang="en-US" altLang="en-US" sz="3100" i="1" dirty="0" smtClean="0">
                <a:ea typeface="+mj-ea"/>
              </a:rPr>
              <a:t>Leveraging a “Clinical/Business” Plan to Address Barriers and Create Momentum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138299298"/>
              </p:ext>
            </p:extLst>
          </p:nvPr>
        </p:nvGraphicFramePr>
        <p:xfrm>
          <a:off x="457200" y="1227103"/>
          <a:ext cx="8227494" cy="5446251"/>
        </p:xfrm>
        <a:graphic>
          <a:graphicData uri="http://schemas.openxmlformats.org/drawingml/2006/table">
            <a:tbl>
              <a:tblPr firstRow="1" bandRow="1">
                <a:tableStyleId>{F5AB1C69-6EDB-4FF4-983F-18BD219EF322}</a:tableStyleId>
              </a:tblPr>
              <a:tblGrid>
                <a:gridCol w="4113747"/>
                <a:gridCol w="4113747"/>
              </a:tblGrid>
              <a:tr h="2581808">
                <a:tc>
                  <a:txBody>
                    <a:bodyPr/>
                    <a:lstStyle/>
                    <a:p>
                      <a:r>
                        <a:rPr lang="en-US" sz="2000" b="1" kern="1200" dirty="0" smtClean="0">
                          <a:solidFill>
                            <a:srgbClr val="003366"/>
                          </a:solidFill>
                          <a:latin typeface="+mn-lt"/>
                          <a:ea typeface="+mn-ea"/>
                          <a:cs typeface="+mn-cs"/>
                        </a:rPr>
                        <a:t>The Physician Society</a:t>
                      </a:r>
                    </a:p>
                    <a:p>
                      <a:endParaRPr lang="en-US" sz="1400" b="0" dirty="0" smtClean="0">
                        <a:solidFill>
                          <a:schemeClr val="tx1"/>
                        </a:solidFill>
                      </a:endParaRPr>
                    </a:p>
                    <a:p>
                      <a:r>
                        <a:rPr lang="en-US" sz="2000" b="0" i="1" dirty="0" smtClean="0">
                          <a:solidFill>
                            <a:schemeClr val="tx1"/>
                          </a:solidFill>
                        </a:rPr>
                        <a:t>A professional association of physicians who are committed to participating in the development and utilization of evidence-based/best practice medicine</a:t>
                      </a:r>
                    </a:p>
                  </a:txBody>
                  <a:tcPr marL="130629" marR="130629" marT="65314" marB="65314">
                    <a:solidFill>
                      <a:schemeClr val="accent1">
                        <a:lumMod val="20000"/>
                        <a:lumOff val="80000"/>
                      </a:schemeClr>
                    </a:solidFill>
                  </a:tcPr>
                </a:tc>
                <a:tc>
                  <a:txBody>
                    <a:bodyPr/>
                    <a:lstStyle/>
                    <a:p>
                      <a:r>
                        <a:rPr lang="en-US" sz="2000" b="1" kern="1200" dirty="0" smtClean="0">
                          <a:solidFill>
                            <a:srgbClr val="003366"/>
                          </a:solidFill>
                          <a:latin typeface="+mn-lt"/>
                          <a:ea typeface="+mn-ea"/>
                          <a:cs typeface="+mn-cs"/>
                        </a:rPr>
                        <a:t>The Society Board’s role</a:t>
                      </a:r>
                      <a:endParaRPr lang="en-US" sz="2000" b="1" kern="1200" dirty="0">
                        <a:solidFill>
                          <a:srgbClr val="003366"/>
                        </a:solidFill>
                        <a:latin typeface="+mn-lt"/>
                        <a:ea typeface="+mn-ea"/>
                        <a:cs typeface="+mn-cs"/>
                      </a:endParaRPr>
                    </a:p>
                  </a:txBody>
                  <a:tcPr marL="130629" marR="130629" marT="65314" marB="65314">
                    <a:solidFill>
                      <a:schemeClr val="accent1">
                        <a:lumMod val="20000"/>
                        <a:lumOff val="80000"/>
                      </a:schemeClr>
                    </a:solidFill>
                  </a:tcPr>
                </a:tc>
              </a:tr>
              <a:tr h="2864443">
                <a:tc>
                  <a:txBody>
                    <a:bodyPr/>
                    <a:lstStyle/>
                    <a:p>
                      <a:r>
                        <a:rPr lang="en-US" sz="2000" b="1" kern="1200" dirty="0" smtClean="0">
                          <a:solidFill>
                            <a:srgbClr val="003366"/>
                          </a:solidFill>
                          <a:latin typeface="+mn-lt"/>
                          <a:ea typeface="+mn-ea"/>
                          <a:cs typeface="+mn-cs"/>
                        </a:rPr>
                        <a:t>Responsibilities</a:t>
                      </a:r>
                      <a:endParaRPr lang="en-US" sz="2000" b="0" kern="1200" dirty="0" smtClean="0">
                        <a:solidFill>
                          <a:schemeClr val="dk1"/>
                        </a:solidFill>
                        <a:latin typeface="+mn-lt"/>
                        <a:ea typeface="+mn-ea"/>
                        <a:cs typeface="+mn-cs"/>
                      </a:endParaRPr>
                    </a:p>
                    <a:p>
                      <a:endParaRPr lang="en-US" sz="600" dirty="0" smtClean="0"/>
                    </a:p>
                    <a:p>
                      <a:pPr marL="285750" lvl="0" indent="-285750">
                        <a:buFont typeface="Arial" pitchFamily="34" charset="0"/>
                        <a:buChar char="•"/>
                      </a:pPr>
                      <a:r>
                        <a:rPr lang="en-US" sz="1700" dirty="0" smtClean="0"/>
                        <a:t>Create the expectations for </a:t>
                      </a:r>
                      <a:r>
                        <a:rPr lang="en-US" sz="1700" b="1" dirty="0" smtClean="0"/>
                        <a:t>clinical performance</a:t>
                      </a:r>
                      <a:r>
                        <a:rPr lang="en-US" sz="1700" dirty="0" smtClean="0"/>
                        <a:t> across the enterprise</a:t>
                      </a:r>
                    </a:p>
                    <a:p>
                      <a:pPr marL="285750" lvl="0" indent="-285750">
                        <a:buFont typeface="Arial" pitchFamily="34" charset="0"/>
                        <a:buChar char="•"/>
                      </a:pPr>
                      <a:r>
                        <a:rPr lang="en-US" sz="1700" dirty="0" smtClean="0"/>
                        <a:t>Lead development of </a:t>
                      </a:r>
                      <a:r>
                        <a:rPr lang="en-US" sz="1700" b="1" dirty="0" smtClean="0"/>
                        <a:t>best practice</a:t>
                      </a:r>
                      <a:endParaRPr lang="en-US" sz="1700" dirty="0" smtClean="0"/>
                    </a:p>
                    <a:p>
                      <a:pPr marL="285750" lvl="0" indent="-285750">
                        <a:buFont typeface="Arial" pitchFamily="34" charset="0"/>
                        <a:buChar char="•"/>
                      </a:pPr>
                      <a:r>
                        <a:rPr lang="en-US" sz="1700" b="1" dirty="0" smtClean="0"/>
                        <a:t>Implementation</a:t>
                      </a:r>
                      <a:r>
                        <a:rPr lang="en-US" sz="1700" dirty="0" smtClean="0"/>
                        <a:t> of best practice guidelines at the bed</a:t>
                      </a:r>
                      <a:r>
                        <a:rPr lang="en-US" sz="1700" baseline="0" dirty="0" smtClean="0"/>
                        <a:t>side/visit</a:t>
                      </a:r>
                      <a:endParaRPr lang="en-US" sz="1700" dirty="0" smtClean="0"/>
                    </a:p>
                    <a:p>
                      <a:pPr marL="285750" lvl="0" indent="-285750">
                        <a:buFont typeface="Arial" pitchFamily="34" charset="0"/>
                        <a:buChar char="•"/>
                      </a:pPr>
                      <a:r>
                        <a:rPr lang="en-US" sz="1700" dirty="0" smtClean="0"/>
                        <a:t>Leadership of </a:t>
                      </a:r>
                      <a:r>
                        <a:rPr lang="en-US" sz="1700" b="1" dirty="0" smtClean="0"/>
                        <a:t>physician informatics and outcomes</a:t>
                      </a:r>
                    </a:p>
                  </a:txBody>
                  <a:tcPr marL="130629" marR="130629" marT="65314" marB="65314">
                    <a:solidFill>
                      <a:schemeClr val="accent3">
                        <a:lumMod val="40000"/>
                        <a:lumOff val="60000"/>
                      </a:schemeClr>
                    </a:solidFill>
                  </a:tcPr>
                </a:tc>
                <a:tc>
                  <a:txBody>
                    <a:bodyPr/>
                    <a:lstStyle/>
                    <a:p>
                      <a:r>
                        <a:rPr lang="en-US" sz="2000" b="1" kern="1200" dirty="0" smtClean="0">
                          <a:solidFill>
                            <a:srgbClr val="003366"/>
                          </a:solidFill>
                          <a:latin typeface="+mn-lt"/>
                          <a:ea typeface="+mn-ea"/>
                          <a:cs typeface="+mn-cs"/>
                        </a:rPr>
                        <a:t>Growth in Membership</a:t>
                      </a:r>
                      <a:endParaRPr lang="en-US" sz="2000" b="1" kern="1200" dirty="0">
                        <a:solidFill>
                          <a:srgbClr val="003366"/>
                        </a:solidFill>
                        <a:latin typeface="+mn-lt"/>
                        <a:ea typeface="+mn-ea"/>
                        <a:cs typeface="+mn-cs"/>
                      </a:endParaRPr>
                    </a:p>
                  </a:txBody>
                  <a:tcPr marL="130629" marR="130629" marT="65314" marB="65314">
                    <a:solidFill>
                      <a:schemeClr val="accent3">
                        <a:lumMod val="40000"/>
                        <a:lumOff val="60000"/>
                      </a:schemeClr>
                    </a:solidFill>
                  </a:tcPr>
                </a:tc>
              </a:tr>
            </a:tbl>
          </a:graphicData>
        </a:graphic>
      </p:graphicFrame>
      <p:sp>
        <p:nvSpPr>
          <p:cNvPr id="11" name="Title 1"/>
          <p:cNvSpPr>
            <a:spLocks noGrp="1"/>
          </p:cNvSpPr>
          <p:nvPr>
            <p:ph type="title"/>
          </p:nvPr>
        </p:nvSpPr>
        <p:spPr>
          <a:xfrm>
            <a:off x="0" y="0"/>
            <a:ext cx="6781800" cy="1066800"/>
          </a:xfrm>
        </p:spPr>
        <p:txBody>
          <a:bodyPr/>
          <a:lstStyle/>
          <a:p>
            <a:r>
              <a:rPr lang="en-US" sz="3200" dirty="0" smtClean="0"/>
              <a:t>The Role of </a:t>
            </a:r>
            <a:r>
              <a:rPr lang="en-US" sz="3200" dirty="0" err="1" smtClean="0"/>
              <a:t>MemorialCare’s</a:t>
            </a:r>
            <a:r>
              <a:rPr lang="en-US" sz="3200" dirty="0" smtClean="0"/>
              <a:t> Physician Society</a:t>
            </a:r>
            <a:endParaRPr lang="en-US" sz="3200"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631" y="1686396"/>
            <a:ext cx="3123169" cy="204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descr="MCj033402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986" y="4419600"/>
            <a:ext cx="513960" cy="81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stretch>
            <a:fillRect/>
          </a:stretch>
        </p:blipFill>
        <p:spPr>
          <a:xfrm>
            <a:off x="5054762" y="4593451"/>
            <a:ext cx="2870038" cy="2067711"/>
          </a:xfrm>
          <a:prstGeom prst="rect">
            <a:avLst/>
          </a:prstGeom>
        </p:spPr>
      </p:pic>
      <p:sp>
        <p:nvSpPr>
          <p:cNvPr id="20" name="AutoShape 7"/>
          <p:cNvSpPr>
            <a:spLocks noChangeArrowheads="1"/>
          </p:cNvSpPr>
          <p:nvPr/>
        </p:nvSpPr>
        <p:spPr bwMode="auto">
          <a:xfrm>
            <a:off x="5605576" y="4258432"/>
            <a:ext cx="1010771" cy="370939"/>
          </a:xfrm>
          <a:prstGeom prst="wedgeEllipseCallout">
            <a:avLst>
              <a:gd name="adj1" fmla="val 147170"/>
              <a:gd name="adj2" fmla="val -38637"/>
            </a:avLst>
          </a:prstGeom>
          <a:solidFill>
            <a:schemeClr val="accent1">
              <a:lumMod val="20000"/>
              <a:lumOff val="80000"/>
            </a:schemeClr>
          </a:solidFill>
          <a:ln w="9525">
            <a:solidFill>
              <a:schemeClr val="tx1"/>
            </a:solidFill>
            <a:miter lim="800000"/>
            <a:headEnd/>
            <a:tailEnd/>
          </a:ln>
          <a:effectLst/>
          <a:extLst/>
        </p:spPr>
        <p:txBody>
          <a:bodyPr wrap="square" lIns="0" tIns="0" rIns="0" bIns="0">
            <a:spAutoFit/>
          </a:bodyPr>
          <a:lstStyle/>
          <a:p>
            <a:pPr algn="ctr">
              <a:spcBef>
                <a:spcPct val="50000"/>
              </a:spcBef>
            </a:pPr>
            <a:r>
              <a:rPr lang="en-US" sz="857" b="1" dirty="0">
                <a:solidFill>
                  <a:prstClr val="black"/>
                </a:solidFill>
              </a:rPr>
              <a:t>95% of admissions</a:t>
            </a:r>
          </a:p>
        </p:txBody>
      </p:sp>
    </p:spTree>
    <p:extLst>
      <p:ext uri="{BB962C8B-B14F-4D97-AF65-F5344CB8AC3E}">
        <p14:creationId xmlns:p14="http://schemas.microsoft.com/office/powerpoint/2010/main" val="2007630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2012: A new Palliative Care BPT</a:t>
            </a:r>
            <a:br>
              <a:rPr lang="en-US" sz="3200" dirty="0" smtClean="0"/>
            </a:br>
            <a:r>
              <a:rPr lang="en-US" sz="2800" i="1" dirty="0" smtClean="0"/>
              <a:t>Where we started: Survey says!</a:t>
            </a:r>
            <a:endParaRPr lang="en-US" sz="2800" i="1" dirty="0"/>
          </a:p>
        </p:txBody>
      </p:sp>
      <p:sp>
        <p:nvSpPr>
          <p:cNvPr id="3" name="Content Placeholder 2"/>
          <p:cNvSpPr>
            <a:spLocks noGrp="1"/>
          </p:cNvSpPr>
          <p:nvPr>
            <p:ph sz="half" idx="1"/>
          </p:nvPr>
        </p:nvSpPr>
        <p:spPr/>
        <p:txBody>
          <a:bodyPr/>
          <a:lstStyle/>
          <a:p>
            <a:r>
              <a:rPr lang="en-US" dirty="0" smtClean="0"/>
              <a:t>We asked the question:</a:t>
            </a:r>
          </a:p>
          <a:p>
            <a:pPr lvl="1"/>
            <a:r>
              <a:rPr lang="en-US" sz="2000" i="1" dirty="0" smtClean="0"/>
              <a:t>“Overall</a:t>
            </a:r>
            <a:r>
              <a:rPr lang="en-US" sz="2000" i="1" dirty="0"/>
              <a:t>, how would you rate the provision of palliative care services for all applicable patients at </a:t>
            </a:r>
            <a:r>
              <a:rPr lang="en-US" sz="2000" i="1" dirty="0" smtClean="0"/>
              <a:t>your location”</a:t>
            </a:r>
          </a:p>
        </p:txBody>
      </p:sp>
      <p:sp>
        <p:nvSpPr>
          <p:cNvPr id="4" name="Content Placeholder 3"/>
          <p:cNvSpPr>
            <a:spLocks noGrp="1"/>
          </p:cNvSpPr>
          <p:nvPr>
            <p:ph sz="half" idx="2"/>
          </p:nvPr>
        </p:nvSpPr>
        <p:spPr/>
        <p:txBody>
          <a:bodyPr/>
          <a:lstStyle/>
          <a:p>
            <a:r>
              <a:rPr lang="en-US" dirty="0"/>
              <a:t>We asked the question:</a:t>
            </a:r>
          </a:p>
          <a:p>
            <a:pPr lvl="1"/>
            <a:r>
              <a:rPr lang="en-US" sz="2000" i="1" dirty="0"/>
              <a:t>“How would you rate the continuity between inpatient and outpatient  palliative care services”</a:t>
            </a:r>
            <a:endParaRPr lang="en-US" i="1" dirty="0"/>
          </a:p>
        </p:txBody>
      </p:sp>
      <p:graphicFrame>
        <p:nvGraphicFramePr>
          <p:cNvPr id="5" name="Chart 4"/>
          <p:cNvGraphicFramePr/>
          <p:nvPr>
            <p:extLst/>
          </p:nvPr>
        </p:nvGraphicFramePr>
        <p:xfrm>
          <a:off x="304800" y="3810000"/>
          <a:ext cx="3886200" cy="233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4800600" y="3810000"/>
          <a:ext cx="3886200" cy="259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689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143000"/>
          </a:xfrm>
        </p:spPr>
        <p:txBody>
          <a:bodyPr/>
          <a:lstStyle/>
          <a:p>
            <a:r>
              <a:rPr lang="en-US" sz="3200" dirty="0" smtClean="0"/>
              <a:t>We knew who would benefit</a:t>
            </a:r>
            <a:br>
              <a:rPr lang="en-US" sz="3200" dirty="0" smtClean="0"/>
            </a:br>
            <a:r>
              <a:rPr lang="en-US" sz="2800" i="1" dirty="0" smtClean="0"/>
              <a:t>But there were barriers to surmount</a:t>
            </a:r>
            <a:endParaRPr lang="en-US" sz="2800" i="1" dirty="0"/>
          </a:p>
        </p:txBody>
      </p:sp>
      <p:sp>
        <p:nvSpPr>
          <p:cNvPr id="3" name="Content Placeholder 2"/>
          <p:cNvSpPr>
            <a:spLocks noGrp="1"/>
          </p:cNvSpPr>
          <p:nvPr>
            <p:ph sz="half" idx="1"/>
          </p:nvPr>
        </p:nvSpPr>
        <p:spPr>
          <a:xfrm>
            <a:off x="4572000" y="1295400"/>
            <a:ext cx="4305300" cy="5105400"/>
          </a:xfrm>
          <a:solidFill>
            <a:schemeClr val="bg1"/>
          </a:solidFill>
          <a:ln>
            <a:solidFill>
              <a:schemeClr val="accent1"/>
            </a:solidFill>
          </a:ln>
        </p:spPr>
        <p:txBody>
          <a:bodyPr/>
          <a:lstStyle/>
          <a:p>
            <a:pPr marL="0" indent="0">
              <a:buNone/>
            </a:pPr>
            <a:r>
              <a:rPr lang="en-US" sz="2400" dirty="0" smtClean="0"/>
              <a:t>Across the country, similar barriers to implementing Palliative Care programs:</a:t>
            </a:r>
          </a:p>
          <a:p>
            <a:r>
              <a:rPr lang="en-US" sz="2000" dirty="0" smtClean="0"/>
              <a:t>Physician attitudes toward program</a:t>
            </a:r>
          </a:p>
          <a:p>
            <a:r>
              <a:rPr lang="en-US" sz="2000" dirty="0" smtClean="0"/>
              <a:t>Internal marketing of resources for physicians</a:t>
            </a:r>
          </a:p>
          <a:p>
            <a:r>
              <a:rPr lang="en-US" sz="2000" dirty="0" smtClean="0"/>
              <a:t>Physician time/resources for education</a:t>
            </a:r>
          </a:p>
          <a:p>
            <a:r>
              <a:rPr lang="en-US" sz="2000" dirty="0" smtClean="0"/>
              <a:t>Perceived costs of building program</a:t>
            </a:r>
          </a:p>
          <a:p>
            <a:r>
              <a:rPr lang="en-US" sz="2000" dirty="0" smtClean="0"/>
              <a:t>Community perception</a:t>
            </a:r>
          </a:p>
          <a:p>
            <a:r>
              <a:rPr lang="en-US" sz="2000" dirty="0" smtClean="0"/>
              <a:t>Coverage/reimbursement</a:t>
            </a:r>
          </a:p>
          <a:p>
            <a:pPr marL="0" indent="0">
              <a:buNone/>
            </a:pPr>
            <a:endParaRPr lang="en-US" dirty="0"/>
          </a:p>
        </p:txBody>
      </p:sp>
      <p:sp>
        <p:nvSpPr>
          <p:cNvPr id="4" name="Content Placeholder 3"/>
          <p:cNvSpPr>
            <a:spLocks noGrp="1"/>
          </p:cNvSpPr>
          <p:nvPr>
            <p:ph sz="half" idx="2"/>
          </p:nvPr>
        </p:nvSpPr>
        <p:spPr>
          <a:xfrm>
            <a:off x="152400" y="1295400"/>
            <a:ext cx="4305300" cy="5105400"/>
          </a:xfrm>
          <a:solidFill>
            <a:schemeClr val="bg1"/>
          </a:solidFill>
          <a:ln>
            <a:solidFill>
              <a:schemeClr val="accent1"/>
            </a:solidFill>
          </a:ln>
        </p:spPr>
        <p:txBody>
          <a:bodyPr/>
          <a:lstStyle/>
          <a:p>
            <a:pPr marL="0" indent="0">
              <a:buNone/>
            </a:pPr>
            <a:r>
              <a:rPr lang="en-US" sz="2400" dirty="0" smtClean="0"/>
              <a:t>Patients Who Would Benefit</a:t>
            </a:r>
          </a:p>
          <a:p>
            <a:pPr marL="514350" indent="-514350">
              <a:buFont typeface="+mj-lt"/>
              <a:buAutoNum type="arabicPeriod"/>
            </a:pPr>
            <a:r>
              <a:rPr lang="en-US" sz="1800" i="1" dirty="0" smtClean="0"/>
              <a:t>Not </a:t>
            </a:r>
            <a:r>
              <a:rPr lang="en-US" sz="1800" i="1" dirty="0"/>
              <a:t>surprised if the patient died in the next year</a:t>
            </a:r>
          </a:p>
          <a:p>
            <a:pPr marL="514350" indent="-514350">
              <a:buFont typeface="+mj-lt"/>
              <a:buAutoNum type="arabicPeriod"/>
            </a:pPr>
            <a:r>
              <a:rPr lang="en-US" sz="1800" i="1" dirty="0"/>
              <a:t>&gt;1 admission for same condition within few months</a:t>
            </a:r>
          </a:p>
          <a:p>
            <a:pPr marL="514350" indent="-514350">
              <a:buFont typeface="+mj-lt"/>
              <a:buAutoNum type="arabicPeriod"/>
            </a:pPr>
            <a:r>
              <a:rPr lang="en-US" sz="1800" i="1" dirty="0"/>
              <a:t>Difficult-to-control physical/psychological symptoms</a:t>
            </a:r>
          </a:p>
          <a:p>
            <a:pPr marL="514350" indent="-514350">
              <a:buFont typeface="+mj-lt"/>
              <a:buAutoNum type="arabicPeriod"/>
            </a:pPr>
            <a:r>
              <a:rPr lang="en-US" sz="1800" i="1" dirty="0"/>
              <a:t>Complex care requirements (e.g., physical dependency, home support for ventilator, pain pump, antibiotics, feedings etc…)</a:t>
            </a:r>
          </a:p>
          <a:p>
            <a:pPr marL="514350" indent="-514350">
              <a:buFont typeface="+mj-lt"/>
              <a:buAutoNum type="arabicPeriod"/>
            </a:pPr>
            <a:r>
              <a:rPr lang="en-US" sz="1800" i="1" dirty="0"/>
              <a:t>Decline in function, feeding intolerance or unintended weight loss</a:t>
            </a:r>
          </a:p>
          <a:p>
            <a:pPr marL="0" indent="0">
              <a:buNone/>
            </a:pPr>
            <a:endParaRPr lang="en-US" sz="400" dirty="0" smtClean="0"/>
          </a:p>
          <a:p>
            <a:pPr marL="0" indent="0">
              <a:buNone/>
            </a:pPr>
            <a:endParaRPr lang="en-US" sz="400" dirty="0"/>
          </a:p>
          <a:p>
            <a:pPr marL="0" indent="0">
              <a:buNone/>
            </a:pPr>
            <a:endParaRPr lang="en-US" sz="400" dirty="0"/>
          </a:p>
          <a:p>
            <a:pPr marL="0" indent="0" algn="ctr">
              <a:buNone/>
            </a:pPr>
            <a:r>
              <a:rPr lang="en-US" sz="1200" dirty="0" err="1"/>
              <a:t>Weissman</a:t>
            </a:r>
            <a:r>
              <a:rPr lang="en-US" sz="1200" dirty="0"/>
              <a:t> DE et al. J Pal Med., 2011</a:t>
            </a:r>
            <a:r>
              <a:rPr lang="en-US" sz="2000" dirty="0"/>
              <a:t>.</a:t>
            </a:r>
          </a:p>
          <a:p>
            <a:endParaRPr lang="en-US" sz="2000" dirty="0"/>
          </a:p>
        </p:txBody>
      </p:sp>
    </p:spTree>
    <p:extLst>
      <p:ext uri="{BB962C8B-B14F-4D97-AF65-F5344CB8AC3E}">
        <p14:creationId xmlns:p14="http://schemas.microsoft.com/office/powerpoint/2010/main" val="232734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4024</TotalTime>
  <Words>2663</Words>
  <Application>Microsoft Office PowerPoint</Application>
  <PresentationFormat>On-screen Show (4:3)</PresentationFormat>
  <Paragraphs>409</Paragraphs>
  <Slides>33</Slides>
  <Notes>26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4" baseType="lpstr">
      <vt:lpstr>MS PGothic</vt:lpstr>
      <vt:lpstr>MS PGothic</vt:lpstr>
      <vt:lpstr>Arial</vt:lpstr>
      <vt:lpstr>Calibri</vt:lpstr>
      <vt:lpstr>Century Gothic</vt:lpstr>
      <vt:lpstr>Symbol</vt:lpstr>
      <vt:lpstr>Times New Roman</vt:lpstr>
      <vt:lpstr>Wingdings</vt:lpstr>
      <vt:lpstr>Blank Presentation</vt:lpstr>
      <vt:lpstr>1_Blank Presentation</vt:lpstr>
      <vt:lpstr>Acrobat Document</vt:lpstr>
      <vt:lpstr>MemorialCare Health System’s Approach to Palliative Care</vt:lpstr>
      <vt:lpstr>MemorialCare Health System</vt:lpstr>
      <vt:lpstr>Key Statistics</vt:lpstr>
      <vt:lpstr>PowerPoint Presentation</vt:lpstr>
      <vt:lpstr>Top of Mind</vt:lpstr>
      <vt:lpstr>Palliative Care Best Practice Team  Leveraging a “Clinical/Business” Plan to Address Barriers and Create Momentum </vt:lpstr>
      <vt:lpstr>The Role of MemorialCare’s Physician Society</vt:lpstr>
      <vt:lpstr>2012: A new Palliative Care BPT Where we started: Survey says!</vt:lpstr>
      <vt:lpstr>We knew who would benefit But there were barriers to surmount</vt:lpstr>
      <vt:lpstr>Our “Snapshot State” back then No different…</vt:lpstr>
      <vt:lpstr>Key BPT Activities 2012-13</vt:lpstr>
      <vt:lpstr>Overarching “Top 10”  System-Wide Recommendations</vt:lpstr>
      <vt:lpstr>1. Consensus Statement What is Good Palliative Care?</vt:lpstr>
      <vt:lpstr>2. What to Call “It”?</vt:lpstr>
      <vt:lpstr>3. Develop Best Practices Alerts, Tools, Guidelines</vt:lpstr>
      <vt:lpstr>4. Develop Referral Triggers Referral Mechanisms</vt:lpstr>
      <vt:lpstr>5. Evolve Our Use of POLST Leveraging the EMR</vt:lpstr>
      <vt:lpstr>6. Create Seamless Handoffs across Continuum</vt:lpstr>
      <vt:lpstr>7. Develop Education Plan for All Key Caregivers</vt:lpstr>
      <vt:lpstr>The Conversation Project</vt:lpstr>
      <vt:lpstr>8. Develop &amp; Provide Patient &amp; Family Resources</vt:lpstr>
      <vt:lpstr>9. Advance Our “Best Service Models”, over time</vt:lpstr>
      <vt:lpstr>10. Data, data, data Develop key measures and analytical support</vt:lpstr>
      <vt:lpstr>Results – Increase in programs and patient contacts</vt:lpstr>
      <vt:lpstr>PowerPoint Presentation</vt:lpstr>
      <vt:lpstr>MHS major opportunities Team Planning</vt:lpstr>
      <vt:lpstr>MHS major opportunities Team Planning</vt:lpstr>
      <vt:lpstr>Vision to Execution:  Advanced Senior Care</vt:lpstr>
      <vt:lpstr>MHS major opportunities Team Planning</vt:lpstr>
      <vt:lpstr>Palliative Care BPT 2014-15 Key Activities</vt:lpstr>
      <vt:lpstr>CHCF Grant</vt:lpstr>
      <vt:lpstr>Patient selection criteria</vt:lpstr>
      <vt:lpstr>Further dialog and questions</vt:lpstr>
    </vt:vector>
  </TitlesOfParts>
  <Company>MemorialCare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MemorialCare</dc:creator>
  <cp:lastModifiedBy>Jim</cp:lastModifiedBy>
  <cp:revision>143</cp:revision>
  <cp:lastPrinted>2014-08-29T23:28:07Z</cp:lastPrinted>
  <dcterms:created xsi:type="dcterms:W3CDTF">2014-08-29T22:31:37Z</dcterms:created>
  <dcterms:modified xsi:type="dcterms:W3CDTF">2015-02-23T14:01:46Z</dcterms:modified>
</cp:coreProperties>
</file>