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1" r:id="rId4"/>
    <p:sldMasterId id="2147483703" r:id="rId5"/>
    <p:sldMasterId id="2147483713" r:id="rId6"/>
    <p:sldMasterId id="2147483715" r:id="rId7"/>
    <p:sldMasterId id="2147483726" r:id="rId8"/>
    <p:sldMasterId id="2147483728" r:id="rId9"/>
  </p:sldMasterIdLst>
  <p:notesMasterIdLst>
    <p:notesMasterId r:id="rId47"/>
  </p:notesMasterIdLst>
  <p:sldIdLst>
    <p:sldId id="261" r:id="rId10"/>
    <p:sldId id="267" r:id="rId11"/>
    <p:sldId id="270" r:id="rId12"/>
    <p:sldId id="274" r:id="rId13"/>
    <p:sldId id="268" r:id="rId14"/>
    <p:sldId id="272" r:id="rId15"/>
    <p:sldId id="257" r:id="rId16"/>
    <p:sldId id="266" r:id="rId17"/>
    <p:sldId id="263" r:id="rId18"/>
    <p:sldId id="262" r:id="rId19"/>
    <p:sldId id="277"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99FF"/>
    <a:srgbClr val="93E3FF"/>
    <a:srgbClr val="684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91314" autoAdjust="0"/>
  </p:normalViewPr>
  <p:slideViewPr>
    <p:cSldViewPr>
      <p:cViewPr>
        <p:scale>
          <a:sx n="80" d="100"/>
          <a:sy n="80" d="100"/>
        </p:scale>
        <p:origin x="-1158" y="-16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nfs01p\anna_lotakov_share\Care%20Transitions\SCM\SCM%20Weekly%20Progr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5"/>
      <c:rotY val="10"/>
      <c:depthPercent val="140"/>
      <c:rAngAx val="1"/>
    </c:view3D>
    <c:floor>
      <c:thickness val="0"/>
    </c:floor>
    <c:sideWall>
      <c:thickness val="0"/>
    </c:sideWall>
    <c:backWall>
      <c:thickness val="0"/>
    </c:backWall>
    <c:plotArea>
      <c:layout>
        <c:manualLayout>
          <c:layoutTarget val="inner"/>
          <c:xMode val="edge"/>
          <c:yMode val="edge"/>
          <c:x val="9.0447512599134805E-2"/>
          <c:y val="8.4638785450019696E-2"/>
          <c:w val="0.74731815779107602"/>
          <c:h val="0.80737230216197597"/>
        </c:manualLayout>
      </c:layout>
      <c:bar3DChart>
        <c:barDir val="col"/>
        <c:grouping val="stacked"/>
        <c:varyColors val="0"/>
        <c:ser>
          <c:idx val="0"/>
          <c:order val="0"/>
          <c:tx>
            <c:strRef>
              <c:f>'FY15'!$B$21</c:f>
              <c:strCache>
                <c:ptCount val="1"/>
                <c:pt idx="0">
                  <c:v>Inpatient Consults</c:v>
                </c:pt>
              </c:strCache>
            </c:strRef>
          </c:tx>
          <c:spPr>
            <a:solidFill>
              <a:srgbClr val="A9859E"/>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'FY15'!$A$22:$A$26</c:f>
              <c:numCache>
                <c:formatCode>General</c:formatCode>
                <c:ptCount val="5"/>
                <c:pt idx="0">
                  <c:v>2011</c:v>
                </c:pt>
                <c:pt idx="1">
                  <c:v>2012</c:v>
                </c:pt>
                <c:pt idx="2">
                  <c:v>2013</c:v>
                </c:pt>
                <c:pt idx="3">
                  <c:v>2014</c:v>
                </c:pt>
                <c:pt idx="4">
                  <c:v>2015</c:v>
                </c:pt>
              </c:numCache>
            </c:numRef>
          </c:cat>
          <c:val>
            <c:numRef>
              <c:f>'FY15'!$B$22:$B$26</c:f>
              <c:numCache>
                <c:formatCode>General</c:formatCode>
                <c:ptCount val="5"/>
                <c:pt idx="0">
                  <c:v>1411</c:v>
                </c:pt>
                <c:pt idx="1">
                  <c:v>1538</c:v>
                </c:pt>
                <c:pt idx="2">
                  <c:v>1750</c:v>
                </c:pt>
                <c:pt idx="3">
                  <c:v>1636</c:v>
                </c:pt>
                <c:pt idx="4" formatCode="0">
                  <c:v>2022.8571428571431</c:v>
                </c:pt>
              </c:numCache>
            </c:numRef>
          </c:val>
        </c:ser>
        <c:ser>
          <c:idx val="1"/>
          <c:order val="1"/>
          <c:tx>
            <c:strRef>
              <c:f>'FY15'!$C$21</c:f>
              <c:strCache>
                <c:ptCount val="1"/>
                <c:pt idx="0">
                  <c:v>Outpatient Consults</c:v>
                </c:pt>
              </c:strCache>
            </c:strRef>
          </c:tx>
          <c:spPr>
            <a:solidFill>
              <a:schemeClr val="tx1">
                <a:lumMod val="65000"/>
                <a:lumOff val="35000"/>
              </a:schemeClr>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cat>
            <c:numRef>
              <c:f>'FY15'!$A$22:$A$26</c:f>
              <c:numCache>
                <c:formatCode>General</c:formatCode>
                <c:ptCount val="5"/>
                <c:pt idx="0">
                  <c:v>2011</c:v>
                </c:pt>
                <c:pt idx="1">
                  <c:v>2012</c:v>
                </c:pt>
                <c:pt idx="2">
                  <c:v>2013</c:v>
                </c:pt>
                <c:pt idx="3">
                  <c:v>2014</c:v>
                </c:pt>
                <c:pt idx="4">
                  <c:v>2015</c:v>
                </c:pt>
              </c:numCache>
            </c:numRef>
          </c:cat>
          <c:val>
            <c:numRef>
              <c:f>'FY15'!$C$22:$C$26</c:f>
              <c:numCache>
                <c:formatCode>General</c:formatCode>
                <c:ptCount val="5"/>
                <c:pt idx="2">
                  <c:v>358</c:v>
                </c:pt>
                <c:pt idx="3">
                  <c:v>275</c:v>
                </c:pt>
                <c:pt idx="4" formatCode="0">
                  <c:v>478.28571428571422</c:v>
                </c:pt>
              </c:numCache>
            </c:numRef>
          </c:val>
        </c:ser>
        <c:dLbls>
          <c:showLegendKey val="0"/>
          <c:showVal val="0"/>
          <c:showCatName val="0"/>
          <c:showSerName val="0"/>
          <c:showPercent val="0"/>
          <c:showBubbleSize val="0"/>
        </c:dLbls>
        <c:gapWidth val="109"/>
        <c:gapDepth val="42"/>
        <c:shape val="box"/>
        <c:axId val="106955136"/>
        <c:axId val="106957056"/>
        <c:axId val="0"/>
      </c:bar3DChart>
      <c:catAx>
        <c:axId val="106955136"/>
        <c:scaling>
          <c:orientation val="minMax"/>
        </c:scaling>
        <c:delete val="0"/>
        <c:axPos val="b"/>
        <c:title>
          <c:tx>
            <c:rich>
              <a:bodyPr/>
              <a:lstStyle/>
              <a:p>
                <a:pPr>
                  <a:defRPr/>
                </a:pPr>
                <a:r>
                  <a:rPr lang="en-US"/>
                  <a:t>FISCAL YEAR</a:t>
                </a:r>
              </a:p>
            </c:rich>
          </c:tx>
          <c:layout/>
          <c:overlay val="0"/>
        </c:title>
        <c:numFmt formatCode="General" sourceLinked="1"/>
        <c:majorTickMark val="none"/>
        <c:minorTickMark val="none"/>
        <c:tickLblPos val="nextTo"/>
        <c:txPr>
          <a:bodyPr rot="0" vert="horz"/>
          <a:lstStyle/>
          <a:p>
            <a:pPr>
              <a:defRPr/>
            </a:pPr>
            <a:endParaRPr lang="en-US"/>
          </a:p>
        </c:txPr>
        <c:crossAx val="106957056"/>
        <c:crosses val="autoZero"/>
        <c:auto val="1"/>
        <c:lblAlgn val="ctr"/>
        <c:lblOffset val="100"/>
        <c:noMultiLvlLbl val="0"/>
      </c:catAx>
      <c:valAx>
        <c:axId val="106957056"/>
        <c:scaling>
          <c:orientation val="minMax"/>
          <c:min val="0"/>
        </c:scaling>
        <c:delete val="0"/>
        <c:axPos val="l"/>
        <c:majorGridlines/>
        <c:title>
          <c:tx>
            <c:rich>
              <a:bodyPr/>
              <a:lstStyle/>
              <a:p>
                <a:pPr>
                  <a:defRPr/>
                </a:pPr>
                <a:r>
                  <a:rPr lang="en-US"/>
                  <a:t>PATIENT  CONSULTS</a:t>
                </a:r>
              </a:p>
            </c:rich>
          </c:tx>
          <c:layout/>
          <c:overlay val="0"/>
        </c:title>
        <c:numFmt formatCode="General" sourceLinked="1"/>
        <c:majorTickMark val="none"/>
        <c:minorTickMark val="none"/>
        <c:tickLblPos val="nextTo"/>
        <c:txPr>
          <a:bodyPr rot="0" vert="horz"/>
          <a:lstStyle/>
          <a:p>
            <a:pPr>
              <a:defRPr/>
            </a:pPr>
            <a:endParaRPr lang="en-US"/>
          </a:p>
        </c:txPr>
        <c:crossAx val="10695513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0.69147</cdr:x>
      <cdr:y>0.30172</cdr:y>
    </cdr:from>
    <cdr:to>
      <cdr:x>0.79691</cdr:x>
      <cdr:y>0.44655</cdr:y>
    </cdr:to>
    <cdr:sp macro="" textlink="">
      <cdr:nvSpPr>
        <cdr:cNvPr id="18" name="TextBox 17"/>
        <cdr:cNvSpPr txBox="1"/>
      </cdr:nvSpPr>
      <cdr:spPr>
        <a:xfrm xmlns:a="http://schemas.openxmlformats.org/drawingml/2006/main">
          <a:off x="5996443" y="1904999"/>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0.7323</cdr:x>
      <cdr:y>0.05033</cdr:y>
    </cdr:from>
    <cdr:to>
      <cdr:x>0.78042</cdr:x>
      <cdr:y>0.09918</cdr:y>
    </cdr:to>
    <cdr:sp macro="" textlink="">
      <cdr:nvSpPr>
        <cdr:cNvPr id="22" name="TextBox 21"/>
        <cdr:cNvSpPr txBox="1"/>
      </cdr:nvSpPr>
      <cdr:spPr>
        <a:xfrm xmlns:a="http://schemas.openxmlformats.org/drawingml/2006/main">
          <a:off x="6347391" y="316887"/>
          <a:ext cx="417093" cy="30756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0.15421</cdr:x>
      <cdr:y>0.46495</cdr:y>
    </cdr:from>
    <cdr:to>
      <cdr:x>0.21575</cdr:x>
      <cdr:y>0.50278</cdr:y>
    </cdr:to>
    <cdr:sp macro="" textlink="">
      <cdr:nvSpPr>
        <cdr:cNvPr id="5" name="TextBox 1"/>
        <cdr:cNvSpPr txBox="1"/>
      </cdr:nvSpPr>
      <cdr:spPr>
        <a:xfrm xmlns:a="http://schemas.openxmlformats.org/drawingml/2006/main">
          <a:off x="1336654" y="2927319"/>
          <a:ext cx="533413" cy="23817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latin typeface="+mn-lt"/>
              <a:cs typeface="Arial" pitchFamily="34" charset="0"/>
            </a:rPr>
            <a:t>1411</a:t>
          </a:r>
          <a:endParaRPr lang="en-US" sz="1200" b="1" dirty="0">
            <a:latin typeface="+mn-lt"/>
            <a:cs typeface="Arial" pitchFamily="34" charset="0"/>
          </a:endParaRPr>
        </a:p>
      </cdr:txBody>
    </cdr:sp>
  </cdr:relSizeAnchor>
  <cdr:relSizeAnchor xmlns:cdr="http://schemas.openxmlformats.org/drawingml/2006/chartDrawing">
    <cdr:from>
      <cdr:x>0.29214</cdr:x>
      <cdr:y>0.43282</cdr:y>
    </cdr:from>
    <cdr:to>
      <cdr:x>0.35367</cdr:x>
      <cdr:y>0.46978</cdr:y>
    </cdr:to>
    <cdr:sp macro="" textlink="">
      <cdr:nvSpPr>
        <cdr:cNvPr id="6" name="TextBox 1"/>
        <cdr:cNvSpPr txBox="1"/>
      </cdr:nvSpPr>
      <cdr:spPr>
        <a:xfrm xmlns:a="http://schemas.openxmlformats.org/drawingml/2006/main">
          <a:off x="2484474" y="2286000"/>
          <a:ext cx="523268" cy="1952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1538</a:t>
          </a:r>
          <a:endParaRPr lang="en-US" sz="1200" b="1" dirty="0"/>
        </a:p>
      </cdr:txBody>
    </cdr:sp>
  </cdr:relSizeAnchor>
  <cdr:relSizeAnchor xmlns:cdr="http://schemas.openxmlformats.org/drawingml/2006/chartDrawing">
    <cdr:from>
      <cdr:x>0.43551</cdr:x>
      <cdr:y>0.27412</cdr:y>
    </cdr:from>
    <cdr:to>
      <cdr:x>0.49924</cdr:x>
      <cdr:y>0.31648</cdr:y>
    </cdr:to>
    <cdr:sp macro="" textlink="">
      <cdr:nvSpPr>
        <cdr:cNvPr id="7" name="TextBox 1"/>
        <cdr:cNvSpPr txBox="1"/>
      </cdr:nvSpPr>
      <cdr:spPr>
        <a:xfrm xmlns:a="http://schemas.openxmlformats.org/drawingml/2006/main">
          <a:off x="3703674" y="1447800"/>
          <a:ext cx="541977" cy="22372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2108</a:t>
          </a:r>
          <a:endParaRPr lang="en-US" sz="1200" b="1" dirty="0"/>
        </a:p>
      </cdr:txBody>
    </cdr:sp>
  </cdr:relSizeAnchor>
  <cdr:relSizeAnchor xmlns:cdr="http://schemas.openxmlformats.org/drawingml/2006/chartDrawing">
    <cdr:from>
      <cdr:x>0.58388</cdr:x>
      <cdr:y>0.33858</cdr:y>
    </cdr:from>
    <cdr:to>
      <cdr:x>0.64524</cdr:x>
      <cdr:y>0.37294</cdr:y>
    </cdr:to>
    <cdr:sp macro="" textlink="">
      <cdr:nvSpPr>
        <cdr:cNvPr id="8" name="TextBox 1"/>
        <cdr:cNvSpPr txBox="1"/>
      </cdr:nvSpPr>
      <cdr:spPr>
        <a:xfrm xmlns:a="http://schemas.openxmlformats.org/drawingml/2006/main">
          <a:off x="5060954" y="2131700"/>
          <a:ext cx="531854" cy="21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1911</a:t>
          </a:r>
          <a:endParaRPr lang="en-US" sz="1200" b="1" dirty="0"/>
        </a:p>
      </cdr:txBody>
    </cdr:sp>
  </cdr:relSizeAnchor>
  <cdr:relSizeAnchor xmlns:cdr="http://schemas.openxmlformats.org/drawingml/2006/chartDrawing">
    <cdr:from>
      <cdr:x>0.72911</cdr:x>
      <cdr:y>0.17313</cdr:y>
    </cdr:from>
    <cdr:to>
      <cdr:x>0.79446</cdr:x>
      <cdr:y>0.20737</cdr:y>
    </cdr:to>
    <cdr:sp macro="" textlink="">
      <cdr:nvSpPr>
        <cdr:cNvPr id="9" name="TextBox 1"/>
        <cdr:cNvSpPr txBox="1"/>
      </cdr:nvSpPr>
      <cdr:spPr>
        <a:xfrm xmlns:a="http://schemas.openxmlformats.org/drawingml/2006/main">
          <a:off x="6200553" y="914400"/>
          <a:ext cx="555754" cy="1808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2501</a:t>
          </a:r>
        </a:p>
      </cdr:txBody>
    </cdr:sp>
  </cdr:relSizeAnchor>
  <cdr:relSizeAnchor xmlns:cdr="http://schemas.openxmlformats.org/drawingml/2006/chartDrawing">
    <cdr:from>
      <cdr:x>0.85448</cdr:x>
      <cdr:y>0.8704</cdr:y>
    </cdr:from>
    <cdr:to>
      <cdr:x>0.98571</cdr:x>
      <cdr:y>0.94024</cdr:y>
    </cdr:to>
    <cdr:sp macro="" textlink="">
      <cdr:nvSpPr>
        <cdr:cNvPr id="10" name="TextBox 1"/>
        <cdr:cNvSpPr txBox="1"/>
      </cdr:nvSpPr>
      <cdr:spPr>
        <a:xfrm xmlns:a="http://schemas.openxmlformats.org/drawingml/2006/main">
          <a:off x="7406392" y="5480050"/>
          <a:ext cx="1137533" cy="43970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b="1" dirty="0" smtClean="0"/>
            <a:t>*7 </a:t>
          </a:r>
          <a:r>
            <a:rPr lang="en-US" sz="1050" b="1" dirty="0"/>
            <a:t>Months</a:t>
          </a:r>
          <a:r>
            <a:rPr lang="en-US" sz="1050" b="1" baseline="0" dirty="0"/>
            <a:t> </a:t>
          </a:r>
          <a:r>
            <a:rPr lang="en-US" sz="1050" b="1" baseline="0" dirty="0" smtClean="0"/>
            <a:t>YTD </a:t>
          </a:r>
          <a:r>
            <a:rPr lang="en-US" sz="1050" b="1" dirty="0" smtClean="0"/>
            <a:t>Annualized</a:t>
          </a:r>
          <a:endParaRPr lang="en-US" sz="105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DB5F-6098-4C09-8B11-A6AAAD53A058}" type="datetimeFigureOut">
              <a:rPr lang="en-US" smtClean="0"/>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2B47E-704E-4025-B6EA-E50C07F079A5}" type="slidenum">
              <a:rPr lang="en-US" smtClean="0"/>
              <a:t>‹#›</a:t>
            </a:fld>
            <a:endParaRPr lang="en-US"/>
          </a:p>
        </p:txBody>
      </p:sp>
    </p:spTree>
    <p:extLst>
      <p:ext uri="{BB962C8B-B14F-4D97-AF65-F5344CB8AC3E}">
        <p14:creationId xmlns:p14="http://schemas.microsoft.com/office/powerpoint/2010/main" val="253620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7C2B47E-704E-4025-B6EA-E50C07F079A5}" type="slidenum">
              <a:rPr lang="en-US" smtClean="0"/>
              <a:t>4</a:t>
            </a:fld>
            <a:endParaRPr lang="en-US"/>
          </a:p>
        </p:txBody>
      </p:sp>
    </p:spTree>
    <p:extLst>
      <p:ext uri="{BB962C8B-B14F-4D97-AF65-F5344CB8AC3E}">
        <p14:creationId xmlns:p14="http://schemas.microsoft.com/office/powerpoint/2010/main" val="213126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4453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Pre-MCS Evaluation:</a:t>
            </a:r>
          </a:p>
          <a:p>
            <a:r>
              <a:rPr lang="en-US" dirty="0" smtClean="0">
                <a:solidFill>
                  <a:schemeClr val="bg1"/>
                </a:solidFill>
              </a:rPr>
              <a:t>Preparedness Plan</a:t>
            </a:r>
          </a:p>
          <a:p>
            <a:pPr lvl="1"/>
            <a:r>
              <a:rPr lang="en-US" dirty="0" smtClean="0">
                <a:solidFill>
                  <a:schemeClr val="bg1"/>
                </a:solidFill>
              </a:rPr>
              <a:t>Minimal Acceptable Outcome</a:t>
            </a:r>
          </a:p>
          <a:p>
            <a:pPr lvl="1"/>
            <a:r>
              <a:rPr lang="en-US" dirty="0" smtClean="0">
                <a:solidFill>
                  <a:schemeClr val="bg1"/>
                </a:solidFill>
              </a:rPr>
              <a:t>Discuss Device Discontinuation</a:t>
            </a:r>
          </a:p>
          <a:p>
            <a:pPr lvl="1"/>
            <a:r>
              <a:rPr lang="en-US" dirty="0" smtClean="0">
                <a:solidFill>
                  <a:schemeClr val="bg1"/>
                </a:solidFill>
              </a:rPr>
              <a:t>Social Readiness</a:t>
            </a:r>
          </a:p>
          <a:p>
            <a:r>
              <a:rPr lang="en-US" dirty="0" smtClean="0">
                <a:solidFill>
                  <a:schemeClr val="bg1"/>
                </a:solidFill>
              </a:rPr>
              <a:t>Close coordination with psychiatry and social work</a:t>
            </a:r>
          </a:p>
          <a:p>
            <a:r>
              <a:rPr lang="en-US" dirty="0" smtClean="0">
                <a:solidFill>
                  <a:schemeClr val="bg1"/>
                </a:solidFill>
              </a:rPr>
              <a:t>Automatic Referral for ALL MCS patients</a:t>
            </a:r>
          </a:p>
          <a:p>
            <a:pPr lvl="1"/>
            <a:r>
              <a:rPr lang="en-US" dirty="0" smtClean="0">
                <a:solidFill>
                  <a:schemeClr val="bg1"/>
                </a:solidFill>
              </a:rPr>
              <a:t>LVAD, TAH, ECMO</a:t>
            </a:r>
          </a:p>
          <a:p>
            <a:endParaRPr lang="en-US" dirty="0" smtClean="0"/>
          </a:p>
          <a:p>
            <a:r>
              <a:rPr lang="en-US" dirty="0" smtClean="0"/>
              <a:t>ECMO Care Plan:</a:t>
            </a:r>
          </a:p>
          <a:p>
            <a:r>
              <a:rPr lang="en-US" sz="2800" dirty="0" smtClean="0">
                <a:solidFill>
                  <a:srgbClr val="FFFFFF"/>
                </a:solidFill>
                <a:latin typeface="Arial" pitchFamily="34" charset="0"/>
                <a:cs typeface="Arial" pitchFamily="34" charset="0"/>
              </a:rPr>
              <a:t>Automatic consults for all VA and VV ECMO</a:t>
            </a:r>
          </a:p>
          <a:p>
            <a:r>
              <a:rPr lang="en-US" sz="2800" dirty="0" smtClean="0">
                <a:solidFill>
                  <a:srgbClr val="FFFFFF"/>
                </a:solidFill>
                <a:latin typeface="Arial" pitchFamily="34" charset="0"/>
                <a:cs typeface="Arial" pitchFamily="34" charset="0"/>
              </a:rPr>
              <a:t>Initiating protocol to start weekly family meetings</a:t>
            </a:r>
          </a:p>
          <a:p>
            <a:pPr lvl="1"/>
            <a:r>
              <a:rPr lang="en-US" sz="2800" dirty="0" smtClean="0">
                <a:solidFill>
                  <a:srgbClr val="FFFFFF"/>
                </a:solidFill>
                <a:latin typeface="Arial" pitchFamily="34" charset="0"/>
                <a:ea typeface="Lucida Sans" pitchFamily="34" charset="0"/>
                <a:cs typeface="Arial" pitchFamily="34" charset="0"/>
              </a:rPr>
              <a:t>Surgeon</a:t>
            </a:r>
          </a:p>
          <a:p>
            <a:pPr lvl="1"/>
            <a:r>
              <a:rPr lang="en-US" sz="2800" dirty="0" smtClean="0">
                <a:solidFill>
                  <a:srgbClr val="FFFFFF"/>
                </a:solidFill>
                <a:latin typeface="Arial" pitchFamily="34" charset="0"/>
                <a:ea typeface="Lucida Sans" pitchFamily="34" charset="0"/>
                <a:cs typeface="Arial" pitchFamily="34" charset="0"/>
              </a:rPr>
              <a:t>ICU Attending</a:t>
            </a:r>
          </a:p>
          <a:p>
            <a:pPr lvl="1"/>
            <a:r>
              <a:rPr lang="en-US" sz="2800" dirty="0" smtClean="0">
                <a:solidFill>
                  <a:srgbClr val="FFFFFF"/>
                </a:solidFill>
                <a:latin typeface="Arial" pitchFamily="34" charset="0"/>
                <a:ea typeface="Lucida Sans" pitchFamily="34" charset="0"/>
                <a:cs typeface="Arial" pitchFamily="34" charset="0"/>
              </a:rPr>
              <a:t>Supportive Care Medicine</a:t>
            </a:r>
          </a:p>
          <a:p>
            <a:r>
              <a:rPr lang="en-US" sz="2800" dirty="0" smtClean="0">
                <a:solidFill>
                  <a:srgbClr val="FFFFFF"/>
                </a:solidFill>
                <a:latin typeface="Arial" pitchFamily="34" charset="0"/>
                <a:cs typeface="Arial" pitchFamily="34" charset="0"/>
              </a:rPr>
              <a:t>ECMO withdraw</a:t>
            </a:r>
          </a:p>
          <a:p>
            <a:endParaRPr lang="en-US" dirty="0" smtClean="0"/>
          </a:p>
          <a:p>
            <a:r>
              <a:rPr lang="en-US" dirty="0" smtClean="0"/>
              <a:t>Transplant</a:t>
            </a:r>
            <a:r>
              <a:rPr lang="en-US" baseline="0" dirty="0" smtClean="0"/>
              <a:t> Selection Committee: </a:t>
            </a:r>
          </a:p>
          <a:p>
            <a:r>
              <a:rPr lang="en-US" sz="1200" dirty="0" smtClean="0">
                <a:solidFill>
                  <a:srgbClr val="FFFFFF"/>
                </a:solidFill>
                <a:latin typeface="Arial" pitchFamily="34" charset="0"/>
                <a:cs typeface="Arial" pitchFamily="34" charset="0"/>
              </a:rPr>
              <a:t>Once weekly interdisciplinary meeting</a:t>
            </a:r>
          </a:p>
          <a:p>
            <a:r>
              <a:rPr lang="en-US" sz="1200" dirty="0" smtClean="0">
                <a:solidFill>
                  <a:srgbClr val="FFFFFF"/>
                </a:solidFill>
                <a:latin typeface="Arial" pitchFamily="34" charset="0"/>
                <a:cs typeface="Arial" pitchFamily="34" charset="0"/>
              </a:rPr>
              <a:t>Palliative care a voting member</a:t>
            </a:r>
          </a:p>
          <a:p>
            <a:r>
              <a:rPr lang="en-US" sz="1200" dirty="0" smtClean="0">
                <a:solidFill>
                  <a:srgbClr val="FFFFFF"/>
                </a:solidFill>
                <a:latin typeface="Arial" pitchFamily="34" charset="0"/>
                <a:cs typeface="Arial" pitchFamily="34" charset="0"/>
              </a:rPr>
              <a:t>Protocol developed for automatic referral for all inpatients declined for MCS/transplant </a:t>
            </a:r>
          </a:p>
          <a:p>
            <a:r>
              <a:rPr lang="en-US" sz="1200" dirty="0" smtClean="0">
                <a:solidFill>
                  <a:srgbClr val="FFFFFF"/>
                </a:solidFill>
                <a:latin typeface="Arial" pitchFamily="34" charset="0"/>
                <a:cs typeface="Arial" pitchFamily="34" charset="0"/>
              </a:rPr>
              <a:t>SCM will help communicate decision WITH the cardiology and surgery team.</a:t>
            </a:r>
          </a:p>
          <a:p>
            <a:endParaRPr lang="en-US" dirty="0" smtClean="0"/>
          </a:p>
          <a:p>
            <a:r>
              <a:rPr lang="en-US" dirty="0" smtClean="0"/>
              <a:t>Advanced Heart Failure:</a:t>
            </a:r>
          </a:p>
          <a:p>
            <a:r>
              <a:rPr lang="en-US" sz="2800" dirty="0" smtClean="0">
                <a:solidFill>
                  <a:srgbClr val="FFFFFF"/>
                </a:solidFill>
                <a:latin typeface="Arial" pitchFamily="34" charset="0"/>
                <a:cs typeface="Arial" pitchFamily="34" charset="0"/>
              </a:rPr>
              <a:t>Developing an outpatient cardiac hospice plan </a:t>
            </a:r>
          </a:p>
          <a:p>
            <a:r>
              <a:rPr lang="en-US" sz="2800" dirty="0" smtClean="0">
                <a:solidFill>
                  <a:srgbClr val="FFFFFF"/>
                </a:solidFill>
                <a:latin typeface="Arial" pitchFamily="34" charset="0"/>
                <a:cs typeface="Arial" pitchFamily="34" charset="0"/>
              </a:rPr>
              <a:t>Working with preferred hospices to provide care for advanced class IV heart failure in the community</a:t>
            </a:r>
          </a:p>
          <a:p>
            <a:r>
              <a:rPr lang="en-US" sz="2800" dirty="0" smtClean="0">
                <a:solidFill>
                  <a:srgbClr val="FFFFFF"/>
                </a:solidFill>
                <a:latin typeface="Arial" pitchFamily="34" charset="0"/>
                <a:cs typeface="Arial" pitchFamily="34" charset="0"/>
              </a:rPr>
              <a:t>Inotrope support</a:t>
            </a:r>
          </a:p>
          <a:p>
            <a:pPr lvl="1"/>
            <a:r>
              <a:rPr lang="en-US" sz="2800" dirty="0" err="1" smtClean="0">
                <a:solidFill>
                  <a:srgbClr val="FFFFFF"/>
                </a:solidFill>
                <a:latin typeface="Arial" pitchFamily="34" charset="0"/>
                <a:ea typeface="Lucida Sans" pitchFamily="34" charset="0"/>
                <a:cs typeface="Arial" pitchFamily="34" charset="0"/>
              </a:rPr>
              <a:t>Dobutamine</a:t>
            </a:r>
            <a:r>
              <a:rPr lang="en-US" sz="2800" dirty="0" smtClean="0">
                <a:solidFill>
                  <a:srgbClr val="FFFFFF"/>
                </a:solidFill>
                <a:latin typeface="Arial" pitchFamily="34" charset="0"/>
                <a:ea typeface="Lucida Sans" pitchFamily="34" charset="0"/>
                <a:cs typeface="Arial" pitchFamily="34" charset="0"/>
              </a:rPr>
              <a:t> off patent $9/day </a:t>
            </a:r>
          </a:p>
          <a:p>
            <a:pPr lvl="1"/>
            <a:r>
              <a:rPr lang="en-US" sz="2800" dirty="0" smtClean="0">
                <a:solidFill>
                  <a:srgbClr val="FFFFFF"/>
                </a:solidFill>
                <a:latin typeface="Arial" pitchFamily="34" charset="0"/>
                <a:ea typeface="Lucida Sans" pitchFamily="34" charset="0"/>
                <a:cs typeface="Arial" pitchFamily="34" charset="0"/>
              </a:rPr>
              <a:t>Dopamine $11/day </a:t>
            </a:r>
          </a:p>
          <a:p>
            <a:r>
              <a:rPr lang="en-US" sz="2800" dirty="0" smtClean="0">
                <a:solidFill>
                  <a:srgbClr val="FFFFFF"/>
                </a:solidFill>
                <a:latin typeface="Arial" pitchFamily="34" charset="0"/>
                <a:cs typeface="Arial" pitchFamily="34" charset="0"/>
              </a:rPr>
              <a:t>Interdisciplinary care plan involving Cedars-Sinai champions and hospice nurses for seamless transition of care</a:t>
            </a: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0113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6" indent="0" algn="l" defTabSz="457200" rtl="0" eaLnBrk="1" fontAlgn="auto" latinLnBrk="0" hangingPunct="1">
              <a:lnSpc>
                <a:spcPct val="100000"/>
              </a:lnSpc>
              <a:spcBef>
                <a:spcPts val="0"/>
              </a:spcBef>
              <a:spcAft>
                <a:spcPts val="0"/>
              </a:spcAft>
              <a:buClrTx/>
              <a:buSzTx/>
              <a:buFontTx/>
              <a:buNone/>
              <a:tabLst/>
              <a:defRPr/>
            </a:pPr>
            <a:r>
              <a:rPr lang="en-US" sz="3000" dirty="0" smtClean="0">
                <a:latin typeface="Lucida Sans"/>
                <a:cs typeface="Lucida Sans"/>
              </a:rPr>
              <a:t>They found that patients receiving early PC reported greater satisfaction with care, better quality of life, and less severe symptoms at 4 months. (Presented at ASCO, Chicago June 1-5, 2012)</a:t>
            </a: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473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457200" lvl="6" indent="-457200">
              <a:buClr>
                <a:schemeClr val="accent3"/>
              </a:buClr>
              <a:buSzPct val="95000"/>
            </a:pPr>
            <a:r>
              <a:rPr lang="en-US" sz="3400" dirty="0" smtClean="0">
                <a:latin typeface="Lucida Sans"/>
                <a:cs typeface="Lucida Sans"/>
              </a:rPr>
              <a:t>Multiple other studies have shown high satisfaction with outpatient palliative care services for patients in cancer centers, using validated instruments.</a:t>
            </a:r>
          </a:p>
          <a:p>
            <a:pPr marL="457200" lvl="6" indent="-457200">
              <a:buClr>
                <a:schemeClr val="accent3"/>
              </a:buClr>
              <a:buSzPct val="95000"/>
            </a:pPr>
            <a:endParaRPr lang="en-US" sz="3300" dirty="0" smtClean="0"/>
          </a:p>
          <a:p>
            <a:pPr marL="457200" lvl="6" indent="-457200">
              <a:buClr>
                <a:schemeClr val="accent3"/>
              </a:buClr>
              <a:buSzPct val="95000"/>
            </a:pPr>
            <a:r>
              <a:rPr lang="en-US" sz="3400" dirty="0" smtClean="0">
                <a:latin typeface="Lucida Sans"/>
                <a:cs typeface="Lucida Sans"/>
              </a:rPr>
              <a:t>Also, family caregivers report satisfaction, decreased burden, and fewer unmet needs when their family members receive outpatient PC services.</a:t>
            </a:r>
          </a:p>
          <a:p>
            <a:pPr marL="457200" lvl="6" indent="-457200">
              <a:buClr>
                <a:schemeClr val="accent3"/>
              </a:buClr>
              <a:buSzPct val="95000"/>
            </a:pPr>
            <a:endParaRPr lang="en-US" sz="3400" dirty="0" smtClean="0">
              <a:latin typeface="Lucida Sans"/>
              <a:cs typeface="Lucida Sans"/>
            </a:endParaRPr>
          </a:p>
          <a:p>
            <a:pPr marL="457200" lvl="6" indent="-457200">
              <a:buClr>
                <a:schemeClr val="accent3"/>
              </a:buClr>
              <a:buSzPct val="95000"/>
            </a:pPr>
            <a:r>
              <a:rPr lang="en-US" sz="3400" dirty="0" smtClean="0">
                <a:latin typeface="Lucida Sans"/>
                <a:cs typeface="Lucida Sans"/>
              </a:rPr>
              <a:t>Improved satisfaction has also been noted amongst referring oncologists and palliative care physicians themselves. Muir and colleagues, embedded in oncology offices, and estimated that tasks performed by PC consultants saved oncologists 170 minutes per referral over the course of the patient-oncologist relationship (Am J </a:t>
            </a:r>
            <a:r>
              <a:rPr lang="en-US" sz="3400" dirty="0" err="1" smtClean="0">
                <a:latin typeface="Lucida Sans"/>
                <a:cs typeface="Lucida Sans"/>
              </a:rPr>
              <a:t>Hosp</a:t>
            </a:r>
            <a:r>
              <a:rPr lang="en-US" sz="3400" dirty="0" smtClean="0">
                <a:latin typeface="Lucida Sans"/>
                <a:cs typeface="Lucida Sans"/>
              </a:rPr>
              <a:t> </a:t>
            </a:r>
            <a:r>
              <a:rPr lang="en-US" sz="3400" dirty="0" err="1" smtClean="0">
                <a:latin typeface="Lucida Sans"/>
                <a:cs typeface="Lucida Sans"/>
              </a:rPr>
              <a:t>Palliat</a:t>
            </a:r>
            <a:r>
              <a:rPr lang="en-US" sz="3400" dirty="0" smtClean="0">
                <a:latin typeface="Lucida Sans"/>
                <a:cs typeface="Lucida Sans"/>
              </a:rPr>
              <a:t> Care 1999;16:713-722)</a:t>
            </a:r>
          </a:p>
          <a:p>
            <a:pPr marL="457200" lvl="6" indent="-457200">
              <a:buClr>
                <a:schemeClr val="accent3"/>
              </a:buClr>
              <a:buSzPct val="95000"/>
            </a:pPr>
            <a:endParaRPr lang="en-US" sz="3400" dirty="0" smtClean="0">
              <a:latin typeface="Lucida Sans"/>
              <a:cs typeface="Lucida Sans"/>
            </a:endParaRPr>
          </a:p>
          <a:p>
            <a:r>
              <a:rPr lang="en-US" dirty="0" smtClean="0"/>
              <a:t>Initiating palliative care upon diagnosis of advanced cancer also improves patients’ understanding of their prognosis – according to Dr. </a:t>
            </a:r>
            <a:r>
              <a:rPr lang="en-US" dirty="0" err="1" smtClean="0"/>
              <a:t>Temel’s</a:t>
            </a:r>
            <a:r>
              <a:rPr lang="en-US" dirty="0" smtClean="0"/>
              <a:t> follow up longitudinal study. J </a:t>
            </a:r>
            <a:r>
              <a:rPr lang="en-US" dirty="0" err="1" smtClean="0"/>
              <a:t>Clin</a:t>
            </a:r>
            <a:r>
              <a:rPr lang="en-US" dirty="0" smtClean="0"/>
              <a:t> </a:t>
            </a:r>
            <a:r>
              <a:rPr lang="en-US" dirty="0" err="1" smtClean="0"/>
              <a:t>Oncol</a:t>
            </a:r>
            <a:r>
              <a:rPr lang="en-US" dirty="0" smtClean="0"/>
              <a:t> 2011;29: 2319-26</a:t>
            </a:r>
          </a:p>
          <a:p>
            <a:r>
              <a:rPr lang="en-US" dirty="0" smtClean="0"/>
              <a:t>Studies show that most patients with metastatic cancer incorrectly report that their cancer can be cured with cancer treatment. Weeks JC et al, NEJM 2012;367:1616-25</a:t>
            </a:r>
          </a:p>
          <a:p>
            <a:r>
              <a:rPr lang="en-US" dirty="0" smtClean="0"/>
              <a:t>PC clinicians can help patients improve their prognostic understanding and thereby tend to help limit use of chemotherapy near end of life. Greer et al J </a:t>
            </a:r>
            <a:r>
              <a:rPr lang="en-US" dirty="0" err="1" smtClean="0"/>
              <a:t>Clin</a:t>
            </a:r>
            <a:r>
              <a:rPr lang="en-US" dirty="0" smtClean="0"/>
              <a:t> </a:t>
            </a:r>
            <a:r>
              <a:rPr lang="en-US" dirty="0" err="1" smtClean="0"/>
              <a:t>Oncol</a:t>
            </a:r>
            <a:r>
              <a:rPr lang="en-US" dirty="0" smtClean="0"/>
              <a:t> 2012;30:394-400 and Weeks NEJM (above).</a:t>
            </a:r>
          </a:p>
          <a:p>
            <a:pPr marL="457200" lvl="6" indent="-457200">
              <a:buClr>
                <a:schemeClr val="accent3"/>
              </a:buClr>
              <a:buSzPct val="95000"/>
            </a:pPr>
            <a:endParaRPr lang="en-US" sz="3400" dirty="0" smtClean="0">
              <a:latin typeface="Lucida Sans"/>
              <a:cs typeface="Lucida Sans"/>
            </a:endParaRP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2697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Boards and societies such as the IOM, ASCO, the Advisory board, Commission on Cancer, WHO, and NCCN are advocating for implementation of concurrent palliative care and cancer care from the time of diagnosis. </a:t>
            </a:r>
          </a:p>
          <a:p>
            <a:r>
              <a:rPr lang="en-US" dirty="0" smtClean="0"/>
              <a:t>Nationally, </a:t>
            </a:r>
            <a:r>
              <a:rPr lang="en-US" dirty="0" err="1" smtClean="0"/>
              <a:t>payors</a:t>
            </a:r>
            <a:r>
              <a:rPr lang="en-US" dirty="0" smtClean="0"/>
              <a:t> and health systems have become interested in the exploring the potential benefits of expanded outpatient palliative care services. </a:t>
            </a:r>
          </a:p>
          <a:p>
            <a:r>
              <a:rPr lang="en-US" dirty="0" smtClean="0"/>
              <a:t>If anything, our challenge is to have the capacity to meet the needs. </a:t>
            </a: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7094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are at the center…In the current system, information to help patients understand their cancer prognoses, treatment benefits and harms, palliative care, psychosocial support, and costs of care is often unavailable or not regularly communicated. </a:t>
            </a:r>
          </a:p>
          <a:p>
            <a:r>
              <a:rPr lang="en-US" dirty="0" smtClean="0"/>
              <a:t>Additionally, patient-clinician communication, and shared decision making is often less than optimal, impeding the delivery of patient-centered, high quality cancer care. </a:t>
            </a:r>
          </a:p>
          <a:p>
            <a:r>
              <a:rPr lang="en-US" dirty="0" smtClean="0"/>
              <a:t>Several recent studies found that …65-80% of cancer patients with poor prognoses incorrectly believe their treatments could result in a cure.” </a:t>
            </a: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4453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nice!</a:t>
            </a:r>
          </a:p>
          <a:p>
            <a:r>
              <a:rPr lang="en-US" dirty="0" smtClean="0"/>
              <a:t>Collaborate</a:t>
            </a:r>
          </a:p>
          <a:p>
            <a:r>
              <a:rPr lang="en-US" dirty="0" smtClean="0"/>
              <a:t>Communicate </a:t>
            </a:r>
          </a:p>
          <a:p>
            <a:r>
              <a:rPr lang="en-US" dirty="0" smtClean="0"/>
              <a:t>Show your value: to patients, families, and referring physicians</a:t>
            </a:r>
          </a:p>
          <a:p>
            <a:r>
              <a:rPr lang="en-US" dirty="0" smtClean="0"/>
              <a:t>Be available…but set boundaries</a:t>
            </a:r>
          </a:p>
          <a:p>
            <a:r>
              <a:rPr lang="en-US" dirty="0" smtClean="0"/>
              <a:t>Get involved – attend meetings, tumor boards, social events…make friends</a:t>
            </a:r>
          </a:p>
          <a:p>
            <a:r>
              <a:rPr lang="en-US" dirty="0" smtClean="0"/>
              <a:t>Ask for help – push for resources when you need them</a:t>
            </a:r>
          </a:p>
          <a:p>
            <a:r>
              <a:rPr lang="en-US" dirty="0" smtClean="0"/>
              <a:t>Don’t take it personally: culture change is hard. </a:t>
            </a: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40113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2B47E-704E-4025-B6EA-E50C07F079A5}" type="slidenum">
              <a:rPr lang="en-US" smtClean="0"/>
              <a:t>7</a:t>
            </a:fld>
            <a:endParaRPr lang="en-US"/>
          </a:p>
        </p:txBody>
      </p:sp>
    </p:spTree>
    <p:extLst>
      <p:ext uri="{BB962C8B-B14F-4D97-AF65-F5344CB8AC3E}">
        <p14:creationId xmlns:p14="http://schemas.microsoft.com/office/powerpoint/2010/main" val="379904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2B47E-704E-4025-B6EA-E50C07F079A5}" type="slidenum">
              <a:rPr lang="en-US" smtClean="0"/>
              <a:t>10</a:t>
            </a:fld>
            <a:endParaRPr lang="en-US"/>
          </a:p>
        </p:txBody>
      </p:sp>
    </p:spTree>
    <p:extLst>
      <p:ext uri="{BB962C8B-B14F-4D97-AF65-F5344CB8AC3E}">
        <p14:creationId xmlns:p14="http://schemas.microsoft.com/office/powerpoint/2010/main" val="417169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7C2B47E-704E-4025-B6EA-E50C07F079A5}" type="slidenum">
              <a:rPr lang="en-US" smtClean="0"/>
              <a:t>11</a:t>
            </a:fld>
            <a:endParaRPr lang="en-US"/>
          </a:p>
        </p:txBody>
      </p:sp>
    </p:spTree>
    <p:extLst>
      <p:ext uri="{BB962C8B-B14F-4D97-AF65-F5344CB8AC3E}">
        <p14:creationId xmlns:p14="http://schemas.microsoft.com/office/powerpoint/2010/main" val="238475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473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2697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7094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7094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7094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fld id="{5D666126-7AF5-4F47-902A-27E31FF78644}"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B2754F8-FFF0-403D-978A-7BBE364B9BA6}" type="slidenum">
              <a:rPr lang="en-US" smtClean="0">
                <a:solidFill>
                  <a:prstClr val="black">
                    <a:tint val="75000"/>
                  </a:prstClr>
                </a:solidFill>
              </a:rPr>
              <a:pPr>
                <a:defRPr/>
              </a:pPr>
              <a:t>‹#›</a:t>
            </a:fld>
            <a:endParaRPr lang="en-US">
              <a:solidFill>
                <a:prstClr val="black">
                  <a:tint val="75000"/>
                </a:prstClr>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41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96629F6-3BFA-468F-BE37-44499BE907C4}"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83A2400-10EB-43C7-A1E3-C7603AB1132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290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4286544-FB5D-4F1A-BDC6-E37F0A919FC5}"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A9DA241-6793-4534-A6C0-10B10C7DC82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1062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userDrawn="1"/>
        </p:nvSpPr>
        <p:spPr bwMode="auto">
          <a:xfrm>
            <a:off x="2286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endParaRPr lang="en-US">
              <a:solidFill>
                <a:srgbClr val="151515"/>
              </a:solidFill>
            </a:endParaRPr>
          </a:p>
        </p:txBody>
      </p:sp>
      <p:sp>
        <p:nvSpPr>
          <p:cNvPr id="4" name="Text Box 13"/>
          <p:cNvSpPr txBox="1">
            <a:spLocks noChangeArrowheads="1"/>
          </p:cNvSpPr>
          <p:nvPr userDrawn="1"/>
        </p:nvSpPr>
        <p:spPr bwMode="auto">
          <a:xfrm>
            <a:off x="76200" y="103188"/>
            <a:ext cx="899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sz="2800" b="1" dirty="0">
                <a:solidFill>
                  <a:srgbClr val="FFFFFF"/>
                </a:solidFill>
                <a:effectLst>
                  <a:outerShdw blurRad="38100" dist="38100" dir="2700000" algn="tl">
                    <a:srgbClr val="C0C0C0"/>
                  </a:outerShdw>
                </a:effectLst>
              </a:rPr>
              <a:t>SUPPORTIVE CARE MEDICINE</a:t>
            </a:r>
          </a:p>
        </p:txBody>
      </p:sp>
      <p:sp>
        <p:nvSpPr>
          <p:cNvPr id="5" name="Rectangle 15"/>
          <p:cNvSpPr>
            <a:spLocks noChangeArrowheads="1"/>
          </p:cNvSpPr>
          <p:nvPr userDrawn="1"/>
        </p:nvSpPr>
        <p:spPr bwMode="auto">
          <a:xfrm>
            <a:off x="0" y="11430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800" b="1">
              <a:solidFill>
                <a:srgbClr val="3333CC"/>
              </a:solidFill>
            </a:endParaRPr>
          </a:p>
        </p:txBody>
      </p:sp>
      <p:graphicFrame>
        <p:nvGraphicFramePr>
          <p:cNvPr id="6" name="Object 16"/>
          <p:cNvGraphicFramePr>
            <a:graphicFrameLocks noChangeAspect="1"/>
          </p:cNvGraphicFramePr>
          <p:nvPr userDrawn="1"/>
        </p:nvGraphicFramePr>
        <p:xfrm>
          <a:off x="304800" y="1981200"/>
          <a:ext cx="2590800" cy="438150"/>
        </p:xfrm>
        <a:graphic>
          <a:graphicData uri="http://schemas.openxmlformats.org/presentationml/2006/ole">
            <mc:AlternateContent xmlns:mc="http://schemas.openxmlformats.org/markup-compatibility/2006">
              <mc:Choice xmlns:v="urn:schemas-microsoft-com:vml" Requires="v">
                <p:oleObj spid="_x0000_s1121" name="Bitmap Image" r:id="rId4" imgW="1561905" imgH="438095" progId="Paint.Picture">
                  <p:embed/>
                </p:oleObj>
              </mc:Choice>
              <mc:Fallback>
                <p:oleObj name="Bitmap Image" r:id="rId4" imgW="1561905" imgH="43809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81200"/>
                        <a:ext cx="2590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4236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580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183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 y="963613"/>
            <a:ext cx="4445000"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963613"/>
            <a:ext cx="4445000"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35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528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9821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40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588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E7A41BF-855C-4DAD-82E5-17691216F975}"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7F8E63E-3F01-49AE-93BE-EE4264A978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336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898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459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599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639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356350"/>
            <a:ext cx="2133600" cy="365125"/>
          </a:xfrm>
          <a:prstGeom prst="rect">
            <a:avLst/>
          </a:prstGeom>
        </p:spPr>
        <p:txBody>
          <a:bodyPr/>
          <a:lstStyle>
            <a:lvl1pPr>
              <a:defRPr>
                <a:latin typeface="Arial" charset="0"/>
              </a:defRPr>
            </a:lvl1pPr>
          </a:lstStyle>
          <a:p>
            <a:pPr fontAlgn="base">
              <a:spcBef>
                <a:spcPct val="0"/>
              </a:spcBef>
              <a:spcAft>
                <a:spcPct val="0"/>
              </a:spcAft>
              <a:defRPr/>
            </a:pPr>
            <a:fld id="{04618F5B-8386-4594-AC81-E1CA2225C807}" type="slidenum">
              <a:rPr lang="en-US">
                <a:solidFill>
                  <a:srgbClr val="151515"/>
                </a:solidFill>
              </a:rPr>
              <a:pPr fontAlgn="base">
                <a:spcBef>
                  <a:spcPct val="0"/>
                </a:spcBef>
                <a:spcAft>
                  <a:spcPct val="0"/>
                </a:spcAft>
                <a:defRPr/>
              </a:pPr>
              <a:t>‹#›</a:t>
            </a:fld>
            <a:endParaRPr lang="en-US">
              <a:solidFill>
                <a:srgbClr val="151515"/>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151515"/>
              </a:solidFill>
            </a:endParaRPr>
          </a:p>
        </p:txBody>
      </p:sp>
      <p:sp>
        <p:nvSpPr>
          <p:cNvPr id="7" name="Date Placeholder 3"/>
          <p:cNvSpPr>
            <a:spLocks noGrp="1"/>
          </p:cNvSpPr>
          <p:nvPr>
            <p:ph type="dt" sz="half" idx="12"/>
          </p:nvPr>
        </p:nvSpPr>
        <p:spPr>
          <a:xfrm>
            <a:off x="457200" y="6356350"/>
            <a:ext cx="2133600" cy="365125"/>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151515"/>
              </a:solidFill>
            </a:endParaRPr>
          </a:p>
        </p:txBody>
      </p:sp>
    </p:spTree>
    <p:extLst>
      <p:ext uri="{BB962C8B-B14F-4D97-AF65-F5344CB8AC3E}">
        <p14:creationId xmlns:p14="http://schemas.microsoft.com/office/powerpoint/2010/main" val="349255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5" name="Text Placeholder 4"/>
          <p:cNvSpPr>
            <a:spLocks noGrp="1"/>
          </p:cNvSpPr>
          <p:nvPr>
            <p:ph type="body" sz="quarter" idx="11"/>
          </p:nvPr>
        </p:nvSpPr>
        <p:spPr>
          <a:xfrm>
            <a:off x="914400" y="1600200"/>
            <a:ext cx="7315200" cy="4343400"/>
          </a:xfrm>
        </p:spPr>
        <p:txBody>
          <a:bodyPr/>
          <a:lstStyle>
            <a:lvl1pPr marL="114300" marR="0" indent="-114300" algn="l" defTabSz="457200" rtl="0" eaLnBrk="1" fontAlgn="auto" latinLnBrk="0" hangingPunct="1">
              <a:lnSpc>
                <a:spcPct val="100000"/>
              </a:lnSpc>
              <a:spcBef>
                <a:spcPct val="20000"/>
              </a:spcBef>
              <a:spcAft>
                <a:spcPts val="0"/>
              </a:spcAft>
              <a:buClrTx/>
              <a:buSzTx/>
              <a:buFontTx/>
              <a:buNone/>
              <a:tabLst/>
              <a:defRPr/>
            </a:lvl1pPr>
            <a:lvl2pPr marL="3429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sz="1400"/>
            </a:lvl2pPr>
            <a:lvl3pPr marL="571500" marR="0" indent="-114300" algn="l" defTabSz="457200" rtl="0" eaLnBrk="1" fontAlgn="auto" latinLnBrk="0" hangingPunct="1">
              <a:lnSpc>
                <a:spcPct val="100000"/>
              </a:lnSpc>
              <a:spcBef>
                <a:spcPct val="20000"/>
              </a:spcBef>
              <a:spcAft>
                <a:spcPts val="0"/>
              </a:spcAft>
              <a:buClrTx/>
              <a:buSzPct val="80000"/>
              <a:buFont typeface="Wingdings" charset="2"/>
              <a:buChar char="§"/>
              <a:tabLst/>
              <a:defRPr/>
            </a:lvl3pPr>
            <a:lvl4pPr marL="8001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hasCustomPrompt="1"/>
          </p:nvPr>
        </p:nvSpPr>
        <p:spPr/>
        <p:txBody>
          <a:bodyPr/>
          <a:lstStyle>
            <a:lvl1pPr>
              <a:defRPr>
                <a:solidFill>
                  <a:srgbClr val="595959"/>
                </a:solidFill>
              </a:defRPr>
            </a:lvl1p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865019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9636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3"/>
          </p:nvPr>
        </p:nvSpPr>
        <p:spPr>
          <a:xfrm>
            <a:off x="914400" y="1600200"/>
            <a:ext cx="3429000" cy="43434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4800600" y="1600200"/>
            <a:ext cx="3429000" cy="43434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6503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7" name="Table Placeholder 6"/>
          <p:cNvSpPr>
            <a:spLocks noGrp="1"/>
          </p:cNvSpPr>
          <p:nvPr>
            <p:ph type="tbl" sz="quarter" idx="11"/>
          </p:nvPr>
        </p:nvSpPr>
        <p:spPr>
          <a:xfrm>
            <a:off x="914400" y="1600200"/>
            <a:ext cx="7315200" cy="4343400"/>
          </a:xfrm>
        </p:spPr>
        <p:txBody>
          <a:bodyPr/>
          <a:lstStyle/>
          <a:p>
            <a:r>
              <a:rPr lang="en-US" smtClean="0"/>
              <a:t>Click icon to add table</a:t>
            </a:r>
            <a:endParaRPr lang="en-US"/>
          </a:p>
        </p:txBody>
      </p:sp>
    </p:spTree>
    <p:extLst>
      <p:ext uri="{BB962C8B-B14F-4D97-AF65-F5344CB8AC3E}">
        <p14:creationId xmlns:p14="http://schemas.microsoft.com/office/powerpoint/2010/main" val="3244156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5" name="Chart Placeholder 4"/>
          <p:cNvSpPr>
            <a:spLocks noGrp="1"/>
          </p:cNvSpPr>
          <p:nvPr>
            <p:ph type="chart" sz="quarter" idx="11"/>
          </p:nvPr>
        </p:nvSpPr>
        <p:spPr>
          <a:xfrm>
            <a:off x="914400" y="1600200"/>
            <a:ext cx="7315200" cy="4343400"/>
          </a:xfrm>
        </p:spPr>
        <p:txBody>
          <a:bodyPr/>
          <a:lstStyle/>
          <a:p>
            <a:r>
              <a:rPr lang="en-US" smtClean="0"/>
              <a:t>Click icon to add chart</a:t>
            </a:r>
            <a:endParaRPr lang="en-US"/>
          </a:p>
        </p:txBody>
      </p:sp>
    </p:spTree>
    <p:extLst>
      <p:ext uri="{BB962C8B-B14F-4D97-AF65-F5344CB8AC3E}">
        <p14:creationId xmlns:p14="http://schemas.microsoft.com/office/powerpoint/2010/main" val="3632856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5" name="Picture Placeholder 4"/>
          <p:cNvSpPr>
            <a:spLocks noGrp="1"/>
          </p:cNvSpPr>
          <p:nvPr>
            <p:ph type="pic" sz="quarter" idx="11"/>
          </p:nvPr>
        </p:nvSpPr>
        <p:spPr>
          <a:xfrm>
            <a:off x="1335024" y="1219200"/>
            <a:ext cx="6473952" cy="4855464"/>
          </a:xfrm>
        </p:spPr>
        <p:txBody>
          <a:bodyPr/>
          <a:lstStyle/>
          <a:p>
            <a:r>
              <a:rPr lang="en-US" smtClean="0"/>
              <a:t>Click icon to add picture</a:t>
            </a:r>
            <a:endParaRPr lang="en-US"/>
          </a:p>
        </p:txBody>
      </p:sp>
    </p:spTree>
    <p:extLst>
      <p:ext uri="{BB962C8B-B14F-4D97-AF65-F5344CB8AC3E}">
        <p14:creationId xmlns:p14="http://schemas.microsoft.com/office/powerpoint/2010/main" val="193575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fld id="{5EE69C2F-AD55-4E6B-BE35-E863D5C29A7D}"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91" name="Footer Placeholder 90"/>
          <p:cNvSpPr>
            <a:spLocks noGrp="1"/>
          </p:cNvSpPr>
          <p:nvPr>
            <p:ph type="ftr" sz="quarter" idx="11"/>
          </p:nvPr>
        </p:nvSpPr>
        <p:spPr/>
        <p:txBody>
          <a:bodyPr/>
          <a:lstStyle/>
          <a:p>
            <a:pPr>
              <a:defRPr/>
            </a:pPr>
            <a:endParaRPr lang="en-US">
              <a:solidFill>
                <a:prstClr val="black">
                  <a:tint val="75000"/>
                </a:prstClr>
              </a:solidFill>
            </a:endParaRPr>
          </a:p>
        </p:txBody>
      </p:sp>
      <p:sp>
        <p:nvSpPr>
          <p:cNvPr id="92" name="Slide Number Placeholder 91"/>
          <p:cNvSpPr>
            <a:spLocks noGrp="1"/>
          </p:cNvSpPr>
          <p:nvPr>
            <p:ph type="sldNum" sz="quarter" idx="12"/>
          </p:nvPr>
        </p:nvSpPr>
        <p:spPr/>
        <p:txBody>
          <a:bodyPr/>
          <a:lstStyle/>
          <a:p>
            <a:pPr>
              <a:defRPr/>
            </a:pPr>
            <a:fld id="{808ECBB5-30C7-4555-BC9A-C32AB999267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25424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
        <p:nvSpPr>
          <p:cNvPr id="8" name="Content Placeholder 7"/>
          <p:cNvSpPr>
            <a:spLocks noGrp="1"/>
          </p:cNvSpPr>
          <p:nvPr>
            <p:ph sz="quarter" idx="13" hasCustomPrompt="1"/>
          </p:nvPr>
        </p:nvSpPr>
        <p:spPr>
          <a:xfrm>
            <a:off x="914401" y="1600200"/>
            <a:ext cx="7315200" cy="4343400"/>
          </a:xfrm>
        </p:spPr>
        <p:txBody>
          <a:bodyPr/>
          <a:lstStyle/>
          <a:p>
            <a:pPr lvl="0"/>
            <a:r>
              <a:rPr lang="en-US" dirty="0" smtClean="0"/>
              <a:t>Click to edit Master text styles (Lucida Sans Regular, 14 pt.)</a:t>
            </a:r>
          </a:p>
          <a:p>
            <a:pPr lvl="1"/>
            <a:r>
              <a:rPr lang="en-US" dirty="0" smtClean="0"/>
              <a:t>Second level</a:t>
            </a:r>
          </a:p>
          <a:p>
            <a:pPr lvl="2"/>
            <a:r>
              <a:rPr lang="en-US" dirty="0" smtClean="0"/>
              <a:t>Third level</a:t>
            </a:r>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439570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189582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7772400" cy="4648199"/>
          </a:xfrm>
        </p:spPr>
        <p:txBody>
          <a:bodyPr>
            <a:normAutofit/>
          </a:bodyPr>
          <a:lstStyle>
            <a:lvl1pPr marL="287338" indent="-287338">
              <a:defRPr sz="2000">
                <a:solidFill>
                  <a:schemeClr val="accent1">
                    <a:lumMod val="25000"/>
                  </a:schemeClr>
                </a:solidFill>
              </a:defRPr>
            </a:lvl1pPr>
            <a:lvl2pPr marL="509588" indent="-280988">
              <a:defRPr sz="1800">
                <a:solidFill>
                  <a:schemeClr val="accent1">
                    <a:lumMod val="25000"/>
                  </a:schemeClr>
                </a:solidFill>
              </a:defRPr>
            </a:lvl2pPr>
            <a:lvl3pPr marL="744538" indent="-287338">
              <a:defRPr sz="1600">
                <a:solidFill>
                  <a:schemeClr val="accent1">
                    <a:lumMod val="25000"/>
                  </a:schemeClr>
                </a:solidFill>
              </a:defRPr>
            </a:lvl3pPr>
            <a:lvl4pPr marL="1084263" indent="-280988">
              <a:defRPr sz="1400">
                <a:solidFill>
                  <a:schemeClr val="accent1">
                    <a:lumMod val="25000"/>
                  </a:schemeClr>
                </a:solidFill>
              </a:defRPr>
            </a:lvl4pPr>
            <a:lvl5pPr marL="1319213" indent="-288925">
              <a:defRPr sz="1200">
                <a:solidFill>
                  <a:schemeClr val="accent1">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3619500" y="6388100"/>
            <a:ext cx="1905000" cy="457200"/>
          </a:xfrm>
        </p:spPr>
        <p:txBody>
          <a:bodyPr/>
          <a:lstStyle>
            <a:lvl1pPr algn="ctr">
              <a:defRPr sz="1600" b="1"/>
            </a:lvl1pPr>
          </a:lstStyle>
          <a:p>
            <a:pPr>
              <a:defRPr/>
            </a:pPr>
            <a:fld id="{5D63FAB1-3572-4140-9EC4-38C215838CA1}" type="slidenum">
              <a:rPr lang="en-US">
                <a:solidFill>
                  <a:srgbClr val="595959"/>
                </a:solidFill>
              </a:rPr>
              <a:pPr>
                <a:defRPr/>
              </a:pPr>
              <a:t>‹#›</a:t>
            </a:fld>
            <a:endParaRPr lang="en-US" dirty="0">
              <a:solidFill>
                <a:srgbClr val="595959"/>
              </a:solidFill>
            </a:endParaRPr>
          </a:p>
        </p:txBody>
      </p:sp>
      <p:sp>
        <p:nvSpPr>
          <p:cNvPr id="5" name="Rectangle 6"/>
          <p:cNvSpPr>
            <a:spLocks noGrp="1" noChangeArrowheads="1"/>
          </p:cNvSpPr>
          <p:nvPr>
            <p:ph type="ftr" sz="quarter" idx="11"/>
          </p:nvPr>
        </p:nvSpPr>
        <p:spPr>
          <a:xfrm>
            <a:off x="2692400" y="6419850"/>
            <a:ext cx="4927600" cy="273050"/>
          </a:xfrm>
          <a:prstGeom prst="rect">
            <a:avLst/>
          </a:prstGeom>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1191909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solidFill>
                <a:prstClr val="black"/>
              </a:solidFill>
            </a:endParaRPr>
          </a:p>
        </p:txBody>
      </p:sp>
      <p:sp>
        <p:nvSpPr>
          <p:cNvPr id="3"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prstClr val="black"/>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666BEB09-C871-4F56-9B06-EF67A504ED62}" type="slidenum">
              <a:rPr lang="en-US">
                <a:solidFill>
                  <a:srgbClr val="595959"/>
                </a:solidFill>
              </a:rPr>
              <a:pPr>
                <a:defRPr/>
              </a:pPr>
              <a:t>‹#›</a:t>
            </a:fld>
            <a:endParaRPr lang="en-US">
              <a:solidFill>
                <a:srgbClr val="595959"/>
              </a:solidFill>
            </a:endParaRPr>
          </a:p>
        </p:txBody>
      </p:sp>
    </p:spTree>
    <p:extLst>
      <p:ext uri="{BB962C8B-B14F-4D97-AF65-F5344CB8AC3E}">
        <p14:creationId xmlns:p14="http://schemas.microsoft.com/office/powerpoint/2010/main" val="283946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609600"/>
          </a:xfr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FE7C082-AF6C-4323-960B-ECD3B8476688}" type="slidenum">
              <a:rPr lang="en-US">
                <a:solidFill>
                  <a:srgbClr val="595959"/>
                </a:solidFill>
              </a:rPr>
              <a:pPr>
                <a:defRPr/>
              </a:pPr>
              <a:t>‹#›</a:t>
            </a:fld>
            <a:endParaRPr lang="en-US" dirty="0">
              <a:solidFill>
                <a:srgbClr val="595959"/>
              </a:solidFill>
            </a:endParaRPr>
          </a:p>
        </p:txBody>
      </p:sp>
    </p:spTree>
    <p:extLst>
      <p:ext uri="{BB962C8B-B14F-4D97-AF65-F5344CB8AC3E}">
        <p14:creationId xmlns:p14="http://schemas.microsoft.com/office/powerpoint/2010/main" val="2420142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 Graphic">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baseline="0"/>
            </a:lvl1pPr>
          </a:lstStyle>
          <a:p>
            <a:r>
              <a:rPr lang="en-US" dirty="0" smtClean="0"/>
              <a:t>Click to edit Master title style</a:t>
            </a:r>
            <a:endParaRPr lang="en-US" dirty="0"/>
          </a:p>
        </p:txBody>
      </p:sp>
      <p:sp>
        <p:nvSpPr>
          <p:cNvPr id="14" name="Content Placeholder 11"/>
          <p:cNvSpPr>
            <a:spLocks noGrp="1"/>
          </p:cNvSpPr>
          <p:nvPr>
            <p:ph sz="quarter" idx="17"/>
          </p:nvPr>
        </p:nvSpPr>
        <p:spPr bwMode="gray">
          <a:xfrm>
            <a:off x="454025" y="1688068"/>
            <a:ext cx="8229600" cy="4480560"/>
          </a:xfrm>
        </p:spPr>
        <p:txBody>
          <a:bodyPr/>
          <a:lstStyle>
            <a:lvl1pPr marL="0" indent="0">
              <a:buNone/>
              <a:defRPr>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16" name="Text Placeholder 8"/>
          <p:cNvSpPr>
            <a:spLocks noGrp="1"/>
          </p:cNvSpPr>
          <p:nvPr>
            <p:ph type="body" sz="quarter" idx="11"/>
          </p:nvPr>
        </p:nvSpPr>
        <p:spPr bwMode="gray">
          <a:xfrm>
            <a:off x="457199" y="1118798"/>
            <a:ext cx="8229600" cy="352180"/>
          </a:xfrm>
        </p:spPr>
        <p:txBody>
          <a:bodyPr>
            <a:noAutofit/>
          </a:bodyPr>
          <a:lstStyle>
            <a:lvl1pPr marL="0" indent="0" algn="ctr">
              <a:spcBef>
                <a:spcPts val="0"/>
              </a:spcBef>
              <a:buNone/>
              <a:defRPr sz="1800">
                <a:solidFill>
                  <a:schemeClr val="tx1"/>
                </a:solidFill>
              </a:defRPr>
            </a:lvl1pPr>
            <a:lvl2pPr marL="0" indent="0" algn="ctr">
              <a:buNone/>
              <a:defRPr sz="1800">
                <a:solidFill>
                  <a:schemeClr val="bg1"/>
                </a:solidFill>
              </a:defRPr>
            </a:lvl2pPr>
            <a:lvl3pPr marL="0" indent="0" algn="ctr">
              <a:buNone/>
              <a:defRPr sz="1800">
                <a:solidFill>
                  <a:schemeClr val="bg1"/>
                </a:solidFill>
              </a:defRPr>
            </a:lvl3pPr>
            <a:lvl4pPr marL="0" indent="0" algn="ctr">
              <a:buNone/>
              <a:defRPr sz="1800">
                <a:solidFill>
                  <a:schemeClr val="bg1"/>
                </a:solidFill>
              </a:defRPr>
            </a:lvl4pPr>
            <a:lvl5pPr marL="0" indent="0" algn="ctr">
              <a:buNone/>
              <a:defRPr sz="1800">
                <a:solidFill>
                  <a:schemeClr val="bg1"/>
                </a:solidFill>
              </a:defRPr>
            </a:lvl5pPr>
          </a:lstStyle>
          <a:p>
            <a:pPr lvl="0"/>
            <a:r>
              <a:rPr lang="en-US" dirty="0" smtClean="0"/>
              <a:t>Click to edit Master text styles</a:t>
            </a:r>
          </a:p>
        </p:txBody>
      </p:sp>
      <p:sp>
        <p:nvSpPr>
          <p:cNvPr id="12" name="Text Placeholder 4"/>
          <p:cNvSpPr>
            <a:spLocks noGrp="1"/>
          </p:cNvSpPr>
          <p:nvPr>
            <p:ph type="body" sz="quarter" idx="21"/>
          </p:nvPr>
        </p:nvSpPr>
        <p:spPr bwMode="gray">
          <a:xfrm>
            <a:off x="0" y="6418263"/>
            <a:ext cx="2995448" cy="439737"/>
          </a:xfrm>
        </p:spPr>
        <p:txBody>
          <a:bodyPr anchor="b"/>
          <a:lstStyle>
            <a:lvl1pPr marL="0" indent="0">
              <a:buNone/>
              <a:defRPr sz="800" baseline="0"/>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Rectangle 6"/>
          <p:cNvSpPr>
            <a:spLocks noGrp="1" noChangeArrowheads="1"/>
          </p:cNvSpPr>
          <p:nvPr>
            <p:ph type="sldNum" sz="quarter" idx="22"/>
          </p:nvPr>
        </p:nvSpPr>
        <p:spPr>
          <a:ln/>
        </p:spPr>
        <p:txBody>
          <a:bodyPr/>
          <a:lstStyle>
            <a:lvl1pPr>
              <a:defRPr/>
            </a:lvl1pPr>
          </a:lstStyle>
          <a:p>
            <a:pPr>
              <a:defRPr/>
            </a:pPr>
            <a:fld id="{CBB8A8D2-1EA2-496C-B9A8-9CC62970B023}" type="slidenum">
              <a:rPr lang="en-US">
                <a:solidFill>
                  <a:srgbClr val="002060"/>
                </a:solidFill>
              </a:rPr>
              <a:pPr>
                <a:defRPr/>
              </a:pPr>
              <a:t>‹#›</a:t>
            </a:fld>
            <a:endParaRPr lang="en-US">
              <a:solidFill>
                <a:srgbClr val="002060"/>
              </a:solidFill>
            </a:endParaRPr>
          </a:p>
        </p:txBody>
      </p:sp>
    </p:spTree>
    <p:extLst>
      <p:ext uri="{BB962C8B-B14F-4D97-AF65-F5344CB8AC3E}">
        <p14:creationId xmlns:p14="http://schemas.microsoft.com/office/powerpoint/2010/main" val="3700120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a:prstGeom prst="rect">
            <a:avLst/>
          </a:prstGeom>
        </p:spPr>
        <p:txBody>
          <a:bodyPr/>
          <a:lstStyle/>
          <a:p>
            <a:fld id="{B2E176D2-9F54-4E94-A470-DE8704EA5D14}" type="datetimeFigureOut">
              <a:rPr lang="en-US">
                <a:solidFill>
                  <a:prstClr val="black"/>
                </a:solidFill>
              </a:rPr>
              <a:pPr/>
              <a:t>3/16/2015</a:t>
            </a:fld>
            <a:endParaRPr lang="en-US">
              <a:solidFill>
                <a:prstClr val="black"/>
              </a:solidFill>
            </a:endParaRPr>
          </a:p>
        </p:txBody>
      </p:sp>
      <p:sp>
        <p:nvSpPr>
          <p:cNvPr id="17" name="Footer Placeholder 16"/>
          <p:cNvSpPr>
            <a:spLocks noGrp="1"/>
          </p:cNvSpPr>
          <p:nvPr>
            <p:ph type="ftr" sz="quarter" idx="11"/>
          </p:nvPr>
        </p:nvSpPr>
        <p:spPr bwMode="auto">
          <a:xfrm rot="5400000">
            <a:off x="7077269" y="4181669"/>
            <a:ext cx="3657600" cy="384048"/>
          </a:xfrm>
          <a:prstGeom prst="rect">
            <a:avLst/>
          </a:prstGeom>
        </p:spPr>
        <p:txBody>
          <a:bodyPr/>
          <a:lstStyle/>
          <a:p>
            <a:endParaRPr lang="en-US">
              <a:solidFill>
                <a:prstClr val="black"/>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B5D4024-F17C-42C0-B552-8FED1A78ECB9}"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139109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(26 pt. Lucida Sans)</a:t>
            </a:r>
            <a:endParaRPr lang="en-US" dirty="0"/>
          </a:p>
        </p:txBody>
      </p:sp>
    </p:spTree>
    <p:extLst>
      <p:ext uri="{BB962C8B-B14F-4D97-AF65-F5344CB8AC3E}">
        <p14:creationId xmlns:p14="http://schemas.microsoft.com/office/powerpoint/2010/main" val="1475856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Text Placeholder 4"/>
          <p:cNvSpPr>
            <a:spLocks noGrp="1"/>
          </p:cNvSpPr>
          <p:nvPr>
            <p:ph type="body" sz="quarter" idx="11"/>
          </p:nvPr>
        </p:nvSpPr>
        <p:spPr>
          <a:xfrm>
            <a:off x="914400" y="1600200"/>
            <a:ext cx="7315200" cy="4343400"/>
          </a:xfrm>
        </p:spPr>
        <p:txBody>
          <a:bodyPr/>
          <a:lstStyle>
            <a:lvl1pPr marL="0" indent="0">
              <a:buFontTx/>
              <a:buNone/>
              <a:defRPr/>
            </a:lvl1pPr>
            <a:lvl2pPr marL="119063" indent="119063">
              <a:buSzPct val="100000"/>
              <a:buFont typeface="Arial"/>
              <a:buChar char="•"/>
              <a:defRPr sz="1400"/>
            </a:lvl2pPr>
            <a:lvl3pPr marL="457200" indent="-119063">
              <a:buSzPct val="50000"/>
              <a:buFont typeface="Wingdings" charset="2"/>
              <a:buChar char=""/>
              <a:defRPr/>
            </a:lvl3pPr>
            <a:lvl4pPr marL="685800" indent="-119063">
              <a:buSzPct val="80000"/>
              <a:buFont typeface="Wingdings" charset="2"/>
              <a:buChar char="§"/>
              <a:defRPr/>
            </a:lvl4pPr>
            <a:lvl5pPr marL="914400" indent="-119063">
              <a:buSzPct val="65000"/>
              <a:buFont typeface="Courier New"/>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4084536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3"/>
          </p:nvPr>
        </p:nvSpPr>
        <p:spPr>
          <a:xfrm>
            <a:off x="914400" y="1600200"/>
            <a:ext cx="7315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18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BBF5993-D56C-4A7D-985E-C077E664A117}"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031876C-5803-422E-B80F-7BE18E6C29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4053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Text Placeholder 4"/>
          <p:cNvSpPr>
            <a:spLocks noGrp="1"/>
          </p:cNvSpPr>
          <p:nvPr>
            <p:ph type="body" sz="quarter" idx="14"/>
          </p:nvPr>
        </p:nvSpPr>
        <p:spPr>
          <a:xfrm>
            <a:off x="914400" y="1600200"/>
            <a:ext cx="3429000" cy="4343399"/>
          </a:xfrm>
        </p:spPr>
        <p:txBody>
          <a:bodyPr numCol="1" spcCol="457200"/>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5"/>
          </p:nvPr>
        </p:nvSpPr>
        <p:spPr>
          <a:xfrm>
            <a:off x="48006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76906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3446228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Chart Placeholder 4"/>
          <p:cNvSpPr>
            <a:spLocks noGrp="1"/>
          </p:cNvSpPr>
          <p:nvPr>
            <p:ph type="chart" sz="quarter" idx="11"/>
          </p:nvPr>
        </p:nvSpPr>
        <p:spPr>
          <a:xfrm>
            <a:off x="914400" y="1600200"/>
            <a:ext cx="7315200" cy="4343400"/>
          </a:xfrm>
        </p:spPr>
        <p:txBody>
          <a:bodyPr/>
          <a:lstStyle/>
          <a:p>
            <a:endParaRPr lang="en-US" dirty="0"/>
          </a:p>
        </p:txBody>
      </p:sp>
    </p:spTree>
    <p:extLst>
      <p:ext uri="{BB962C8B-B14F-4D97-AF65-F5344CB8AC3E}">
        <p14:creationId xmlns:p14="http://schemas.microsoft.com/office/powerpoint/2010/main" val="225473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Tree>
    <p:extLst>
      <p:ext uri="{BB962C8B-B14F-4D97-AF65-F5344CB8AC3E}">
        <p14:creationId xmlns:p14="http://schemas.microsoft.com/office/powerpoint/2010/main" val="778037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914401" y="1600200"/>
            <a:ext cx="73152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3850070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6241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(26 pt. Lucida Sans)</a:t>
            </a:r>
            <a:endParaRPr lang="en-US" dirty="0"/>
          </a:p>
        </p:txBody>
      </p:sp>
    </p:spTree>
    <p:extLst>
      <p:ext uri="{BB962C8B-B14F-4D97-AF65-F5344CB8AC3E}">
        <p14:creationId xmlns:p14="http://schemas.microsoft.com/office/powerpoint/2010/main" val="460855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(26 pt. Lucida Sans)</a:t>
            </a:r>
            <a:endParaRPr lang="en-US" dirty="0"/>
          </a:p>
        </p:txBody>
      </p:sp>
    </p:spTree>
    <p:extLst>
      <p:ext uri="{BB962C8B-B14F-4D97-AF65-F5344CB8AC3E}">
        <p14:creationId xmlns:p14="http://schemas.microsoft.com/office/powerpoint/2010/main" val="17288844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Text Placeholder 4"/>
          <p:cNvSpPr>
            <a:spLocks noGrp="1"/>
          </p:cNvSpPr>
          <p:nvPr>
            <p:ph type="body" sz="quarter" idx="11"/>
          </p:nvPr>
        </p:nvSpPr>
        <p:spPr>
          <a:xfrm>
            <a:off x="914400" y="1600200"/>
            <a:ext cx="7315200" cy="4343400"/>
          </a:xfrm>
        </p:spPr>
        <p:txBody>
          <a:bodyPr/>
          <a:lstStyle>
            <a:lvl1pPr marL="0" indent="0">
              <a:buFontTx/>
              <a:buNone/>
              <a:defRPr/>
            </a:lvl1pPr>
            <a:lvl2pPr marL="119063" indent="119063">
              <a:buSzPct val="100000"/>
              <a:buFont typeface="Arial"/>
              <a:buChar char="•"/>
              <a:defRPr sz="1400"/>
            </a:lvl2pPr>
            <a:lvl3pPr marL="457200" indent="-119063">
              <a:buSzPct val="50000"/>
              <a:buFont typeface="Wingdings" charset="2"/>
              <a:buChar char=""/>
              <a:defRPr/>
            </a:lvl3pPr>
            <a:lvl4pPr marL="685800" indent="-119063">
              <a:buSzPct val="80000"/>
              <a:buFont typeface="Wingdings" charset="2"/>
              <a:buChar char="§"/>
              <a:defRPr/>
            </a:lvl4pPr>
            <a:lvl5pPr marL="914400" indent="-119063">
              <a:buSzPct val="65000"/>
              <a:buFont typeface="Courier New"/>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4287609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3"/>
          </p:nvPr>
        </p:nvSpPr>
        <p:spPr>
          <a:xfrm>
            <a:off x="914400" y="1600200"/>
            <a:ext cx="7315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9096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72274B6-434B-4A62-BC77-BEDC1ACC3220}"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AE6F620-1DC3-4496-B98A-239F257D1C7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146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Text Placeholder 4"/>
          <p:cNvSpPr>
            <a:spLocks noGrp="1"/>
          </p:cNvSpPr>
          <p:nvPr>
            <p:ph type="body" sz="quarter" idx="14"/>
          </p:nvPr>
        </p:nvSpPr>
        <p:spPr>
          <a:xfrm>
            <a:off x="914400" y="1600200"/>
            <a:ext cx="3429000" cy="4343399"/>
          </a:xfrm>
        </p:spPr>
        <p:txBody>
          <a:bodyPr numCol="1" spcCol="457200"/>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9" name="Text Placeholder 8"/>
          <p:cNvSpPr>
            <a:spLocks noGrp="1"/>
          </p:cNvSpPr>
          <p:nvPr>
            <p:ph type="body" sz="quarter" idx="15"/>
          </p:nvPr>
        </p:nvSpPr>
        <p:spPr>
          <a:xfrm>
            <a:off x="4800600" y="1600200"/>
            <a:ext cx="3429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1194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571822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Chart Placeholder 4"/>
          <p:cNvSpPr>
            <a:spLocks noGrp="1"/>
          </p:cNvSpPr>
          <p:nvPr>
            <p:ph type="chart" sz="quarter" idx="11"/>
          </p:nvPr>
        </p:nvSpPr>
        <p:spPr>
          <a:xfrm>
            <a:off x="914400" y="1600200"/>
            <a:ext cx="7315200" cy="4343400"/>
          </a:xfrm>
        </p:spPr>
        <p:txBody>
          <a:bodyPr/>
          <a:lstStyle/>
          <a:p>
            <a:endParaRPr lang="en-US" dirty="0"/>
          </a:p>
        </p:txBody>
      </p:sp>
    </p:spTree>
    <p:extLst>
      <p:ext uri="{BB962C8B-B14F-4D97-AF65-F5344CB8AC3E}">
        <p14:creationId xmlns:p14="http://schemas.microsoft.com/office/powerpoint/2010/main" val="2323739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Tree>
    <p:extLst>
      <p:ext uri="{BB962C8B-B14F-4D97-AF65-F5344CB8AC3E}">
        <p14:creationId xmlns:p14="http://schemas.microsoft.com/office/powerpoint/2010/main" val="2706898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914401" y="1600200"/>
            <a:ext cx="73152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813909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1083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(26 pt. Lucida Sans)</a:t>
            </a:r>
            <a:endParaRPr lang="en-US" dirty="0"/>
          </a:p>
        </p:txBody>
      </p:sp>
    </p:spTree>
    <p:extLst>
      <p:ext uri="{BB962C8B-B14F-4D97-AF65-F5344CB8AC3E}">
        <p14:creationId xmlns:p14="http://schemas.microsoft.com/office/powerpoint/2010/main" val="3538967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E2DF5ED-319F-4C71-B566-7D96AE371A1A}" type="slidenum">
              <a:rPr lang="en-US" smtClean="0">
                <a:solidFill>
                  <a:prstClr val="white"/>
                </a:solidFill>
              </a:rPr>
              <a:pPr/>
              <a:t>‹#›</a:t>
            </a:fld>
            <a:endParaRPr lang="en-US">
              <a:solidFill>
                <a:prstClr val="white"/>
              </a:solidFill>
            </a:endParaRPr>
          </a:p>
        </p:txBody>
      </p:sp>
      <p:sp>
        <p:nvSpPr>
          <p:cNvPr id="8" name="Text Placeholder 7"/>
          <p:cNvSpPr>
            <a:spLocks noGrp="1"/>
          </p:cNvSpPr>
          <p:nvPr>
            <p:ph type="body" sz="quarter" idx="13"/>
          </p:nvPr>
        </p:nvSpPr>
        <p:spPr>
          <a:xfrm>
            <a:off x="457200" y="1371600"/>
            <a:ext cx="8229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711815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2165716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1" hasCustomPrompt="1"/>
          </p:nvPr>
        </p:nvSpPr>
        <p:spPr>
          <a:xfrm>
            <a:off x="914400" y="1600200"/>
            <a:ext cx="7315200" cy="4343400"/>
          </a:xfrm>
        </p:spPr>
        <p:txBody>
          <a:bodyPr/>
          <a:lstStyle>
            <a:lvl1pPr marL="0" indent="0">
              <a:buFontTx/>
              <a:buNone/>
              <a:defRPr/>
            </a:lvl1pPr>
            <a:lvl2pPr marL="114300" indent="-114300">
              <a:buFont typeface="Arial"/>
              <a:buChar char="•"/>
              <a:defRPr sz="1400"/>
            </a:lvl2pPr>
          </a:lstStyle>
          <a:p>
            <a:pPr lvl="0"/>
            <a:r>
              <a:rPr lang="en-US" dirty="0" smtClean="0"/>
              <a:t>Click to edit Master text styles (Lucida Sans Regular, 14 pt.)</a:t>
            </a:r>
          </a:p>
          <a:p>
            <a:pPr lvl="1"/>
            <a:r>
              <a:rPr lang="en-US" dirty="0" smtClean="0"/>
              <a:t>Second level</a:t>
            </a:r>
          </a:p>
        </p:txBody>
      </p:sp>
      <p:sp>
        <p:nvSpPr>
          <p:cNvPr id="6" name="Title 5"/>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366599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42F5DBF-3EFD-4CEB-997C-4010EAA78C8C}"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405C81C-8C33-4686-9642-021F5826DD5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525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hasCustomPrompt="1"/>
          </p:nvPr>
        </p:nvSpPr>
        <p:spPr>
          <a:xfrm>
            <a:off x="914400" y="1600200"/>
            <a:ext cx="7315200" cy="4343399"/>
          </a:xfrm>
        </p:spPr>
        <p:txBody>
          <a:bodyPr/>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997970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hasCustomPrompt="1"/>
          </p:nvPr>
        </p:nvSpPr>
        <p:spPr>
          <a:xfrm>
            <a:off x="914400" y="1600200"/>
            <a:ext cx="7315200" cy="4343399"/>
          </a:xfrm>
        </p:spPr>
        <p:txBody>
          <a:bodyPr numCol="2" spcCol="457200"/>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3859974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27625216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Chart Placeholder 4"/>
          <p:cNvSpPr>
            <a:spLocks noGrp="1"/>
          </p:cNvSpPr>
          <p:nvPr>
            <p:ph type="chart" sz="quarter" idx="11"/>
          </p:nvPr>
        </p:nvSpPr>
        <p:spPr>
          <a:xfrm>
            <a:off x="914400" y="1600200"/>
            <a:ext cx="7315200" cy="4343400"/>
          </a:xfrm>
        </p:spPr>
        <p:txBody>
          <a:bodyPr/>
          <a:lstStyle/>
          <a:p>
            <a:endParaRPr lang="en-US"/>
          </a:p>
        </p:txBody>
      </p:sp>
    </p:spTree>
    <p:extLst>
      <p:ext uri="{BB962C8B-B14F-4D97-AF65-F5344CB8AC3E}">
        <p14:creationId xmlns:p14="http://schemas.microsoft.com/office/powerpoint/2010/main" val="1512937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Tree>
    <p:extLst>
      <p:ext uri="{BB962C8B-B14F-4D97-AF65-F5344CB8AC3E}">
        <p14:creationId xmlns:p14="http://schemas.microsoft.com/office/powerpoint/2010/main" val="37810850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8" name="Content Placeholder 7"/>
          <p:cNvSpPr>
            <a:spLocks noGrp="1"/>
          </p:cNvSpPr>
          <p:nvPr>
            <p:ph sz="quarter" idx="13" hasCustomPrompt="1"/>
          </p:nvPr>
        </p:nvSpPr>
        <p:spPr>
          <a:xfrm>
            <a:off x="914401" y="1600200"/>
            <a:ext cx="7315200" cy="4343400"/>
          </a:xfrm>
        </p:spPr>
        <p:txBody>
          <a:bodyPr/>
          <a:lstStyle/>
          <a:p>
            <a:pPr lvl="0"/>
            <a:r>
              <a:rPr lang="en-US" dirty="0" smtClean="0"/>
              <a:t>Click to edit Master text styles (Lucida Sans Regular, 14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3779879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(Lucida Sans Regular, 20 pt.)</a:t>
            </a:r>
            <a:endParaRPr lang="en-US" dirty="0"/>
          </a:p>
        </p:txBody>
      </p:sp>
      <p:sp>
        <p:nvSpPr>
          <p:cNvPr id="3" name="Slide Number Placeholder 2"/>
          <p:cNvSpPr>
            <a:spLocks noGrp="1"/>
          </p:cNvSpPr>
          <p:nvPr>
            <p:ph type="sldNum" sz="quarter" idx="10"/>
          </p:nvPr>
        </p:nvSpPr>
        <p:spPr/>
        <p:txBody>
          <a:body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34809203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144414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AD54DA-140A-432F-8A47-E6A8C5103140}"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3097F87-79A6-415C-942D-AD9231CA95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278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E9E6149-90E3-4603-911D-207D3607DDD8}"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3FB10AE-B202-4B18-981E-4F459456028E}" type="slidenum">
              <a:rPr lang="en-US" smtClean="0">
                <a:solidFill>
                  <a:prstClr val="black">
                    <a:tint val="75000"/>
                  </a:prstClr>
                </a:solidFill>
              </a:rPr>
              <a:pPr>
                <a:defRPr/>
              </a:pPr>
              <a:t>‹#›</a:t>
            </a:fld>
            <a:endParaRPr lang="en-US">
              <a:solidFill>
                <a:prstClr val="black">
                  <a:tint val="75000"/>
                </a:prstClr>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735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fld id="{BE2AA616-55CE-49B0-ACD8-9012C68038D5}"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710EE33-D166-447F-9CF0-814350C4C0F3}" type="slidenum">
              <a:rPr lang="en-US" smtClean="0">
                <a:solidFill>
                  <a:prstClr val="black">
                    <a:tint val="75000"/>
                  </a:prstClr>
                </a:solidFill>
              </a:rPr>
              <a:pPr>
                <a:defRPr/>
              </a:pPr>
              <a:t>‹#›</a:t>
            </a:fld>
            <a:endParaRPr lang="en-US">
              <a:solidFill>
                <a:prstClr val="black">
                  <a:tint val="75000"/>
                </a:prstClr>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322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6.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47.xml"/><Relationship Id="rId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microsoft.com/office/2007/relationships/hdphoto" Target="../media/hdphoto1.wdp"/><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7.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7.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9.jpeg"/><Relationship Id="rId5" Type="http://schemas.openxmlformats.org/officeDocument/2006/relationships/slideLayout" Target="../slideLayouts/slideLayout63.xml"/><Relationship Id="rId10" Type="http://schemas.openxmlformats.org/officeDocument/2006/relationships/theme" Target="../theme/theme9.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2A800A35-7EBC-43E9-B0A4-AF35EB609399}" type="datetimeFigureOut">
              <a:rPr lang="en-US" smtClean="0">
                <a:solidFill>
                  <a:prstClr val="black">
                    <a:tint val="75000"/>
                  </a:prstClr>
                </a:solidFill>
              </a:rPr>
              <a:pPr>
                <a:defRPr/>
              </a:pPr>
              <a:t>3/16/2015</a:t>
            </a:fld>
            <a:endParaRPr lang="en-US">
              <a:solidFill>
                <a:prstClr val="black">
                  <a:tint val="75000"/>
                </a:prstClr>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401E359C-2FF3-4480-86CC-59A34E9045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17313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gray">
          <a:xfrm>
            <a:off x="0" y="76200"/>
            <a:ext cx="91440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SUPPORTIVE CARE MEDICINE</a:t>
            </a:r>
          </a:p>
        </p:txBody>
      </p:sp>
      <p:sp>
        <p:nvSpPr>
          <p:cNvPr id="1028" name="Rectangle 4"/>
          <p:cNvSpPr>
            <a:spLocks noGrp="1" noChangeArrowheads="1"/>
          </p:cNvSpPr>
          <p:nvPr>
            <p:ph type="body" idx="1"/>
          </p:nvPr>
        </p:nvSpPr>
        <p:spPr bwMode="auto">
          <a:xfrm>
            <a:off x="25400" y="963613"/>
            <a:ext cx="90424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55946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iming>
    <p:tnLst>
      <p:par>
        <p:cTn id="1" dur="indefinite" restart="never" nodeType="tmRoot"/>
      </p:par>
    </p:tnLst>
  </p:timing>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292100" indent="-227013" algn="l" rtl="0" eaLnBrk="0" fontAlgn="base" hangingPunct="0">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ea typeface="+mn-ea"/>
          <a:cs typeface="+mn-cs"/>
        </a:defRPr>
      </a:lvl1pPr>
      <a:lvl2pPr marL="808038" indent="-355600" algn="l" rtl="0" eaLnBrk="0" fontAlgn="base" hangingPunct="0">
        <a:spcBef>
          <a:spcPct val="20000"/>
        </a:spcBef>
        <a:spcAft>
          <a:spcPct val="0"/>
        </a:spcAft>
        <a:buChar char="—"/>
        <a:tabLst>
          <a:tab pos="336550" algn="l"/>
          <a:tab pos="803275" algn="l"/>
          <a:tab pos="1146175" algn="l"/>
          <a:tab pos="1606550" algn="l"/>
          <a:tab pos="2054225" algn="l"/>
        </a:tabLst>
        <a:defRPr>
          <a:solidFill>
            <a:srgbClr val="4D4D4D"/>
          </a:solidFill>
          <a:latin typeface="+mn-lt"/>
        </a:defRPr>
      </a:lvl2pPr>
      <a:lvl3pPr marL="1323975" indent="-284163" algn="l" rtl="0" eaLnBrk="0" fontAlgn="base" hangingPunct="0">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defRPr>
      </a:lvl3pPr>
      <a:lvl4pPr marL="1730375" indent="-292100" algn="l" rtl="0" eaLnBrk="0" fontAlgn="base" hangingPunct="0">
        <a:spcBef>
          <a:spcPct val="20000"/>
        </a:spcBef>
        <a:spcAft>
          <a:spcPct val="0"/>
        </a:spcAft>
        <a:buChar char="—"/>
        <a:tabLst>
          <a:tab pos="336550" algn="l"/>
          <a:tab pos="803275" algn="l"/>
          <a:tab pos="1146175" algn="l"/>
          <a:tab pos="1606550" algn="l"/>
          <a:tab pos="2054225" algn="l"/>
        </a:tabLst>
        <a:defRPr>
          <a:solidFill>
            <a:srgbClr val="4D4D4D"/>
          </a:solidFill>
          <a:latin typeface="+mn-lt"/>
        </a:defRPr>
      </a:lvl4pPr>
      <a:lvl5pPr marL="2133600" indent="-288925" algn="l" rtl="0" eaLnBrk="0" fontAlgn="base" hangingPunct="0">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defRPr>
      </a:lvl5pPr>
      <a:lvl6pPr marL="2590800" indent="-288925" algn="l" rtl="0" fontAlgn="base">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defRPr>
      </a:lvl6pPr>
      <a:lvl7pPr marL="3048000" indent="-288925" algn="l" rtl="0" fontAlgn="base">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defRPr>
      </a:lvl7pPr>
      <a:lvl8pPr marL="3505200" indent="-288925" algn="l" rtl="0" fontAlgn="base">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defRPr>
      </a:lvl8pPr>
      <a:lvl9pPr marL="3962400" indent="-288925" algn="l" rtl="0" fontAlgn="base">
        <a:spcBef>
          <a:spcPct val="20000"/>
        </a:spcBef>
        <a:spcAft>
          <a:spcPct val="0"/>
        </a:spcAft>
        <a:buFont typeface="Wingdings" pitchFamily="2" charset="2"/>
        <a:buChar char="§"/>
        <a:tabLst>
          <a:tab pos="336550" algn="l"/>
          <a:tab pos="803275" algn="l"/>
          <a:tab pos="1146175" algn="l"/>
          <a:tab pos="1606550" algn="l"/>
          <a:tab pos="2054225" algn="l"/>
        </a:tabLst>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marL="114300" marR="0" lvl="0" indent="-1143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prstClr val="black"/>
                </a:solidFill>
                <a:effectLst/>
                <a:uLnTx/>
                <a:uFillTx/>
                <a:latin typeface="Lucida Sans"/>
                <a:ea typeface="+mn-ea"/>
                <a:cs typeface="Lucida Sans"/>
              </a:rPr>
              <a:t>Click to edit Master text styles</a:t>
            </a:r>
          </a:p>
          <a:p>
            <a:pPr marL="342900" marR="0" lvl="1" indent="-114300" algn="l" defTabSz="457200" rtl="0" eaLnBrk="1" fontAlgn="auto" latinLnBrk="0" hangingPunct="1">
              <a:lnSpc>
                <a:spcPct val="100000"/>
              </a:lnSpc>
              <a:spcBef>
                <a:spcPct val="20000"/>
              </a:spcBef>
              <a:spcAft>
                <a:spcPts val="0"/>
              </a:spcAft>
              <a:buClrTx/>
              <a:buSzPct val="65000"/>
              <a:buFont typeface="Courier New"/>
              <a:buChar char="o"/>
              <a:tabLst/>
              <a:defRPr/>
            </a:pPr>
            <a:r>
              <a:rPr kumimoji="0" lang="en-US" sz="1400" b="0" i="0" u="none" strike="noStrike" kern="1200" cap="none" spc="0" normalizeH="0" baseline="0" noProof="0" dirty="0" smtClean="0">
                <a:ln>
                  <a:noFill/>
                </a:ln>
                <a:solidFill>
                  <a:prstClr val="black"/>
                </a:solidFill>
                <a:effectLst/>
                <a:uLnTx/>
                <a:uFillTx/>
                <a:latin typeface="Lucida Sans"/>
                <a:ea typeface="+mn-ea"/>
                <a:cs typeface="Lucida Sans"/>
              </a:rPr>
              <a:t>Second level</a:t>
            </a:r>
          </a:p>
          <a:p>
            <a:pPr marL="571500" marR="0" lvl="2" indent="-114300" algn="l" defTabSz="457200" rtl="0" eaLnBrk="1" fontAlgn="auto" latinLnBrk="0" hangingPunct="1">
              <a:lnSpc>
                <a:spcPct val="100000"/>
              </a:lnSpc>
              <a:spcBef>
                <a:spcPct val="20000"/>
              </a:spcBef>
              <a:spcAft>
                <a:spcPts val="0"/>
              </a:spcAft>
              <a:buClrTx/>
              <a:buSzPct val="80000"/>
              <a:buFont typeface="Wingdings" charset="2"/>
              <a:buChar char="§"/>
              <a:tabLst/>
              <a:defRPr/>
            </a:pPr>
            <a:r>
              <a:rPr kumimoji="0" lang="en-US" sz="1400" b="0" i="0" u="none" strike="noStrike" kern="1200" cap="none" spc="0" normalizeH="0" baseline="0" noProof="0" dirty="0" smtClean="0">
                <a:ln>
                  <a:noFill/>
                </a:ln>
                <a:solidFill>
                  <a:prstClr val="black"/>
                </a:solidFill>
                <a:effectLst/>
                <a:uLnTx/>
                <a:uFillTx/>
                <a:latin typeface="Lucida Sans"/>
                <a:ea typeface="+mn-ea"/>
                <a:cs typeface="Lucida Sans"/>
              </a:rPr>
              <a:t>Third level</a:t>
            </a:r>
          </a:p>
        </p:txBody>
      </p:sp>
      <p:sp>
        <p:nvSpPr>
          <p:cNvPr id="6" name="Slide Number Placeholder 5"/>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chemeClr val="tx2"/>
                </a:solidFill>
                <a:latin typeface="Lucida Sans"/>
                <a:cs typeface="Lucida Sans"/>
              </a:defRPr>
            </a:lvl1pPr>
          </a:lstStyle>
          <a:p>
            <a:fld id="{A6A7DFC8-CC87-1C45-AE2C-C06DE0F5DDBD}" type="slidenum">
              <a:rPr lang="en-US" smtClean="0">
                <a:solidFill>
                  <a:srgbClr val="595959"/>
                </a:solidFill>
              </a:rPr>
              <a:pPr/>
              <a:t>‹#›</a:t>
            </a:fld>
            <a:endParaRPr lang="en-US" dirty="0">
              <a:solidFill>
                <a:srgbClr val="595959"/>
              </a:solidFill>
            </a:endParaRPr>
          </a:p>
        </p:txBody>
      </p:sp>
      <p:cxnSp>
        <p:nvCxnSpPr>
          <p:cNvPr id="5" name="Straight Connector 4"/>
          <p:cNvCxnSpPr/>
          <p:nvPr/>
        </p:nvCxnSpPr>
        <p:spPr>
          <a:xfrm>
            <a:off x="461434" y="1029232"/>
            <a:ext cx="8225367"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2609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dt="0"/>
  <p:txStyles>
    <p:titleStyle>
      <a:lvl1pPr algn="l" defTabSz="457200" rtl="0" eaLnBrk="1" latinLnBrk="0" hangingPunct="1">
        <a:spcBef>
          <a:spcPct val="0"/>
        </a:spcBef>
        <a:buNone/>
        <a:defRPr sz="2000" kern="1200" baseline="0">
          <a:solidFill>
            <a:srgbClr val="595959"/>
          </a:solidFill>
          <a:latin typeface="Lucida Sans"/>
          <a:ea typeface="+mj-ea"/>
          <a:cs typeface="Lucida Sans"/>
        </a:defRPr>
      </a:lvl1pPr>
    </p:titleStyle>
    <p:bodyStyle>
      <a:lvl1pPr marL="114300" marR="0" indent="-1143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solidFill>
          <a:latin typeface="Lucida Sans"/>
          <a:ea typeface="+mn-ea"/>
          <a:cs typeface="Lucida Sans"/>
        </a:defRPr>
      </a:lvl1pPr>
      <a:lvl2pPr marL="342900" marR="0" indent="-114300" algn="l" defTabSz="457200" rtl="0" eaLnBrk="1" fontAlgn="auto" latinLnBrk="0" hangingPunct="1">
        <a:lnSpc>
          <a:spcPct val="100000"/>
        </a:lnSpc>
        <a:spcBef>
          <a:spcPct val="20000"/>
        </a:spcBef>
        <a:spcAft>
          <a:spcPts val="0"/>
        </a:spcAft>
        <a:buClrTx/>
        <a:buSzPct val="50000"/>
        <a:buFont typeface="Wingdings" charset="2"/>
        <a:buChar char=""/>
        <a:tabLst/>
        <a:defRPr sz="1400" kern="1200">
          <a:solidFill>
            <a:schemeClr val="tx1"/>
          </a:solidFill>
          <a:latin typeface="Lucida Sans"/>
          <a:ea typeface="+mn-ea"/>
          <a:cs typeface="Lucida Sans"/>
        </a:defRPr>
      </a:lvl2pPr>
      <a:lvl3pPr marL="571500" marR="0" indent="-114300" algn="l" defTabSz="457200" rtl="0" eaLnBrk="1" fontAlgn="auto" latinLnBrk="0" hangingPunct="1">
        <a:lnSpc>
          <a:spcPct val="100000"/>
        </a:lnSpc>
        <a:spcBef>
          <a:spcPct val="20000"/>
        </a:spcBef>
        <a:spcAft>
          <a:spcPts val="0"/>
        </a:spcAft>
        <a:buClrTx/>
        <a:buSzPct val="80000"/>
        <a:buFont typeface="Wingdings" charset="2"/>
        <a:buChar char="§"/>
        <a:tabLst/>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3966" y="2379131"/>
            <a:ext cx="7548034" cy="1143000"/>
          </a:xfrm>
          <a:prstGeom prst="rect">
            <a:avLst/>
          </a:prstGeom>
        </p:spPr>
        <p:txBody>
          <a:bodyPr vert="horz" lIns="91440" tIns="45720" rIns="91440" bIns="45720" rtlCol="0" anchor="b">
            <a:normAutofit/>
          </a:bodyPr>
          <a:lstStyle/>
          <a:p>
            <a:r>
              <a:rPr lang="en-US" dirty="0" smtClean="0"/>
              <a:t>Click to edit Master title (26 pt. Lucida Sans)</a:t>
            </a:r>
            <a:endParaRPr lang="en-US" dirty="0"/>
          </a:p>
        </p:txBody>
      </p:sp>
    </p:spTree>
    <p:extLst>
      <p:ext uri="{BB962C8B-B14F-4D97-AF65-F5344CB8AC3E}">
        <p14:creationId xmlns:p14="http://schemas.microsoft.com/office/powerpoint/2010/main" val="512662267"/>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l" defTabSz="457200" rtl="0" eaLnBrk="1" latinLnBrk="0" hangingPunct="1">
        <a:spcBef>
          <a:spcPct val="0"/>
        </a:spcBef>
        <a:buNone/>
        <a:defRPr sz="2600" kern="1200" baseline="0">
          <a:solidFill>
            <a:schemeClr val="bg1"/>
          </a:solidFill>
          <a:latin typeface="Lucida Sans"/>
          <a:ea typeface="+mj-ea"/>
          <a:cs typeface="Lucida Sans"/>
        </a:defRPr>
      </a:lvl1pPr>
    </p:titleStyle>
    <p:bodyStyle>
      <a:lvl1pPr marL="119063" indent="-119063" algn="l" defTabSz="457200" rtl="0" eaLnBrk="1" latinLnBrk="0" hangingPunct="1">
        <a:spcBef>
          <a:spcPct val="20000"/>
        </a:spcBef>
        <a:spcAft>
          <a:spcPts val="0"/>
        </a:spcAft>
        <a:buFont typeface="Arial"/>
        <a:buChar char="•"/>
        <a:defRPr sz="1400" kern="1200">
          <a:solidFill>
            <a:schemeClr val="tx1"/>
          </a:solidFill>
          <a:latin typeface="Lucida Sans"/>
          <a:ea typeface="+mn-ea"/>
          <a:cs typeface="Lucida Sans"/>
        </a:defRPr>
      </a:lvl1pPr>
      <a:lvl2pPr marL="5762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2pPr>
      <a:lvl3pPr marL="10334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3pPr>
      <a:lvl4pPr marL="14906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4pPr>
      <a:lvl5pPr marL="19478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chemeClr val="bg1"/>
                </a:solidFill>
                <a:latin typeface="Lucida Sans"/>
                <a:cs typeface="Lucida Sans"/>
              </a:defRPr>
            </a:lvl1pPr>
          </a:lstStyle>
          <a:p>
            <a:pPr defTabSz="457200"/>
            <a:fld id="{A6A7DFC8-CC87-1C45-AE2C-C06DE0F5DDBD}"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1822696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dt="0"/>
  <p:txStyles>
    <p:titleStyle>
      <a:lvl1pPr algn="l" defTabSz="457200" rtl="0" eaLnBrk="1" latinLnBrk="0" hangingPunct="1">
        <a:spcBef>
          <a:spcPct val="0"/>
        </a:spcBef>
        <a:buNone/>
        <a:defRPr sz="2000" kern="1200" baseline="0">
          <a:solidFill>
            <a:schemeClr val="bg1"/>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extLst>
              <a:ext uri="{BEBA8EAE-BF5A-486C-A8C5-ECC9F3942E4B}">
                <a14:imgProps xmlns:a14="http://schemas.microsoft.com/office/drawing/2010/main">
                  <a14:imgLayer r:embed="rId4">
                    <a14:imgEffect>
                      <a14:colorTemperature colorTemp="3675"/>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133600"/>
            <a:ext cx="8386234" cy="1143000"/>
          </a:xfrm>
          <a:prstGeom prst="rect">
            <a:avLst/>
          </a:prstGeom>
        </p:spPr>
        <p:txBody>
          <a:bodyPr vert="horz" lIns="91440" tIns="45720" rIns="91440" bIns="45720" rtlCol="0" anchor="b">
            <a:normAutofit/>
          </a:bodyPr>
          <a:lstStyle/>
          <a:p>
            <a:r>
              <a:rPr lang="en-US" dirty="0" smtClean="0"/>
              <a:t>Click to edit Master title (26 pt. Lucida Sans)</a:t>
            </a:r>
            <a:endParaRPr lang="en-US" dirty="0"/>
          </a:p>
        </p:txBody>
      </p:sp>
    </p:spTree>
    <p:extLst>
      <p:ext uri="{BB962C8B-B14F-4D97-AF65-F5344CB8AC3E}">
        <p14:creationId xmlns:p14="http://schemas.microsoft.com/office/powerpoint/2010/main" val="2975481629"/>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hf hdr="0" dt="0"/>
  <p:txStyles>
    <p:titleStyle>
      <a:lvl1pPr algn="ctr" defTabSz="457200" rtl="0" eaLnBrk="1" latinLnBrk="0" hangingPunct="1">
        <a:spcBef>
          <a:spcPct val="0"/>
        </a:spcBef>
        <a:buNone/>
        <a:defRPr sz="2600" kern="1200" baseline="0">
          <a:solidFill>
            <a:schemeClr val="bg1"/>
          </a:solidFill>
          <a:latin typeface="Lucida Sans"/>
          <a:ea typeface="+mj-ea"/>
          <a:cs typeface="Lucida Sans"/>
        </a:defRPr>
      </a:lvl1pPr>
    </p:titleStyle>
    <p:bodyStyle>
      <a:lvl1pPr marL="119063" indent="-119063" algn="l" defTabSz="457200" rtl="0" eaLnBrk="1" latinLnBrk="0" hangingPunct="1">
        <a:spcBef>
          <a:spcPct val="20000"/>
        </a:spcBef>
        <a:spcAft>
          <a:spcPts val="0"/>
        </a:spcAft>
        <a:buFont typeface="Arial"/>
        <a:buChar char="•"/>
        <a:defRPr sz="1400" kern="1200">
          <a:solidFill>
            <a:schemeClr val="tx1"/>
          </a:solidFill>
          <a:latin typeface="Lucida Sans"/>
          <a:ea typeface="+mn-ea"/>
          <a:cs typeface="Lucida Sans"/>
        </a:defRPr>
      </a:lvl1pPr>
      <a:lvl2pPr marL="5762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2pPr>
      <a:lvl3pPr marL="10334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3pPr>
      <a:lvl4pPr marL="14906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4pPr>
      <a:lvl5pPr marL="19478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extLst>
              <a:ext uri="{BEBA8EAE-BF5A-486C-A8C5-ECC9F3942E4B}">
                <a14:imgProps xmlns:a14="http://schemas.microsoft.com/office/drawing/2010/main">
                  <a14:imgLayer r:embed="rId13">
                    <a14:imgEffect>
                      <a14:colorTemperature colorTemp="3675"/>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chemeClr val="bg1"/>
                </a:solidFill>
                <a:latin typeface="Lucida Sans"/>
                <a:cs typeface="Lucida Sans"/>
              </a:defRPr>
            </a:lvl1pPr>
          </a:lstStyle>
          <a:p>
            <a:pPr defTabSz="457200"/>
            <a:fld id="{A6A7DFC8-CC87-1C45-AE2C-C06DE0F5DDBD}"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9579031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hdr="0" dt="0"/>
  <p:txStyles>
    <p:titleStyle>
      <a:lvl1pPr algn="l" defTabSz="457200" rtl="0" eaLnBrk="1" latinLnBrk="0" hangingPunct="1">
        <a:spcBef>
          <a:spcPct val="0"/>
        </a:spcBef>
        <a:buNone/>
        <a:defRPr sz="2000" kern="1200" baseline="0">
          <a:solidFill>
            <a:schemeClr val="bg1"/>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8566" y="2218744"/>
            <a:ext cx="5185834" cy="1143000"/>
          </a:xfrm>
          <a:prstGeom prst="rect">
            <a:avLst/>
          </a:prstGeom>
        </p:spPr>
        <p:txBody>
          <a:bodyPr vert="horz" lIns="91440" tIns="45720" rIns="91440" bIns="45720" rtlCol="0" anchor="b">
            <a:normAutofit/>
          </a:bodyPr>
          <a:lstStyle/>
          <a:p>
            <a:r>
              <a:rPr lang="en-US" dirty="0" smtClean="0"/>
              <a:t>Click to edit Master title </a:t>
            </a:r>
            <a:br>
              <a:rPr lang="en-US" dirty="0" smtClean="0"/>
            </a:br>
            <a:r>
              <a:rPr lang="en-US" dirty="0" smtClean="0"/>
              <a:t>(26 pt. Lucida Sans)</a:t>
            </a:r>
            <a:endParaRPr lang="en-US" dirty="0"/>
          </a:p>
        </p:txBody>
      </p:sp>
    </p:spTree>
    <p:extLst>
      <p:ext uri="{BB962C8B-B14F-4D97-AF65-F5344CB8AC3E}">
        <p14:creationId xmlns:p14="http://schemas.microsoft.com/office/powerpoint/2010/main" val="2496405615"/>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457200" rtl="0" eaLnBrk="1" latinLnBrk="0" hangingPunct="1">
        <a:spcBef>
          <a:spcPct val="0"/>
        </a:spcBef>
        <a:buNone/>
        <a:defRPr sz="2600" kern="1200" baseline="0">
          <a:solidFill>
            <a:schemeClr val="tx2"/>
          </a:solidFill>
          <a:latin typeface="Lucida Sans"/>
          <a:ea typeface="+mj-ea"/>
          <a:cs typeface="Lucida Sans"/>
        </a:defRPr>
      </a:lvl1pPr>
    </p:titleStyle>
    <p:bodyStyle>
      <a:lvl1pPr marL="119063" indent="-119063" algn="l" defTabSz="457200" rtl="0" eaLnBrk="1" latinLnBrk="0" hangingPunct="1">
        <a:spcBef>
          <a:spcPct val="20000"/>
        </a:spcBef>
        <a:spcAft>
          <a:spcPts val="0"/>
        </a:spcAft>
        <a:buFont typeface="Arial"/>
        <a:buChar char="•"/>
        <a:defRPr sz="1400" kern="1200">
          <a:solidFill>
            <a:schemeClr val="tx1"/>
          </a:solidFill>
          <a:latin typeface="Lucida Sans"/>
          <a:ea typeface="+mn-ea"/>
          <a:cs typeface="Lucida Sans"/>
        </a:defRPr>
      </a:lvl1pPr>
      <a:lvl2pPr marL="5762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2pPr>
      <a:lvl3pPr marL="10334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3pPr>
      <a:lvl4pPr marL="14906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4pPr>
      <a:lvl5pPr marL="19478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b">
            <a:normAutofit/>
          </a:bodyPr>
          <a:lstStyle/>
          <a:p>
            <a:r>
              <a:rPr lang="en-US" dirty="0" smtClean="0"/>
              <a:t>Click to edit Master title style (Lucida Sans Regular, 20 pt.)</a:t>
            </a:r>
            <a:endParaRPr lang="en-US" dirty="0"/>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lvl="0"/>
            <a:r>
              <a:rPr lang="en-US" dirty="0" smtClean="0"/>
              <a:t>Click to edit Master body text (Lucida Sans Regular, 14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rgbClr val="595959"/>
                </a:solidFill>
                <a:latin typeface="Lucida Sans"/>
                <a:cs typeface="Lucida Sans"/>
              </a:defRPr>
            </a:lvl1pPr>
          </a:lstStyle>
          <a:p>
            <a:pPr defTabSz="457200"/>
            <a:fld id="{A6A7DFC8-CC87-1C45-AE2C-C06DE0F5DDBD}" type="slidenum">
              <a:rPr lang="en-US" smtClean="0"/>
              <a:pPr defTabSz="457200"/>
              <a:t>‹#›</a:t>
            </a:fld>
            <a:endParaRPr lang="en-US" dirty="0"/>
          </a:p>
        </p:txBody>
      </p:sp>
      <p:cxnSp>
        <p:nvCxnSpPr>
          <p:cNvPr id="5" name="Straight Connector 4"/>
          <p:cNvCxnSpPr/>
          <p:nvPr userDrawn="1"/>
        </p:nvCxnSpPr>
        <p:spPr>
          <a:xfrm>
            <a:off x="461434" y="1029232"/>
            <a:ext cx="8225367"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3462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dt="0"/>
  <p:txStyles>
    <p:titleStyle>
      <a:lvl1pPr algn="l" defTabSz="457200" rtl="0" eaLnBrk="1" latinLnBrk="0" hangingPunct="1">
        <a:spcBef>
          <a:spcPct val="0"/>
        </a:spcBef>
        <a:buNone/>
        <a:defRPr sz="2000" kern="1200" baseline="0">
          <a:solidFill>
            <a:schemeClr val="tx2"/>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4114800"/>
            <a:ext cx="7548034" cy="1143000"/>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Supportive </a:t>
            </a:r>
            <a:r>
              <a:rPr lang="en-US" sz="3600" dirty="0"/>
              <a:t>Care </a:t>
            </a:r>
            <a:r>
              <a:rPr lang="en-US" sz="3600" dirty="0" smtClean="0"/>
              <a:t>Medicine</a:t>
            </a:r>
            <a:br>
              <a:rPr lang="en-US" sz="3600" dirty="0" smtClean="0"/>
            </a:br>
            <a:r>
              <a:rPr lang="en-US" sz="3600" dirty="0" smtClean="0"/>
              <a:t/>
            </a:r>
            <a:br>
              <a:rPr lang="en-US" sz="3600" dirty="0" smtClean="0"/>
            </a:br>
            <a:r>
              <a:rPr lang="en-US" sz="2700" dirty="0" smtClean="0"/>
              <a:t>Bradley T. Rosen, MD MBA FHM</a:t>
            </a:r>
            <a:br>
              <a:rPr lang="en-US" sz="2700" dirty="0" smtClean="0"/>
            </a:br>
            <a:r>
              <a:rPr lang="en-US" sz="2700" dirty="0" smtClean="0"/>
              <a:t>Medical Director</a:t>
            </a:r>
            <a:br>
              <a:rPr lang="en-US" sz="2700" dirty="0" smtClean="0"/>
            </a:br>
            <a:r>
              <a:rPr lang="en-US" sz="2700" dirty="0" smtClean="0"/>
              <a:t>Supportive Care Medicine</a:t>
            </a:r>
            <a:br>
              <a:rPr lang="en-US" sz="2700" dirty="0" smtClean="0"/>
            </a:br>
            <a:endParaRPr lang="en-US" sz="2700" dirty="0"/>
          </a:p>
        </p:txBody>
      </p:sp>
    </p:spTree>
    <p:extLst>
      <p:ext uri="{BB962C8B-B14F-4D97-AF65-F5344CB8AC3E}">
        <p14:creationId xmlns:p14="http://schemas.microsoft.com/office/powerpoint/2010/main" val="115068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solidFill>
                  <a:prstClr val="white"/>
                </a:solidFill>
              </a:rPr>
              <a:pPr/>
              <a:t>10</a:t>
            </a:fld>
            <a:endParaRPr lang="en-US" dirty="0">
              <a:solidFill>
                <a:prstClr val="white"/>
              </a:solidFill>
            </a:endParaRPr>
          </a:p>
        </p:txBody>
      </p:sp>
      <p:sp>
        <p:nvSpPr>
          <p:cNvPr id="4" name="Text Placeholder 3"/>
          <p:cNvSpPr>
            <a:spLocks noGrp="1"/>
          </p:cNvSpPr>
          <p:nvPr>
            <p:ph type="body" sz="quarter" idx="11"/>
          </p:nvPr>
        </p:nvSpPr>
        <p:spPr>
          <a:xfrm>
            <a:off x="152400" y="1143000"/>
            <a:ext cx="8763000" cy="4953000"/>
          </a:xfrm>
        </p:spPr>
        <p:txBody>
          <a:bodyPr>
            <a:noAutofit/>
          </a:bodyPr>
          <a:lstStyle/>
          <a:p>
            <a:pPr marL="342900" indent="-342900">
              <a:buFont typeface="+mj-lt"/>
              <a:buAutoNum type="arabicPeriod"/>
            </a:pPr>
            <a:r>
              <a:rPr lang="en-US" sz="1750" dirty="0" smtClean="0"/>
              <a:t>Supportive Care Medicine (SCM) patients will receive a </a:t>
            </a:r>
            <a:r>
              <a:rPr lang="en-US" sz="1750" b="1" dirty="0" smtClean="0"/>
              <a:t>comprehensive assessment</a:t>
            </a:r>
            <a:r>
              <a:rPr lang="en-US" sz="1750" dirty="0" smtClean="0"/>
              <a:t> (physical, psychological, social, spiritual and functional).</a:t>
            </a:r>
          </a:p>
          <a:p>
            <a:pPr marL="342900" indent="-342900">
              <a:buFont typeface="+mj-lt"/>
              <a:buAutoNum type="arabicPeriod"/>
            </a:pPr>
            <a:endParaRPr lang="en-US" sz="1750" dirty="0" smtClean="0"/>
          </a:p>
          <a:p>
            <a:pPr marL="342900" indent="-342900">
              <a:buFont typeface="+mj-lt"/>
              <a:buAutoNum type="arabicPeriod"/>
            </a:pPr>
            <a:r>
              <a:rPr lang="en-US" sz="1750" dirty="0" smtClean="0"/>
              <a:t>SCM patients will be </a:t>
            </a:r>
            <a:r>
              <a:rPr lang="en-US" sz="1750" b="1" dirty="0" smtClean="0"/>
              <a:t>screened for paint, shortness of breath, nausea and constipation.</a:t>
            </a:r>
            <a:r>
              <a:rPr lang="en-US" sz="1750" dirty="0" smtClean="0"/>
              <a:t> </a:t>
            </a:r>
          </a:p>
          <a:p>
            <a:pPr marL="342900" indent="-342900">
              <a:buFont typeface="+mj-lt"/>
              <a:buAutoNum type="arabicPeriod"/>
            </a:pPr>
            <a:endParaRPr lang="en-US" sz="1750" dirty="0" smtClean="0"/>
          </a:p>
          <a:p>
            <a:pPr marL="342900" indent="-342900">
              <a:buFont typeface="+mj-lt"/>
              <a:buAutoNum type="arabicPeriod"/>
            </a:pPr>
            <a:r>
              <a:rPr lang="en-US" sz="1750" dirty="0" smtClean="0"/>
              <a:t>There will be </a:t>
            </a:r>
            <a:r>
              <a:rPr lang="en-US" sz="1750" b="1" dirty="0" smtClean="0"/>
              <a:t>documentation regarding patients’ emotional needs. </a:t>
            </a:r>
          </a:p>
          <a:p>
            <a:pPr marL="342900" indent="-342900">
              <a:buFont typeface="+mj-lt"/>
              <a:buAutoNum type="arabicPeriod"/>
            </a:pPr>
            <a:endParaRPr lang="en-US" sz="1750" b="1" dirty="0" smtClean="0"/>
          </a:p>
          <a:p>
            <a:pPr marL="342900" indent="-342900">
              <a:buFont typeface="+mj-lt"/>
              <a:buAutoNum type="arabicPeriod"/>
            </a:pPr>
            <a:r>
              <a:rPr lang="en-US" sz="1750" dirty="0" smtClean="0"/>
              <a:t>There will be </a:t>
            </a:r>
            <a:r>
              <a:rPr lang="en-US" sz="1750" b="1" dirty="0" smtClean="0"/>
              <a:t>documentation of patients’ spiritual beliefs or preferences not to discuss them. </a:t>
            </a:r>
          </a:p>
          <a:p>
            <a:pPr marL="342900" indent="-342900">
              <a:buFont typeface="+mj-lt"/>
              <a:buAutoNum type="arabicPeriod"/>
            </a:pPr>
            <a:endParaRPr lang="en-US" sz="1750" dirty="0" smtClean="0"/>
          </a:p>
          <a:p>
            <a:pPr marL="342900" indent="-342900">
              <a:buFont typeface="+mj-lt"/>
              <a:buAutoNum type="arabicPeriod"/>
            </a:pPr>
            <a:r>
              <a:rPr lang="en-US" sz="1750" dirty="0" smtClean="0"/>
              <a:t>SCM patients’ </a:t>
            </a:r>
            <a:r>
              <a:rPr lang="en-US" sz="1750" b="1" dirty="0" smtClean="0"/>
              <a:t>surrogate decision-maker’s name and contact information will be documented, or the absence of a surrogate will be noted. </a:t>
            </a:r>
          </a:p>
          <a:p>
            <a:pPr marL="342900" indent="-342900">
              <a:buFont typeface="+mj-lt"/>
              <a:buAutoNum type="arabicPeriod"/>
            </a:pPr>
            <a:endParaRPr lang="en-US" sz="1750" dirty="0"/>
          </a:p>
          <a:p>
            <a:pPr marL="342900" indent="-342900">
              <a:buFont typeface="+mj-lt"/>
              <a:buAutoNum type="arabicPeriod"/>
            </a:pPr>
            <a:r>
              <a:rPr lang="en-US" sz="1750" dirty="0" smtClean="0"/>
              <a:t>SCM patients will have </a:t>
            </a:r>
            <a:r>
              <a:rPr lang="en-US" sz="1750" b="1" dirty="0" smtClean="0"/>
              <a:t>their preferences for life-sustaining treatments documented in the EMR, an Advance Directive, and/or POLST.  </a:t>
            </a:r>
          </a:p>
          <a:p>
            <a:pPr marL="342900" indent="-342900">
              <a:buFont typeface="Arial" pitchFamily="34" charset="0"/>
              <a:buChar char="•"/>
            </a:pPr>
            <a:endParaRPr lang="en-US" sz="1750" dirty="0"/>
          </a:p>
          <a:p>
            <a:endParaRPr lang="en-US" sz="1750" dirty="0"/>
          </a:p>
        </p:txBody>
      </p:sp>
      <p:sp>
        <p:nvSpPr>
          <p:cNvPr id="3" name="Title 2"/>
          <p:cNvSpPr>
            <a:spLocks noGrp="1"/>
          </p:cNvSpPr>
          <p:nvPr>
            <p:ph type="title"/>
          </p:nvPr>
        </p:nvSpPr>
        <p:spPr>
          <a:xfrm>
            <a:off x="381000" y="152400"/>
            <a:ext cx="8229600" cy="742950"/>
          </a:xfrm>
        </p:spPr>
        <p:txBody>
          <a:bodyPr>
            <a:normAutofit fontScale="90000"/>
          </a:bodyPr>
          <a:lstStyle/>
          <a:p>
            <a:pPr algn="ctr"/>
            <a:r>
              <a:rPr lang="en-US" sz="2800" dirty="0" smtClean="0"/>
              <a:t>Core Elements of a High Quality</a:t>
            </a:r>
            <a:br>
              <a:rPr lang="en-US" sz="2800" dirty="0" smtClean="0"/>
            </a:br>
            <a:r>
              <a:rPr lang="en-US" sz="2800" dirty="0" smtClean="0"/>
              <a:t>Supportive Care Medicine Consultation*</a:t>
            </a:r>
            <a:endParaRPr lang="en-US" sz="2800" dirty="0"/>
          </a:p>
        </p:txBody>
      </p:sp>
      <p:sp>
        <p:nvSpPr>
          <p:cNvPr id="5" name="Text Placeholder 4"/>
          <p:cNvSpPr txBox="1">
            <a:spLocks/>
          </p:cNvSpPr>
          <p:nvPr/>
        </p:nvSpPr>
        <p:spPr>
          <a:xfrm>
            <a:off x="2971800" y="6276975"/>
            <a:ext cx="6019801" cy="733425"/>
          </a:xfrm>
          <a:prstGeom prst="rect">
            <a:avLst/>
          </a:prstGeom>
        </p:spPr>
        <p:txBody>
          <a:bodyPr vert="horz" lIns="91440" tIns="45720" rIns="91440" bIns="45720" rtlCol="0">
            <a:normAutofit/>
          </a:bodyPr>
          <a:lst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smtClean="0">
                <a:solidFill>
                  <a:schemeClr val="bg1"/>
                </a:solidFill>
              </a:rPr>
              <a:t>* Source: AAHPM and HPNA</a:t>
            </a:r>
          </a:p>
        </p:txBody>
      </p:sp>
    </p:spTree>
    <p:extLst>
      <p:ext uri="{BB962C8B-B14F-4D97-AF65-F5344CB8AC3E}">
        <p14:creationId xmlns:p14="http://schemas.microsoft.com/office/powerpoint/2010/main" val="30438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solidFill>
                  <a:prstClr val="white"/>
                </a:solidFill>
              </a:rPr>
              <a:pPr/>
              <a:t>11</a:t>
            </a:fld>
            <a:endParaRPr lang="en-US" dirty="0">
              <a:solidFill>
                <a:prstClr val="white"/>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1721035609"/>
              </p:ext>
            </p:extLst>
          </p:nvPr>
        </p:nvGraphicFramePr>
        <p:xfrm>
          <a:off x="657447" y="762000"/>
          <a:ext cx="8504274" cy="5281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1715636"/>
              </p:ext>
            </p:extLst>
          </p:nvPr>
        </p:nvGraphicFramePr>
        <p:xfrm>
          <a:off x="17721" y="5486400"/>
          <a:ext cx="7539353" cy="1188720"/>
        </p:xfrm>
        <a:graphic>
          <a:graphicData uri="http://schemas.openxmlformats.org/drawingml/2006/table">
            <a:tbl>
              <a:tblPr firstRow="1" bandRow="1">
                <a:tableStyleId>{793D81CF-94F2-401A-BA57-92F5A7B2D0C5}</a:tableStyleId>
              </a:tblPr>
              <a:tblGrid>
                <a:gridCol w="1600198"/>
                <a:gridCol w="1086179"/>
                <a:gridCol w="1213244"/>
                <a:gridCol w="1213244"/>
                <a:gridCol w="1213244"/>
                <a:gridCol w="1213244"/>
              </a:tblGrid>
              <a:tr h="259080">
                <a:tc>
                  <a:txBody>
                    <a:bodyPr/>
                    <a:lstStyle/>
                    <a:p>
                      <a:pPr algn="ctr"/>
                      <a:r>
                        <a:rPr lang="en-US" sz="1200" b="1" dirty="0" smtClean="0"/>
                        <a:t>Fiscal</a:t>
                      </a:r>
                      <a:r>
                        <a:rPr lang="en-US" sz="1200" b="1" baseline="0" dirty="0" smtClean="0"/>
                        <a:t> Year</a:t>
                      </a:r>
                      <a:endParaRPr lang="en-US" sz="1200" b="1" dirty="0"/>
                    </a:p>
                  </a:txBody>
                  <a:tcPr/>
                </a:tc>
                <a:tc>
                  <a:txBody>
                    <a:bodyPr/>
                    <a:lstStyle/>
                    <a:p>
                      <a:pPr algn="ctr"/>
                      <a:r>
                        <a:rPr lang="en-US" sz="1200" b="1" dirty="0" smtClean="0"/>
                        <a:t>2011</a:t>
                      </a:r>
                      <a:endParaRPr lang="en-US" sz="1200" b="1" dirty="0"/>
                    </a:p>
                  </a:txBody>
                  <a:tcPr/>
                </a:tc>
                <a:tc>
                  <a:txBody>
                    <a:bodyPr/>
                    <a:lstStyle/>
                    <a:p>
                      <a:pPr algn="ctr"/>
                      <a:r>
                        <a:rPr lang="en-US" sz="1200" b="1" dirty="0" smtClean="0"/>
                        <a:t>2012</a:t>
                      </a:r>
                      <a:endParaRPr lang="en-US" sz="1200" b="1" dirty="0"/>
                    </a:p>
                  </a:txBody>
                  <a:tcPr/>
                </a:tc>
                <a:tc>
                  <a:txBody>
                    <a:bodyPr/>
                    <a:lstStyle/>
                    <a:p>
                      <a:pPr algn="ctr"/>
                      <a:r>
                        <a:rPr lang="en-US" sz="1200" b="1" dirty="0" smtClean="0"/>
                        <a:t>2013</a:t>
                      </a:r>
                      <a:endParaRPr lang="en-US" sz="1200" b="1" dirty="0"/>
                    </a:p>
                  </a:txBody>
                  <a:tcPr/>
                </a:tc>
                <a:tc>
                  <a:txBody>
                    <a:bodyPr/>
                    <a:lstStyle/>
                    <a:p>
                      <a:pPr algn="ctr"/>
                      <a:r>
                        <a:rPr lang="en-US" sz="1200" b="1" dirty="0" smtClean="0"/>
                        <a:t>2014</a:t>
                      </a:r>
                      <a:endParaRPr lang="en-US" sz="1200" b="1" dirty="0"/>
                    </a:p>
                  </a:txBody>
                  <a:tcPr/>
                </a:tc>
                <a:tc>
                  <a:txBody>
                    <a:bodyPr/>
                    <a:lstStyle/>
                    <a:p>
                      <a:pPr algn="ctr"/>
                      <a:r>
                        <a:rPr lang="en-US" sz="1200" b="1" dirty="0" smtClean="0"/>
                        <a:t>2015*</a:t>
                      </a:r>
                      <a:endParaRPr lang="en-US" sz="1200" b="1" dirty="0"/>
                    </a:p>
                  </a:txBody>
                  <a:tcPr/>
                </a:tc>
              </a:tr>
              <a:tr h="365760">
                <a:tc>
                  <a:txBody>
                    <a:bodyPr/>
                    <a:lstStyle/>
                    <a:p>
                      <a:pPr algn="ctr"/>
                      <a:r>
                        <a:rPr lang="en-US" sz="1200" b="1" dirty="0" smtClean="0">
                          <a:solidFill>
                            <a:schemeClr val="accent2">
                              <a:lumMod val="75000"/>
                            </a:schemeClr>
                          </a:solidFill>
                        </a:rPr>
                        <a:t>Inpatient</a:t>
                      </a:r>
                      <a:r>
                        <a:rPr lang="en-US" sz="1200" b="1" baseline="0" dirty="0" smtClean="0">
                          <a:solidFill>
                            <a:schemeClr val="accent2">
                              <a:lumMod val="75000"/>
                            </a:schemeClr>
                          </a:solidFill>
                        </a:rPr>
                        <a:t> </a:t>
                      </a:r>
                      <a:r>
                        <a:rPr lang="en-US" sz="1200" b="1" dirty="0" smtClean="0">
                          <a:solidFill>
                            <a:schemeClr val="accent2">
                              <a:lumMod val="75000"/>
                            </a:schemeClr>
                          </a:solidFill>
                        </a:rPr>
                        <a:t>Growth</a:t>
                      </a:r>
                      <a:endParaRPr lang="en-US" sz="1200" b="1" dirty="0">
                        <a:solidFill>
                          <a:schemeClr val="accent2">
                            <a:lumMod val="75000"/>
                          </a:schemeClr>
                        </a:solidFill>
                      </a:endParaRPr>
                    </a:p>
                  </a:txBody>
                  <a:tcPr/>
                </a:tc>
                <a:tc>
                  <a:txBody>
                    <a:bodyPr/>
                    <a:lstStyle/>
                    <a:p>
                      <a:pPr algn="ctr"/>
                      <a:endParaRPr lang="en-US" sz="1200" b="1" dirty="0">
                        <a:solidFill>
                          <a:schemeClr val="accent2">
                            <a:lumMod val="75000"/>
                          </a:schemeClr>
                        </a:solidFill>
                      </a:endParaRPr>
                    </a:p>
                  </a:txBody>
                  <a:tcPr/>
                </a:tc>
                <a:tc>
                  <a:txBody>
                    <a:bodyPr/>
                    <a:lstStyle/>
                    <a:p>
                      <a:pPr algn="ctr"/>
                      <a:r>
                        <a:rPr lang="en-US" sz="1200" b="1" dirty="0" smtClean="0">
                          <a:solidFill>
                            <a:schemeClr val="accent2">
                              <a:lumMod val="75000"/>
                            </a:schemeClr>
                          </a:solidFill>
                        </a:rPr>
                        <a:t>9%</a:t>
                      </a:r>
                      <a:endParaRPr lang="en-US" sz="1200" b="1" dirty="0">
                        <a:solidFill>
                          <a:schemeClr val="accent2">
                            <a:lumMod val="75000"/>
                          </a:schemeClr>
                        </a:solidFill>
                      </a:endParaRPr>
                    </a:p>
                  </a:txBody>
                  <a:tcPr/>
                </a:tc>
                <a:tc>
                  <a:txBody>
                    <a:bodyPr/>
                    <a:lstStyle/>
                    <a:p>
                      <a:pPr algn="ctr"/>
                      <a:r>
                        <a:rPr lang="en-US" sz="1200" b="1" dirty="0" smtClean="0">
                          <a:solidFill>
                            <a:schemeClr val="accent2">
                              <a:lumMod val="75000"/>
                            </a:schemeClr>
                          </a:solidFill>
                        </a:rPr>
                        <a:t>13.8%</a:t>
                      </a:r>
                      <a:endParaRPr lang="en-US" sz="1200" b="1" dirty="0">
                        <a:solidFill>
                          <a:schemeClr val="accent2">
                            <a:lumMod val="75000"/>
                          </a:schemeClr>
                        </a:solidFill>
                      </a:endParaRPr>
                    </a:p>
                  </a:txBody>
                  <a:tcPr/>
                </a:tc>
                <a:tc>
                  <a:txBody>
                    <a:bodyPr/>
                    <a:lstStyle/>
                    <a:p>
                      <a:pPr algn="ctr"/>
                      <a:r>
                        <a:rPr lang="en-US" sz="1200" b="1" dirty="0" smtClean="0">
                          <a:solidFill>
                            <a:schemeClr val="accent2">
                              <a:lumMod val="75000"/>
                            </a:schemeClr>
                          </a:solidFill>
                        </a:rPr>
                        <a:t>-6.5%</a:t>
                      </a:r>
                      <a:endParaRPr lang="en-US" sz="1200" b="1" dirty="0">
                        <a:solidFill>
                          <a:schemeClr val="accent2">
                            <a:lumMod val="75000"/>
                          </a:schemeClr>
                        </a:solidFill>
                      </a:endParaRPr>
                    </a:p>
                  </a:txBody>
                  <a:tcPr/>
                </a:tc>
                <a:tc>
                  <a:txBody>
                    <a:bodyPr/>
                    <a:lstStyle/>
                    <a:p>
                      <a:pPr algn="ctr"/>
                      <a:r>
                        <a:rPr lang="en-US" sz="1200" b="1" dirty="0" smtClean="0">
                          <a:solidFill>
                            <a:schemeClr val="accent2">
                              <a:lumMod val="75000"/>
                            </a:schemeClr>
                          </a:solidFill>
                        </a:rPr>
                        <a:t>23.6%</a:t>
                      </a:r>
                      <a:endParaRPr lang="en-US" sz="1200" b="1" dirty="0">
                        <a:solidFill>
                          <a:schemeClr val="accent2">
                            <a:lumMod val="75000"/>
                          </a:schemeClr>
                        </a:solidFill>
                      </a:endParaRPr>
                    </a:p>
                  </a:txBody>
                  <a:tcPr/>
                </a:tc>
              </a:tr>
              <a:tr h="246529">
                <a:tc>
                  <a:txBody>
                    <a:bodyPr/>
                    <a:lstStyle/>
                    <a:p>
                      <a:pPr algn="ctr"/>
                      <a:r>
                        <a:rPr lang="en-US" sz="1200" b="1" dirty="0" smtClean="0">
                          <a:solidFill>
                            <a:schemeClr val="bg2">
                              <a:lumMod val="50000"/>
                            </a:schemeClr>
                          </a:solidFill>
                        </a:rPr>
                        <a:t>Outpatient</a:t>
                      </a:r>
                      <a:r>
                        <a:rPr lang="en-US" sz="1200" b="1" baseline="0" dirty="0" smtClean="0">
                          <a:solidFill>
                            <a:schemeClr val="bg2">
                              <a:lumMod val="50000"/>
                            </a:schemeClr>
                          </a:solidFill>
                        </a:rPr>
                        <a:t> </a:t>
                      </a:r>
                      <a:r>
                        <a:rPr lang="en-US" sz="1200" b="1" dirty="0" smtClean="0">
                          <a:solidFill>
                            <a:schemeClr val="bg2">
                              <a:lumMod val="50000"/>
                            </a:schemeClr>
                          </a:solidFill>
                        </a:rPr>
                        <a:t>Growth</a:t>
                      </a:r>
                      <a:endParaRPr lang="en-US" sz="1200" b="1" dirty="0">
                        <a:solidFill>
                          <a:schemeClr val="bg2">
                            <a:lumMod val="50000"/>
                          </a:schemeClr>
                        </a:solidFill>
                      </a:endParaRPr>
                    </a:p>
                  </a:txBody>
                  <a:tcPr/>
                </a:tc>
                <a:tc>
                  <a:txBody>
                    <a:bodyPr/>
                    <a:lstStyle/>
                    <a:p>
                      <a:pPr algn="ctr"/>
                      <a:r>
                        <a:rPr lang="en-US" sz="1200" b="1" dirty="0" smtClean="0">
                          <a:solidFill>
                            <a:schemeClr val="bg2">
                              <a:lumMod val="50000"/>
                            </a:schemeClr>
                          </a:solidFill>
                        </a:rPr>
                        <a:t>N/A</a:t>
                      </a:r>
                      <a:endParaRPr lang="en-US" sz="1200" b="1" dirty="0">
                        <a:solidFill>
                          <a:schemeClr val="bg2">
                            <a:lumMod val="50000"/>
                          </a:schemeClr>
                        </a:solidFill>
                      </a:endParaRPr>
                    </a:p>
                  </a:txBody>
                  <a:tcPr/>
                </a:tc>
                <a:tc>
                  <a:txBody>
                    <a:bodyPr/>
                    <a:lstStyle/>
                    <a:p>
                      <a:pPr algn="ctr"/>
                      <a:r>
                        <a:rPr lang="en-US" sz="1200" b="1" dirty="0" smtClean="0">
                          <a:solidFill>
                            <a:schemeClr val="bg2">
                              <a:lumMod val="50000"/>
                            </a:schemeClr>
                          </a:solidFill>
                        </a:rPr>
                        <a:t>N/A</a:t>
                      </a:r>
                      <a:endParaRPr lang="en-US" sz="1200" b="1" dirty="0">
                        <a:solidFill>
                          <a:schemeClr val="bg2">
                            <a:lumMod val="50000"/>
                          </a:schemeClr>
                        </a:solidFill>
                      </a:endParaRPr>
                    </a:p>
                  </a:txBody>
                  <a:tcPr/>
                </a:tc>
                <a:tc>
                  <a:txBody>
                    <a:bodyPr/>
                    <a:lstStyle/>
                    <a:p>
                      <a:pPr algn="ctr"/>
                      <a:r>
                        <a:rPr lang="en-US" sz="1200" b="1" dirty="0" smtClean="0">
                          <a:solidFill>
                            <a:schemeClr val="bg2">
                              <a:lumMod val="50000"/>
                            </a:schemeClr>
                          </a:solidFill>
                        </a:rPr>
                        <a:t>N/A</a:t>
                      </a:r>
                      <a:endParaRPr lang="en-US" sz="1200" b="1" dirty="0">
                        <a:solidFill>
                          <a:schemeClr val="bg2">
                            <a:lumMod val="50000"/>
                          </a:schemeClr>
                        </a:solidFill>
                      </a:endParaRPr>
                    </a:p>
                  </a:txBody>
                  <a:tcPr/>
                </a:tc>
                <a:tc>
                  <a:txBody>
                    <a:bodyPr/>
                    <a:lstStyle/>
                    <a:p>
                      <a:pPr algn="ctr"/>
                      <a:r>
                        <a:rPr lang="en-US" sz="1200" b="1" dirty="0" smtClean="0">
                          <a:solidFill>
                            <a:schemeClr val="bg2">
                              <a:lumMod val="50000"/>
                            </a:schemeClr>
                          </a:solidFill>
                        </a:rPr>
                        <a:t>-23.2%</a:t>
                      </a:r>
                      <a:endParaRPr lang="en-US" sz="1200" b="1" dirty="0">
                        <a:solidFill>
                          <a:schemeClr val="bg2">
                            <a:lumMod val="50000"/>
                          </a:schemeClr>
                        </a:solidFill>
                      </a:endParaRPr>
                    </a:p>
                  </a:txBody>
                  <a:tcPr/>
                </a:tc>
                <a:tc>
                  <a:txBody>
                    <a:bodyPr/>
                    <a:lstStyle/>
                    <a:p>
                      <a:pPr algn="ctr"/>
                      <a:r>
                        <a:rPr lang="en-US" sz="1200" b="1" dirty="0" smtClean="0">
                          <a:solidFill>
                            <a:schemeClr val="bg2">
                              <a:lumMod val="50000"/>
                            </a:schemeClr>
                          </a:solidFill>
                        </a:rPr>
                        <a:t>73.9%</a:t>
                      </a:r>
                      <a:endParaRPr lang="en-US" sz="1200" b="1" dirty="0">
                        <a:solidFill>
                          <a:schemeClr val="bg2">
                            <a:lumMod val="50000"/>
                          </a:schemeClr>
                        </a:solidFill>
                      </a:endParaRPr>
                    </a:p>
                  </a:txBody>
                  <a:tcPr/>
                </a:tc>
              </a:tr>
              <a:tr h="246529">
                <a:tc>
                  <a:txBody>
                    <a:bodyPr/>
                    <a:lstStyle/>
                    <a:p>
                      <a:pPr algn="ctr"/>
                      <a:r>
                        <a:rPr lang="en-US" sz="1200" b="1" dirty="0" smtClean="0">
                          <a:solidFill>
                            <a:schemeClr val="tx1"/>
                          </a:solidFill>
                        </a:rPr>
                        <a:t>Total Growth</a:t>
                      </a:r>
                      <a:endParaRPr lang="en-US" sz="1200" b="1" dirty="0">
                        <a:solidFill>
                          <a:schemeClr val="tx1"/>
                        </a:solidFill>
                      </a:endParaRPr>
                    </a:p>
                  </a:txBody>
                  <a:tcPr/>
                </a:tc>
                <a:tc>
                  <a:txBody>
                    <a:bodyPr/>
                    <a:lstStyle/>
                    <a:p>
                      <a:pPr algn="ctr"/>
                      <a:endParaRPr lang="en-US" sz="1200" b="1" dirty="0">
                        <a:solidFill>
                          <a:schemeClr val="tx1"/>
                        </a:solidFill>
                      </a:endParaRPr>
                    </a:p>
                  </a:txBody>
                  <a:tcPr/>
                </a:tc>
                <a:tc>
                  <a:txBody>
                    <a:bodyPr/>
                    <a:lstStyle/>
                    <a:p>
                      <a:pPr algn="ctr"/>
                      <a:r>
                        <a:rPr lang="en-US" sz="1200" b="1" dirty="0" smtClean="0">
                          <a:solidFill>
                            <a:schemeClr val="tx1"/>
                          </a:solidFill>
                        </a:rPr>
                        <a:t>9%</a:t>
                      </a:r>
                      <a:endParaRPr lang="en-US" sz="1200" b="1" dirty="0">
                        <a:solidFill>
                          <a:schemeClr val="tx1"/>
                        </a:solidFill>
                      </a:endParaRPr>
                    </a:p>
                  </a:txBody>
                  <a:tcPr/>
                </a:tc>
                <a:tc>
                  <a:txBody>
                    <a:bodyPr/>
                    <a:lstStyle/>
                    <a:p>
                      <a:pPr algn="ctr"/>
                      <a:r>
                        <a:rPr lang="en-US" sz="1200" b="1" dirty="0" smtClean="0">
                          <a:solidFill>
                            <a:schemeClr val="tx1"/>
                          </a:solidFill>
                        </a:rPr>
                        <a:t>37.1%</a:t>
                      </a:r>
                      <a:endParaRPr lang="en-US" sz="1200" b="1" dirty="0">
                        <a:solidFill>
                          <a:schemeClr val="tx1"/>
                        </a:solidFill>
                      </a:endParaRPr>
                    </a:p>
                  </a:txBody>
                  <a:tcPr/>
                </a:tc>
                <a:tc>
                  <a:txBody>
                    <a:bodyPr/>
                    <a:lstStyle/>
                    <a:p>
                      <a:pPr algn="ctr"/>
                      <a:r>
                        <a:rPr lang="en-US" sz="1200" b="1" dirty="0" smtClean="0">
                          <a:solidFill>
                            <a:schemeClr val="tx1"/>
                          </a:solidFill>
                        </a:rPr>
                        <a:t>-9.3%</a:t>
                      </a:r>
                      <a:endParaRPr lang="en-US" sz="1200" b="1" dirty="0">
                        <a:solidFill>
                          <a:schemeClr val="tx1"/>
                        </a:solidFill>
                      </a:endParaRPr>
                    </a:p>
                  </a:txBody>
                  <a:tcPr/>
                </a:tc>
                <a:tc>
                  <a:txBody>
                    <a:bodyPr/>
                    <a:lstStyle/>
                    <a:p>
                      <a:pPr algn="ctr"/>
                      <a:r>
                        <a:rPr lang="en-US" sz="1200" b="1" dirty="0" smtClean="0">
                          <a:solidFill>
                            <a:schemeClr val="tx1"/>
                          </a:solidFill>
                        </a:rPr>
                        <a:t>30.9%</a:t>
                      </a:r>
                      <a:endParaRPr lang="en-US" sz="1200" b="1" dirty="0">
                        <a:solidFill>
                          <a:schemeClr val="tx1"/>
                        </a:solidFill>
                      </a:endParaRPr>
                    </a:p>
                  </a:txBody>
                  <a:tcPr/>
                </a:tc>
              </a:tr>
            </a:tbl>
          </a:graphicData>
        </a:graphic>
      </p:graphicFrame>
      <p:sp>
        <p:nvSpPr>
          <p:cNvPr id="7" name="Title 2"/>
          <p:cNvSpPr txBox="1">
            <a:spLocks/>
          </p:cNvSpPr>
          <p:nvPr/>
        </p:nvSpPr>
        <p:spPr>
          <a:xfrm>
            <a:off x="520700" y="304800"/>
            <a:ext cx="8229600" cy="742950"/>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kern="1200" baseline="0">
                <a:solidFill>
                  <a:schemeClr val="bg1"/>
                </a:solidFill>
                <a:latin typeface="Lucida Sans"/>
                <a:ea typeface="+mj-ea"/>
                <a:cs typeface="Lucida Sans"/>
              </a:defRPr>
            </a:lvl1pPr>
          </a:lstStyle>
          <a:p>
            <a:pPr algn="ctr"/>
            <a:r>
              <a:rPr lang="en-US" sz="2400" dirty="0" smtClean="0"/>
              <a:t>Supportive Care Medicine New Consults </a:t>
            </a:r>
          </a:p>
          <a:p>
            <a:pPr algn="ctr"/>
            <a:r>
              <a:rPr lang="en-US" sz="2400" dirty="0" smtClean="0"/>
              <a:t>FY11- FY15* YTD (Jan)</a:t>
            </a:r>
            <a:endParaRPr lang="en-US" sz="2400" dirty="0"/>
          </a:p>
        </p:txBody>
      </p:sp>
    </p:spTree>
    <p:extLst>
      <p:ext uri="{BB962C8B-B14F-4D97-AF65-F5344CB8AC3E}">
        <p14:creationId xmlns:p14="http://schemas.microsoft.com/office/powerpoint/2010/main" val="1262455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solidFill>
                  <a:prstClr val="white"/>
                </a:solidFill>
              </a:rPr>
              <a:pPr/>
              <a:t>12</a:t>
            </a:fld>
            <a:endParaRPr lang="en-US" dirty="0">
              <a:solidFill>
                <a:prstClr val="white"/>
              </a:solidFill>
            </a:endParaRPr>
          </a:p>
        </p:txBody>
      </p:sp>
      <p:sp>
        <p:nvSpPr>
          <p:cNvPr id="3" name="Title 2"/>
          <p:cNvSpPr>
            <a:spLocks noGrp="1"/>
          </p:cNvSpPr>
          <p:nvPr>
            <p:ph type="title"/>
          </p:nvPr>
        </p:nvSpPr>
        <p:spPr/>
        <p:txBody>
          <a:bodyPr/>
          <a:lstStyle/>
          <a:p>
            <a:pPr algn="ctr"/>
            <a:r>
              <a:rPr lang="en-US" dirty="0" smtClean="0"/>
              <a:t>Cedars-Sinai Health System</a:t>
            </a:r>
            <a:br>
              <a:rPr lang="en-US" dirty="0" smtClean="0"/>
            </a:br>
            <a:r>
              <a:rPr lang="en-US" dirty="0" smtClean="0"/>
              <a:t>Supportive Care Medicine Team</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21" b="1597"/>
          <a:stretch/>
        </p:blipFill>
        <p:spPr bwMode="auto">
          <a:xfrm>
            <a:off x="0" y="838200"/>
            <a:ext cx="916305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033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9634" cy="2590800"/>
          </a:xfrm>
        </p:spPr>
        <p:txBody>
          <a:bodyPr>
            <a:normAutofit/>
          </a:bodyPr>
          <a:lstStyle/>
          <a:p>
            <a:pPr algn="r"/>
            <a:r>
              <a:rPr lang="en-US" sz="3200" spc="600" dirty="0" smtClean="0">
                <a:solidFill>
                  <a:schemeClr val="tx1"/>
                </a:solidFill>
                <a:latin typeface="Gotham Book"/>
                <a:cs typeface="Gotham Book"/>
              </a:rPr>
              <a:t>Supportive Care Medicine/Heart</a:t>
            </a:r>
            <a:endParaRPr lang="en-US" sz="3200" spc="600" dirty="0">
              <a:solidFill>
                <a:schemeClr val="tx1"/>
              </a:solidFill>
              <a:latin typeface="Gotham Book"/>
              <a:cs typeface="Gotham Book"/>
            </a:endParaRPr>
          </a:p>
        </p:txBody>
      </p:sp>
      <p:sp>
        <p:nvSpPr>
          <p:cNvPr id="3" name="TextBox 2"/>
          <p:cNvSpPr txBox="1"/>
          <p:nvPr/>
        </p:nvSpPr>
        <p:spPr>
          <a:xfrm>
            <a:off x="838200" y="4038600"/>
            <a:ext cx="8006701" cy="1200329"/>
          </a:xfrm>
          <a:prstGeom prst="rect">
            <a:avLst/>
          </a:prstGeom>
          <a:noFill/>
        </p:spPr>
        <p:txBody>
          <a:bodyPr wrap="square" rtlCol="0">
            <a:spAutoFit/>
          </a:bodyPr>
          <a:lstStyle/>
          <a:p>
            <a:pPr algn="r" defTabSz="457200"/>
            <a:r>
              <a:rPr lang="en-US" sz="2400" dirty="0">
                <a:solidFill>
                  <a:prstClr val="black"/>
                </a:solidFill>
                <a:latin typeface="Lucida Sans Regular"/>
                <a:cs typeface="Lucida Sans Regular"/>
              </a:rPr>
              <a:t>Todd Barrett, MD</a:t>
            </a:r>
          </a:p>
          <a:p>
            <a:pPr algn="r" defTabSz="457200"/>
            <a:r>
              <a:rPr lang="en-US" sz="2400" dirty="0">
                <a:solidFill>
                  <a:prstClr val="black"/>
                </a:solidFill>
                <a:latin typeface="Lucida Sans Regular"/>
                <a:cs typeface="Lucida Sans Regular"/>
              </a:rPr>
              <a:t>Assistant Director, </a:t>
            </a:r>
            <a:endParaRPr lang="en-US" sz="2400" dirty="0" smtClean="0">
              <a:solidFill>
                <a:prstClr val="black"/>
              </a:solidFill>
              <a:latin typeface="Lucida Sans Regular"/>
              <a:cs typeface="Lucida Sans Regular"/>
            </a:endParaRPr>
          </a:p>
          <a:p>
            <a:pPr algn="r" defTabSz="457200"/>
            <a:r>
              <a:rPr lang="en-US" sz="2400" dirty="0" smtClean="0">
                <a:solidFill>
                  <a:prstClr val="black"/>
                </a:solidFill>
                <a:latin typeface="Lucida Sans Regular"/>
                <a:cs typeface="Lucida Sans Regular"/>
              </a:rPr>
              <a:t>Supportive </a:t>
            </a:r>
            <a:r>
              <a:rPr lang="en-US" sz="2400" dirty="0">
                <a:solidFill>
                  <a:prstClr val="black"/>
                </a:solidFill>
                <a:latin typeface="Lucida Sans Regular"/>
                <a:cs typeface="Lucida Sans Regular"/>
              </a:rPr>
              <a:t>Care Medicine/Heart</a:t>
            </a:r>
          </a:p>
        </p:txBody>
      </p:sp>
    </p:spTree>
    <p:extLst>
      <p:ext uri="{BB962C8B-B14F-4D97-AF65-F5344CB8AC3E}">
        <p14:creationId xmlns:p14="http://schemas.microsoft.com/office/powerpoint/2010/main" val="1282057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48600" y="6356350"/>
            <a:ext cx="1076325" cy="269875"/>
          </a:xfrm>
          <a:prstGeom prst="rect">
            <a:avLst/>
          </a:prstGeom>
        </p:spPr>
        <p:txBody>
          <a:bodyPr/>
          <a:lstStyle/>
          <a:p>
            <a:fld id="{A6A7DFC8-CC87-1C45-AE2C-C06DE0F5DDBD}" type="slidenum">
              <a:rPr lang="en-US" smtClean="0">
                <a:solidFill>
                  <a:prstClr val="white"/>
                </a:solidFill>
              </a:rPr>
              <a:pPr/>
              <a:t>14</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a:bodyPr>
          <a:lstStyle/>
          <a:p>
            <a:pPr algn="ctr"/>
            <a:r>
              <a:rPr lang="en-US" sz="2800" dirty="0" smtClean="0"/>
              <a:t>Objectives</a:t>
            </a:r>
            <a:endParaRPr lang="en-US" sz="2800" dirty="0"/>
          </a:p>
        </p:txBody>
      </p:sp>
      <p:sp>
        <p:nvSpPr>
          <p:cNvPr id="4" name="Text Placeholder 3"/>
          <p:cNvSpPr>
            <a:spLocks noGrp="1"/>
          </p:cNvSpPr>
          <p:nvPr>
            <p:ph type="body" sz="quarter" idx="13"/>
          </p:nvPr>
        </p:nvSpPr>
        <p:spPr>
          <a:xfrm>
            <a:off x="368299" y="1295400"/>
            <a:ext cx="8556625" cy="4648199"/>
          </a:xfrm>
          <a:prstGeom prst="rect">
            <a:avLst/>
          </a:prstGeom>
        </p:spPr>
        <p:txBody>
          <a:bodyPr>
            <a:normAutofit/>
          </a:bodyPr>
          <a:lstStyle/>
          <a:p>
            <a:pPr marL="457200" lvl="6" indent="-457200">
              <a:lnSpc>
                <a:spcPct val="80000"/>
              </a:lnSpc>
              <a:buClr>
                <a:schemeClr val="accent3"/>
              </a:buClr>
              <a:buSzPct val="95000"/>
            </a:pPr>
            <a:r>
              <a:rPr lang="en-US" sz="1900" dirty="0" smtClean="0">
                <a:latin typeface="Lucida Sans"/>
                <a:cs typeface="Lucida Sans"/>
              </a:rPr>
              <a:t>Present Program </a:t>
            </a:r>
            <a:r>
              <a:rPr lang="en-US" sz="1900" dirty="0">
                <a:latin typeface="Lucida Sans"/>
                <a:cs typeface="Lucida Sans"/>
              </a:rPr>
              <a:t>s</a:t>
            </a:r>
            <a:r>
              <a:rPr lang="en-US" sz="1900" dirty="0" smtClean="0">
                <a:latin typeface="Lucida Sans"/>
                <a:cs typeface="Lucida Sans"/>
              </a:rPr>
              <a:t>tructure</a:t>
            </a:r>
          </a:p>
          <a:p>
            <a:pPr marL="457200" lvl="6" indent="-457200">
              <a:lnSpc>
                <a:spcPct val="80000"/>
              </a:lnSpc>
              <a:buClr>
                <a:schemeClr val="accent3"/>
              </a:buClr>
              <a:buSzPct val="95000"/>
            </a:pPr>
            <a:endParaRPr lang="en-US" sz="1900" dirty="0">
              <a:latin typeface="Lucida Sans"/>
              <a:cs typeface="Lucida Sans"/>
            </a:endParaRPr>
          </a:p>
          <a:p>
            <a:pPr marL="457200" lvl="6" indent="-457200">
              <a:lnSpc>
                <a:spcPct val="80000"/>
              </a:lnSpc>
              <a:buClr>
                <a:schemeClr val="accent3"/>
              </a:buClr>
              <a:buSzPct val="95000"/>
            </a:pPr>
            <a:r>
              <a:rPr lang="en-US" sz="1900" dirty="0" smtClean="0">
                <a:latin typeface="Lucida Sans"/>
                <a:cs typeface="Lucida Sans"/>
              </a:rPr>
              <a:t>Understand TJC </a:t>
            </a:r>
            <a:r>
              <a:rPr lang="en-US" sz="1900" dirty="0">
                <a:latin typeface="Lucida Sans"/>
                <a:cs typeface="Lucida Sans"/>
              </a:rPr>
              <a:t>r</a:t>
            </a:r>
            <a:r>
              <a:rPr lang="en-US" sz="1900" dirty="0" smtClean="0">
                <a:latin typeface="Lucida Sans"/>
                <a:cs typeface="Lucida Sans"/>
              </a:rPr>
              <a:t>equirement</a:t>
            </a:r>
          </a:p>
          <a:p>
            <a:pPr marL="457200" lvl="6" indent="-457200">
              <a:lnSpc>
                <a:spcPct val="80000"/>
              </a:lnSpc>
              <a:buClr>
                <a:schemeClr val="accent3"/>
              </a:buClr>
              <a:buSzPct val="95000"/>
            </a:pPr>
            <a:endParaRPr lang="en-US" sz="1900" dirty="0">
              <a:latin typeface="Lucida Sans"/>
              <a:cs typeface="Lucida Sans"/>
            </a:endParaRPr>
          </a:p>
          <a:p>
            <a:pPr marL="457200" lvl="6" indent="-457200">
              <a:lnSpc>
                <a:spcPct val="80000"/>
              </a:lnSpc>
              <a:buClr>
                <a:schemeClr val="accent3"/>
              </a:buClr>
              <a:buSzPct val="95000"/>
            </a:pPr>
            <a:r>
              <a:rPr lang="en-US" sz="1900" dirty="0" smtClean="0">
                <a:latin typeface="Lucida Sans"/>
                <a:cs typeface="Lucida Sans"/>
              </a:rPr>
              <a:t>Explain MCS </a:t>
            </a:r>
            <a:r>
              <a:rPr lang="en-US" sz="1900" dirty="0">
                <a:latin typeface="Lucida Sans"/>
                <a:cs typeface="Lucida Sans"/>
              </a:rPr>
              <a:t>t</a:t>
            </a:r>
            <a:r>
              <a:rPr lang="en-US" sz="1900" dirty="0" smtClean="0">
                <a:latin typeface="Lucida Sans"/>
                <a:cs typeface="Lucida Sans"/>
              </a:rPr>
              <a:t>eam structures</a:t>
            </a:r>
          </a:p>
          <a:p>
            <a:pPr marL="457200" lvl="6" indent="-457200">
              <a:lnSpc>
                <a:spcPct val="80000"/>
              </a:lnSpc>
              <a:buClr>
                <a:schemeClr val="accent3"/>
              </a:buClr>
              <a:buSzPct val="95000"/>
            </a:pPr>
            <a:endParaRPr lang="en-US" sz="1900" dirty="0">
              <a:latin typeface="Lucida Sans"/>
              <a:cs typeface="Lucida Sans"/>
            </a:endParaRPr>
          </a:p>
          <a:p>
            <a:pPr marL="457200" lvl="6" indent="-457200">
              <a:lnSpc>
                <a:spcPct val="80000"/>
              </a:lnSpc>
              <a:buClr>
                <a:schemeClr val="accent3"/>
              </a:buClr>
              <a:buSzPct val="95000"/>
            </a:pPr>
            <a:r>
              <a:rPr lang="en-US" sz="1900" dirty="0" smtClean="0">
                <a:latin typeface="Lucida Sans"/>
                <a:cs typeface="Lucida Sans"/>
              </a:rPr>
              <a:t>Review our current Supportive Care Medicine triggers</a:t>
            </a:r>
            <a:endParaRPr lang="en-US" sz="1900" dirty="0">
              <a:latin typeface="Lucida Sans"/>
              <a:cs typeface="Lucida Sans"/>
            </a:endParaRPr>
          </a:p>
        </p:txBody>
      </p:sp>
    </p:spTree>
    <p:extLst>
      <p:ext uri="{BB962C8B-B14F-4D97-AF65-F5344CB8AC3E}">
        <p14:creationId xmlns:p14="http://schemas.microsoft.com/office/powerpoint/2010/main" val="662933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152400"/>
            <a:ext cx="8229600" cy="742950"/>
          </a:xfrm>
        </p:spPr>
        <p:txBody>
          <a:bodyPr anchor="ctr">
            <a:normAutofit/>
          </a:bodyPr>
          <a:lstStyle/>
          <a:p>
            <a:pPr algn="ctr"/>
            <a:r>
              <a:rPr lang="en-US" sz="2800" dirty="0" smtClean="0"/>
              <a:t>Cardiology at Cedars-Sinai Health System</a:t>
            </a:r>
            <a:endParaRPr lang="en-US" sz="2800" dirty="0"/>
          </a:p>
        </p:txBody>
      </p:sp>
      <p:sp>
        <p:nvSpPr>
          <p:cNvPr id="3" name="Text Placeholder 2"/>
          <p:cNvSpPr>
            <a:spLocks noGrp="1"/>
          </p:cNvSpPr>
          <p:nvPr>
            <p:ph type="body" sz="quarter" idx="13"/>
          </p:nvPr>
        </p:nvSpPr>
        <p:spPr>
          <a:xfrm>
            <a:off x="368299" y="1371600"/>
            <a:ext cx="8556625" cy="4571999"/>
          </a:xfrm>
          <a:prstGeom prst="rect">
            <a:avLst/>
          </a:prstGeom>
        </p:spPr>
        <p:txBody>
          <a:bodyPr vert="horz" lIns="91440" tIns="45720" rIns="91440" bIns="45720" rtlCol="0">
            <a:normAutofit/>
          </a:bodyPr>
          <a:lstStyle/>
          <a:p>
            <a:pPr marL="457200" lvl="6" indent="-457200">
              <a:lnSpc>
                <a:spcPct val="80000"/>
              </a:lnSpc>
              <a:buClr>
                <a:schemeClr val="accent3"/>
              </a:buClr>
              <a:buSzPct val="95000"/>
            </a:pPr>
            <a:r>
              <a:rPr lang="en-US" dirty="0" smtClean="0">
                <a:latin typeface="Lucida Sans"/>
                <a:cs typeface="Lucida Sans"/>
              </a:rPr>
              <a:t>Largest heart transplant program in the world</a:t>
            </a:r>
          </a:p>
          <a:p>
            <a:pPr marL="457200" lvl="6" indent="-457200">
              <a:lnSpc>
                <a:spcPct val="80000"/>
              </a:lnSpc>
              <a:buClr>
                <a:schemeClr val="accent3"/>
              </a:buClr>
              <a:buSzPct val="95000"/>
            </a:pPr>
            <a:endParaRPr lang="en-US" dirty="0" smtClean="0">
              <a:latin typeface="Lucida Sans"/>
              <a:cs typeface="Lucida Sans"/>
            </a:endParaRPr>
          </a:p>
          <a:p>
            <a:pPr marL="457200" lvl="6" indent="-457200">
              <a:lnSpc>
                <a:spcPct val="80000"/>
              </a:lnSpc>
              <a:buClr>
                <a:schemeClr val="accent3"/>
              </a:buClr>
              <a:buSzPct val="95000"/>
            </a:pPr>
            <a:r>
              <a:rPr lang="en-US" dirty="0" smtClean="0">
                <a:latin typeface="Lucida Sans"/>
                <a:cs typeface="Lucida Sans"/>
              </a:rPr>
              <a:t>World leaders in total artificial heart implantation</a:t>
            </a:r>
          </a:p>
          <a:p>
            <a:pPr marL="457200" lvl="6" indent="-457200">
              <a:lnSpc>
                <a:spcPct val="80000"/>
              </a:lnSpc>
              <a:buClr>
                <a:schemeClr val="accent3"/>
              </a:buClr>
              <a:buSzPct val="95000"/>
            </a:pPr>
            <a:endParaRPr lang="en-US" dirty="0">
              <a:latin typeface="Lucida Sans"/>
              <a:cs typeface="Lucida Sans"/>
            </a:endParaRPr>
          </a:p>
          <a:p>
            <a:pPr marL="457200" lvl="6" indent="-457200">
              <a:lnSpc>
                <a:spcPct val="80000"/>
              </a:lnSpc>
              <a:buClr>
                <a:schemeClr val="accent3"/>
              </a:buClr>
              <a:buSzPct val="95000"/>
            </a:pPr>
            <a:r>
              <a:rPr lang="en-US" dirty="0" smtClean="0">
                <a:latin typeface="Lucida Sans"/>
                <a:cs typeface="Lucida Sans"/>
              </a:rPr>
              <a:t>Large quaternary heart failure referral center</a:t>
            </a:r>
          </a:p>
          <a:p>
            <a:pPr marL="457200" lvl="6" indent="-457200">
              <a:lnSpc>
                <a:spcPct val="80000"/>
              </a:lnSpc>
              <a:buClr>
                <a:schemeClr val="accent3"/>
              </a:buClr>
              <a:buSzPct val="95000"/>
            </a:pPr>
            <a:endParaRPr lang="en-US" dirty="0">
              <a:latin typeface="Lucida Sans"/>
              <a:cs typeface="Lucida Sans"/>
            </a:endParaRPr>
          </a:p>
          <a:p>
            <a:pPr marL="457200" lvl="6" indent="-457200">
              <a:lnSpc>
                <a:spcPct val="80000"/>
              </a:lnSpc>
              <a:buClr>
                <a:schemeClr val="accent3"/>
              </a:buClr>
              <a:buSzPct val="95000"/>
            </a:pPr>
            <a:r>
              <a:rPr lang="en-US" dirty="0" smtClean="0">
                <a:latin typeface="Lucida Sans"/>
                <a:cs typeface="Lucida Sans"/>
              </a:rPr>
              <a:t>Community cardiology </a:t>
            </a:r>
            <a:endParaRPr lang="en-US" dirty="0">
              <a:latin typeface="Lucida Sans"/>
              <a:cs typeface="Lucida Sans"/>
            </a:endParaRPr>
          </a:p>
        </p:txBody>
      </p:sp>
      <p:sp>
        <p:nvSpPr>
          <p:cNvPr id="5" name="Slide Number Placeholder 1"/>
          <p:cNvSpPr txBox="1">
            <a:spLocks/>
          </p:cNvSpPr>
          <p:nvPr/>
        </p:nvSpPr>
        <p:spPr>
          <a:xfrm>
            <a:off x="7848600" y="6356350"/>
            <a:ext cx="1076325" cy="269875"/>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A7DFC8-CC87-1C45-AE2C-C06DE0F5DDBD}"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466661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300" y="152400"/>
            <a:ext cx="8229600" cy="742950"/>
          </a:xfrm>
        </p:spPr>
        <p:txBody>
          <a:bodyPr anchor="ctr">
            <a:normAutofit fontScale="90000"/>
          </a:bodyPr>
          <a:lstStyle/>
          <a:p>
            <a:pPr algn="ctr"/>
            <a:r>
              <a:rPr lang="en-US" sz="2800" dirty="0" smtClean="0"/>
              <a:t>Getting Started:</a:t>
            </a:r>
            <a:br>
              <a:rPr lang="en-US" sz="2800" dirty="0" smtClean="0"/>
            </a:br>
            <a:r>
              <a:rPr lang="en-US" sz="2800" dirty="0" smtClean="0"/>
              <a:t>Doing A Needs Assessment</a:t>
            </a:r>
            <a:endParaRPr lang="en-US" sz="2800" dirty="0"/>
          </a:p>
        </p:txBody>
      </p:sp>
      <p:sp>
        <p:nvSpPr>
          <p:cNvPr id="2" name="Text Placeholder 1"/>
          <p:cNvSpPr>
            <a:spLocks noGrp="1"/>
          </p:cNvSpPr>
          <p:nvPr>
            <p:ph type="body" sz="quarter" idx="13"/>
          </p:nvPr>
        </p:nvSpPr>
        <p:spPr>
          <a:xfrm>
            <a:off x="368299" y="1371600"/>
            <a:ext cx="8556625" cy="4495800"/>
          </a:xfrm>
        </p:spPr>
        <p:txBody>
          <a:bodyPr>
            <a:normAutofit/>
          </a:bodyPr>
          <a:lstStyle/>
          <a:p>
            <a:pPr marL="457200" lvl="6" indent="-457200">
              <a:lnSpc>
                <a:spcPct val="80000"/>
              </a:lnSpc>
              <a:buClr>
                <a:schemeClr val="accent3"/>
              </a:buClr>
              <a:buSzPct val="95000"/>
            </a:pPr>
            <a:r>
              <a:rPr lang="en-US" dirty="0">
                <a:latin typeface="Lucida Sans"/>
                <a:cs typeface="Lucida Sans"/>
              </a:rPr>
              <a:t>Interviews with Cardiomyopathy, Transplant, Cardiac Surgery, ICU </a:t>
            </a:r>
            <a:r>
              <a:rPr lang="en-US" dirty="0" smtClean="0">
                <a:latin typeface="Lucida Sans"/>
                <a:cs typeface="Lucida Sans"/>
              </a:rPr>
              <a:t>attending MDs, </a:t>
            </a:r>
            <a:r>
              <a:rPr lang="en-US" dirty="0">
                <a:latin typeface="Lucida Sans"/>
                <a:cs typeface="Lucida Sans"/>
              </a:rPr>
              <a:t>and nursing </a:t>
            </a:r>
            <a:r>
              <a:rPr lang="en-US" dirty="0" smtClean="0">
                <a:latin typeface="Lucida Sans"/>
                <a:cs typeface="Lucida Sans"/>
              </a:rPr>
              <a:t>leadership.</a:t>
            </a:r>
          </a:p>
          <a:p>
            <a:pPr marL="457200" lvl="6" indent="-457200">
              <a:lnSpc>
                <a:spcPct val="80000"/>
              </a:lnSpc>
              <a:buClr>
                <a:schemeClr val="accent3"/>
              </a:buClr>
              <a:buSzPct val="95000"/>
            </a:pPr>
            <a:endParaRPr lang="en-US" dirty="0">
              <a:latin typeface="Lucida Sans"/>
              <a:cs typeface="Lucida Sans"/>
            </a:endParaRPr>
          </a:p>
          <a:p>
            <a:pPr marL="457200" lvl="6" indent="-457200">
              <a:lnSpc>
                <a:spcPct val="80000"/>
              </a:lnSpc>
              <a:buClr>
                <a:schemeClr val="accent3"/>
              </a:buClr>
              <a:buSzPct val="95000"/>
            </a:pPr>
            <a:r>
              <a:rPr lang="en-US" dirty="0">
                <a:latin typeface="Lucida Sans"/>
                <a:cs typeface="Lucida Sans"/>
              </a:rPr>
              <a:t>Based need on reimbursement, total cost of care, readmission, mortality, and </a:t>
            </a:r>
            <a:r>
              <a:rPr lang="en-US" dirty="0" smtClean="0">
                <a:latin typeface="Lucida Sans"/>
                <a:cs typeface="Lucida Sans"/>
              </a:rPr>
              <a:t>volume.</a:t>
            </a:r>
            <a:endParaRPr lang="en-US" dirty="0">
              <a:latin typeface="Lucida Sans"/>
              <a:cs typeface="Lucida Sans"/>
            </a:endParaRPr>
          </a:p>
          <a:p>
            <a:pPr marL="457200" lvl="6" indent="-457200">
              <a:lnSpc>
                <a:spcPct val="80000"/>
              </a:lnSpc>
              <a:buClr>
                <a:schemeClr val="accent3"/>
              </a:buClr>
              <a:buSzPct val="95000"/>
            </a:pPr>
            <a:endParaRPr lang="en-US" dirty="0" smtClean="0">
              <a:latin typeface="Lucida Sans"/>
              <a:cs typeface="Lucida Sans"/>
            </a:endParaRPr>
          </a:p>
          <a:p>
            <a:pPr marL="457200" lvl="6" indent="-457200">
              <a:lnSpc>
                <a:spcPct val="80000"/>
              </a:lnSpc>
              <a:buClr>
                <a:schemeClr val="accent3"/>
              </a:buClr>
              <a:buSzPct val="95000"/>
            </a:pPr>
            <a:r>
              <a:rPr lang="en-US" dirty="0" smtClean="0">
                <a:latin typeface="Lucida Sans"/>
                <a:cs typeface="Lucida Sans"/>
              </a:rPr>
              <a:t>Established </a:t>
            </a:r>
            <a:r>
              <a:rPr lang="en-US" dirty="0">
                <a:latin typeface="Lucida Sans"/>
                <a:cs typeface="Lucida Sans"/>
              </a:rPr>
              <a:t>a temporal list of </a:t>
            </a:r>
            <a:r>
              <a:rPr lang="en-US" dirty="0" smtClean="0">
                <a:latin typeface="Lucida Sans"/>
                <a:cs typeface="Lucida Sans"/>
              </a:rPr>
              <a:t>Supportive Care Medicine (SCM) </a:t>
            </a:r>
            <a:r>
              <a:rPr lang="en-US" dirty="0">
                <a:latin typeface="Lucida Sans"/>
                <a:cs typeface="Lucida Sans"/>
              </a:rPr>
              <a:t>patient </a:t>
            </a:r>
            <a:r>
              <a:rPr lang="en-US" dirty="0" smtClean="0">
                <a:latin typeface="Lucida Sans"/>
                <a:cs typeface="Lucida Sans"/>
              </a:rPr>
              <a:t>priority.</a:t>
            </a:r>
            <a:endParaRPr lang="en-US" dirty="0">
              <a:latin typeface="Lucida Sans"/>
              <a:cs typeface="Lucida Sans"/>
            </a:endParaRPr>
          </a:p>
          <a:p>
            <a:endParaRPr lang="en-US" dirty="0">
              <a:solidFill>
                <a:schemeClr val="tx1">
                  <a:lumMod val="50000"/>
                  <a:lumOff val="50000"/>
                </a:schemeClr>
              </a:solidFill>
            </a:endParaRPr>
          </a:p>
        </p:txBody>
      </p:sp>
      <p:sp>
        <p:nvSpPr>
          <p:cNvPr id="5" name="Slide Number Placeholder 1"/>
          <p:cNvSpPr txBox="1">
            <a:spLocks/>
          </p:cNvSpPr>
          <p:nvPr/>
        </p:nvSpPr>
        <p:spPr>
          <a:xfrm>
            <a:off x="7848600" y="6356350"/>
            <a:ext cx="1076325" cy="269875"/>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A7DFC8-CC87-1C45-AE2C-C06DE0F5DDBD}"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714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17</a:t>
            </a:fld>
            <a:endParaRPr lang="en-US" dirty="0">
              <a:solidFill>
                <a:prstClr val="white"/>
              </a:solidFill>
            </a:endParaRPr>
          </a:p>
        </p:txBody>
      </p:sp>
      <p:sp>
        <p:nvSpPr>
          <p:cNvPr id="3" name="Title 2"/>
          <p:cNvSpPr>
            <a:spLocks noGrp="1"/>
          </p:cNvSpPr>
          <p:nvPr>
            <p:ph type="title"/>
          </p:nvPr>
        </p:nvSpPr>
        <p:spPr>
          <a:xfrm>
            <a:off x="368300" y="247650"/>
            <a:ext cx="8229600" cy="742950"/>
          </a:xfrm>
        </p:spPr>
        <p:txBody>
          <a:bodyPr anchor="ctr">
            <a:normAutofit fontScale="90000"/>
          </a:bodyPr>
          <a:lstStyle/>
          <a:p>
            <a:pPr algn="ctr"/>
            <a:r>
              <a:rPr lang="en-US" sz="2800" dirty="0" smtClean="0"/>
              <a:t>A 5 Year Journey for</a:t>
            </a:r>
            <a:br>
              <a:rPr lang="en-US" sz="2800" dirty="0" smtClean="0"/>
            </a:br>
            <a:r>
              <a:rPr lang="en-US" sz="2800" dirty="0" smtClean="0"/>
              <a:t>Supportive Care Medicine/Heart</a:t>
            </a:r>
            <a:endParaRPr lang="en-US" sz="2800" dirty="0"/>
          </a:p>
        </p:txBody>
      </p:sp>
      <p:sp>
        <p:nvSpPr>
          <p:cNvPr id="2" name="Text Placeholder 1"/>
          <p:cNvSpPr>
            <a:spLocks noGrp="1"/>
          </p:cNvSpPr>
          <p:nvPr>
            <p:ph type="body" sz="quarter" idx="13"/>
          </p:nvPr>
        </p:nvSpPr>
        <p:spPr>
          <a:xfrm>
            <a:off x="368300" y="1371600"/>
            <a:ext cx="8404224" cy="4495800"/>
          </a:xfrm>
        </p:spPr>
        <p:txBody>
          <a:bodyPr>
            <a:normAutofit/>
          </a:bodyPr>
          <a:lstStyle/>
          <a:p>
            <a:pPr marL="457200" lvl="6" indent="-457200">
              <a:buClr>
                <a:schemeClr val="accent3"/>
              </a:buClr>
              <a:buSzPct val="95000"/>
            </a:pPr>
            <a:r>
              <a:rPr lang="en-US" sz="2400" dirty="0" smtClean="0">
                <a:latin typeface="Lucida Sans"/>
                <a:cs typeface="Lucida Sans"/>
              </a:rPr>
              <a:t>Mechanical Circulatory Support</a:t>
            </a:r>
          </a:p>
          <a:p>
            <a:pPr marL="457200" lvl="6" indent="-457200">
              <a:buClr>
                <a:schemeClr val="accent3"/>
              </a:buClr>
              <a:buSzPct val="95000"/>
            </a:pPr>
            <a:r>
              <a:rPr lang="en-US" sz="2400" dirty="0" smtClean="0">
                <a:latin typeface="Lucida Sans"/>
              </a:rPr>
              <a:t>Corpuscular Membrane Oxygenator Patients</a:t>
            </a:r>
          </a:p>
          <a:p>
            <a:pPr marL="457200" lvl="6" indent="-457200">
              <a:buClr>
                <a:schemeClr val="accent3"/>
              </a:buClr>
              <a:buSzPct val="95000"/>
            </a:pPr>
            <a:r>
              <a:rPr lang="en-US" sz="2400" dirty="0" smtClean="0">
                <a:latin typeface="Lucida Sans"/>
              </a:rPr>
              <a:t>Advanced Heart Failure declined for Transplant</a:t>
            </a:r>
          </a:p>
          <a:p>
            <a:pPr marL="457200" lvl="6" indent="-457200">
              <a:buClr>
                <a:schemeClr val="accent3"/>
              </a:buClr>
              <a:buSzPct val="95000"/>
            </a:pPr>
            <a:r>
              <a:rPr lang="en-US" sz="2400" dirty="0" smtClean="0">
                <a:latin typeface="Lucida Sans"/>
              </a:rPr>
              <a:t>High Risk Transplant (status 1A patients without devices)</a:t>
            </a:r>
          </a:p>
          <a:p>
            <a:pPr marL="457200" lvl="6" indent="-457200">
              <a:buClr>
                <a:schemeClr val="accent3"/>
              </a:buClr>
              <a:buSzPct val="95000"/>
            </a:pPr>
            <a:r>
              <a:rPr lang="en-US" sz="2400" dirty="0" smtClean="0">
                <a:latin typeface="Lucida Sans"/>
              </a:rPr>
              <a:t>Pediatric Congenital Heart Disease</a:t>
            </a:r>
          </a:p>
          <a:p>
            <a:pPr marL="457200" lvl="6" indent="-457200">
              <a:buClr>
                <a:schemeClr val="accent3"/>
              </a:buClr>
              <a:buSzPct val="95000"/>
            </a:pPr>
            <a:r>
              <a:rPr lang="en-US" sz="2400" dirty="0" smtClean="0">
                <a:latin typeface="Lucida Sans"/>
              </a:rPr>
              <a:t>Class IV Heart Failure/Community Cardiology</a:t>
            </a:r>
          </a:p>
          <a:p>
            <a:pPr marL="457200" lvl="6" indent="-457200">
              <a:buClr>
                <a:schemeClr val="accent3"/>
              </a:buClr>
              <a:buSzPct val="95000"/>
            </a:pPr>
            <a:endParaRPr lang="en-US" sz="2400" dirty="0" smtClean="0">
              <a:latin typeface="Lucida Sans"/>
            </a:endParaRPr>
          </a:p>
          <a:p>
            <a:pPr marL="914400" lvl="7" indent="-457200">
              <a:buClr>
                <a:schemeClr val="accent3"/>
              </a:buClr>
              <a:buSzPct val="95000"/>
            </a:pPr>
            <a:endParaRPr lang="en-US" sz="2400" dirty="0" smtClean="0"/>
          </a:p>
          <a:p>
            <a:pPr marL="457200" lvl="6" indent="-457200">
              <a:buClr>
                <a:schemeClr val="accent3"/>
              </a:buClr>
              <a:buSzPct val="95000"/>
            </a:pPr>
            <a:endParaRPr lang="en-US" sz="2400" dirty="0">
              <a:latin typeface="Lucida Sans"/>
              <a:cs typeface="Lucida Sans"/>
            </a:endParaRPr>
          </a:p>
          <a:p>
            <a:pPr marL="0" indent="0">
              <a:buNone/>
            </a:pPr>
            <a:endParaRPr lang="en-US" sz="1100" dirty="0"/>
          </a:p>
        </p:txBody>
      </p:sp>
    </p:spTree>
    <p:extLst>
      <p:ext uri="{BB962C8B-B14F-4D97-AF65-F5344CB8AC3E}">
        <p14:creationId xmlns:p14="http://schemas.microsoft.com/office/powerpoint/2010/main" val="103963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18</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a:bodyPr>
          <a:lstStyle/>
          <a:p>
            <a:pPr algn="ctr"/>
            <a:r>
              <a:rPr lang="en-US" sz="2800" dirty="0" smtClean="0"/>
              <a:t>LVAD</a:t>
            </a:r>
            <a:endParaRPr lang="en-US" sz="2800" dirty="0"/>
          </a:p>
        </p:txBody>
      </p:sp>
      <p:sp>
        <p:nvSpPr>
          <p:cNvPr id="2" name="Text Placeholder 1"/>
          <p:cNvSpPr>
            <a:spLocks noGrp="1"/>
          </p:cNvSpPr>
          <p:nvPr>
            <p:ph type="body" sz="quarter" idx="13"/>
          </p:nvPr>
        </p:nvSpPr>
        <p:spPr>
          <a:xfrm>
            <a:off x="5410200" y="1600200"/>
            <a:ext cx="2819400" cy="4343399"/>
          </a:xfrm>
        </p:spPr>
        <p:txBody>
          <a:bodyPr>
            <a:normAutofit/>
          </a:bodyPr>
          <a:lstStyle/>
          <a:p>
            <a:pPr marL="457200" lvl="6" indent="-457200">
              <a:buClr>
                <a:schemeClr val="accent3"/>
              </a:buClr>
              <a:buSzPct val="95000"/>
              <a:defRPr/>
            </a:pPr>
            <a:r>
              <a:rPr lang="en-US" dirty="0">
                <a:latin typeface="Lucida Sans"/>
              </a:rPr>
              <a:t>Extends life with left ventricular failure</a:t>
            </a:r>
          </a:p>
          <a:p>
            <a:pPr marL="457200" lvl="6" indent="-457200">
              <a:buClr>
                <a:schemeClr val="accent3"/>
              </a:buClr>
              <a:buSzPct val="95000"/>
              <a:defRPr/>
            </a:pPr>
            <a:endParaRPr lang="en-US" dirty="0">
              <a:latin typeface="Lucida Sans"/>
            </a:endParaRPr>
          </a:p>
          <a:p>
            <a:pPr marL="457200" lvl="6" indent="-457200">
              <a:buClr>
                <a:schemeClr val="accent3"/>
              </a:buClr>
              <a:buSzPct val="95000"/>
              <a:defRPr/>
            </a:pPr>
            <a:r>
              <a:rPr lang="en-US" dirty="0">
                <a:latin typeface="Lucida Sans"/>
              </a:rPr>
              <a:t>Used as destination therapy OR as bridge to transplant</a:t>
            </a:r>
          </a:p>
          <a:p>
            <a:pPr marL="457200" lvl="6" indent="-457200">
              <a:buClr>
                <a:schemeClr val="accent3"/>
              </a:buClr>
              <a:buSzPct val="95000"/>
            </a:pPr>
            <a:endParaRPr lang="en-US" dirty="0">
              <a:latin typeface="Lucida Sans"/>
            </a:endParaRPr>
          </a:p>
        </p:txBody>
      </p:sp>
      <p:pic>
        <p:nvPicPr>
          <p:cNvPr id="5" name="Picture 2" descr="http://images.medicinenet.com/images/ccf/42766_LV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5052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1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19</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a:bodyPr>
          <a:lstStyle/>
          <a:p>
            <a:pPr algn="ctr"/>
            <a:r>
              <a:rPr lang="en-US" sz="2800" dirty="0" smtClean="0"/>
              <a:t>TAH</a:t>
            </a:r>
            <a:endParaRPr lang="en-US" sz="2800" dirty="0"/>
          </a:p>
        </p:txBody>
      </p:sp>
      <p:sp>
        <p:nvSpPr>
          <p:cNvPr id="2" name="Text Placeholder 1"/>
          <p:cNvSpPr>
            <a:spLocks noGrp="1"/>
          </p:cNvSpPr>
          <p:nvPr>
            <p:ph type="body" sz="quarter" idx="13"/>
          </p:nvPr>
        </p:nvSpPr>
        <p:spPr>
          <a:xfrm>
            <a:off x="5410200" y="1600200"/>
            <a:ext cx="2819400" cy="4343399"/>
          </a:xfrm>
        </p:spPr>
        <p:txBody>
          <a:bodyPr>
            <a:normAutofit/>
          </a:bodyPr>
          <a:lstStyle/>
          <a:p>
            <a:pPr marL="457200" lvl="6" indent="-457200">
              <a:buClr>
                <a:schemeClr val="accent3"/>
              </a:buClr>
              <a:buSzPct val="95000"/>
              <a:defRPr/>
            </a:pPr>
            <a:r>
              <a:rPr lang="en-US" dirty="0" smtClean="0">
                <a:latin typeface="Lucida Sans"/>
              </a:rPr>
              <a:t>Extends life with biventricular failure as BRIDGE TO TRANSPLANT</a:t>
            </a:r>
            <a:endParaRPr lang="en-US" dirty="0">
              <a:latin typeface="Lucida Sans"/>
            </a:endParaRPr>
          </a:p>
          <a:p>
            <a:pPr marL="457200" lvl="6" indent="-457200">
              <a:buClr>
                <a:schemeClr val="accent3"/>
              </a:buClr>
              <a:buSzPct val="95000"/>
              <a:defRPr/>
            </a:pPr>
            <a:endParaRPr lang="en-US" dirty="0">
              <a:latin typeface="Lucida Sans"/>
            </a:endParaRPr>
          </a:p>
          <a:p>
            <a:pPr marL="457200" lvl="6" indent="-457200">
              <a:buClr>
                <a:schemeClr val="accent3"/>
              </a:buClr>
              <a:buSzPct val="95000"/>
              <a:defRPr/>
            </a:pPr>
            <a:r>
              <a:rPr lang="en-US" dirty="0" smtClean="0">
                <a:latin typeface="Lucida Sans"/>
              </a:rPr>
              <a:t>No intrinsic cardiac function</a:t>
            </a:r>
            <a:endParaRPr lang="en-US" dirty="0">
              <a:latin typeface="Lucida Sans"/>
            </a:endParaRPr>
          </a:p>
          <a:p>
            <a:pPr marL="457200" lvl="6" indent="-457200">
              <a:buClr>
                <a:schemeClr val="accent3"/>
              </a:buClr>
              <a:buSzPct val="95000"/>
            </a:pPr>
            <a:endParaRPr lang="en-US" dirty="0">
              <a:latin typeface="Lucida Sans"/>
            </a:endParaRPr>
          </a:p>
        </p:txBody>
      </p:sp>
      <p:pic>
        <p:nvPicPr>
          <p:cNvPr id="6" name="Picture 2" descr="http://www.thetimes.co.uk/tto/multimedia/archive/00185/heart1_18599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04975"/>
            <a:ext cx="49911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5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solidFill>
                  <a:srgbClr val="595959"/>
                </a:solidFill>
              </a:rPr>
              <a:pPr/>
              <a:t>2</a:t>
            </a:fld>
            <a:endParaRPr lang="en-US" dirty="0">
              <a:solidFill>
                <a:srgbClr val="595959"/>
              </a:solidFill>
            </a:endParaRPr>
          </a:p>
        </p:txBody>
      </p:sp>
      <p:sp>
        <p:nvSpPr>
          <p:cNvPr id="5" name="Text Placeholder 3"/>
          <p:cNvSpPr>
            <a:spLocks noGrp="1"/>
          </p:cNvSpPr>
          <p:nvPr>
            <p:ph type="body" sz="quarter" idx="4294967295"/>
          </p:nvPr>
        </p:nvSpPr>
        <p:spPr>
          <a:xfrm>
            <a:off x="457200" y="1143000"/>
            <a:ext cx="8305800" cy="4876800"/>
          </a:xfrm>
          <a:prstGeom prst="rect">
            <a:avLst/>
          </a:prstGeom>
          <a:solidFill>
            <a:schemeClr val="bg1">
              <a:lumMod val="95000"/>
            </a:schemeClr>
          </a:solidFill>
          <a:ln w="19050">
            <a:solidFill>
              <a:schemeClr val="accent3"/>
            </a:solidFill>
          </a:ln>
        </p:spPr>
        <p:txBody>
          <a:bodyPr>
            <a:noAutofit/>
          </a:bodyPr>
          <a:lstStyle/>
          <a:p>
            <a:pPr marL="0" indent="0">
              <a:buNone/>
            </a:pPr>
            <a:r>
              <a:rPr lang="en-US" sz="2400" dirty="0">
                <a:latin typeface="+mn-lt"/>
              </a:rPr>
              <a:t>“America is in a state of crisis regarding the manner in which we care for people who are </a:t>
            </a:r>
            <a:r>
              <a:rPr lang="en-US" sz="2400" dirty="0" smtClean="0">
                <a:latin typeface="+mn-lt"/>
              </a:rPr>
              <a:t>dying.  Study </a:t>
            </a:r>
            <a:r>
              <a:rPr lang="en-US" sz="2400" dirty="0">
                <a:latin typeface="+mn-lt"/>
              </a:rPr>
              <a:t>after study documents that medical care for the dying is poorly planned and frequently ignores the treatment preferences of the patient and family. </a:t>
            </a:r>
            <a:r>
              <a:rPr lang="en-US" sz="2400" dirty="0" smtClean="0">
                <a:latin typeface="+mn-lt"/>
              </a:rPr>
              <a:t> Pain is </a:t>
            </a:r>
            <a:r>
              <a:rPr lang="en-US" sz="2400" dirty="0">
                <a:latin typeface="+mn-lt"/>
              </a:rPr>
              <a:t>commonly under-treated -- or not even addressed -- even within our most prestigious teaching institutions. </a:t>
            </a:r>
            <a:endParaRPr lang="en-US" sz="2400" dirty="0" smtClean="0">
              <a:latin typeface="+mn-lt"/>
            </a:endParaRPr>
          </a:p>
          <a:p>
            <a:pPr marL="0" indent="0">
              <a:buNone/>
            </a:pPr>
            <a:endParaRPr lang="en-US" sz="2400" dirty="0">
              <a:latin typeface="+mn-lt"/>
            </a:endParaRPr>
          </a:p>
          <a:p>
            <a:pPr marL="0" indent="0">
              <a:buNone/>
            </a:pPr>
            <a:r>
              <a:rPr lang="en-US" sz="2400" dirty="0" smtClean="0">
                <a:latin typeface="+mn-lt"/>
              </a:rPr>
              <a:t>Too </a:t>
            </a:r>
            <a:r>
              <a:rPr lang="en-US" sz="2400" dirty="0">
                <a:latin typeface="+mn-lt"/>
              </a:rPr>
              <a:t>often, and with no mal-intent on the part of the doctors or nurses, medical treatment directed at prolonging the patient's life ends up contributing to their pain, isolation, and suffering</a:t>
            </a:r>
            <a:r>
              <a:rPr lang="en-US" sz="2400" dirty="0" smtClean="0">
                <a:latin typeface="+mn-lt"/>
              </a:rPr>
              <a:t>.”</a:t>
            </a:r>
          </a:p>
          <a:p>
            <a:pPr marL="0" indent="0">
              <a:buNone/>
            </a:pPr>
            <a:endParaRPr lang="en-US" sz="2400" dirty="0" smtClean="0">
              <a:latin typeface="+mn-lt"/>
            </a:endParaRPr>
          </a:p>
          <a:p>
            <a:pPr marL="0" indent="0">
              <a:buNone/>
            </a:pPr>
            <a:r>
              <a:rPr lang="en-US" sz="2400" dirty="0" smtClean="0">
                <a:latin typeface="+mn-lt"/>
              </a:rPr>
              <a:t>										Dr. Ira </a:t>
            </a:r>
            <a:r>
              <a:rPr lang="en-US" sz="2400" dirty="0" err="1" smtClean="0">
                <a:latin typeface="+mn-lt"/>
              </a:rPr>
              <a:t>Byock</a:t>
            </a:r>
            <a:endParaRPr lang="en-US" sz="2400" dirty="0">
              <a:latin typeface="+mn-lt"/>
            </a:endParaRPr>
          </a:p>
        </p:txBody>
      </p:sp>
    </p:spTree>
    <p:extLst>
      <p:ext uri="{BB962C8B-B14F-4D97-AF65-F5344CB8AC3E}">
        <p14:creationId xmlns:p14="http://schemas.microsoft.com/office/powerpoint/2010/main" val="2045478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20</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a:bodyPr>
          <a:lstStyle/>
          <a:p>
            <a:pPr algn="ctr"/>
            <a:r>
              <a:rPr lang="en-US" sz="2800" dirty="0" smtClean="0"/>
              <a:t>ECMO</a:t>
            </a:r>
            <a:endParaRPr lang="en-US" sz="2800" dirty="0"/>
          </a:p>
        </p:txBody>
      </p:sp>
      <p:pic>
        <p:nvPicPr>
          <p:cNvPr id="7" name="Picture 2" descr="http://www.ecmosimulation.com/images/VVECMO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854200"/>
            <a:ext cx="45735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ecmosimulation.com/images/VAECMO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18288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623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21</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Autofit/>
          </a:bodyPr>
          <a:lstStyle/>
          <a:p>
            <a:pPr algn="ctr"/>
            <a:r>
              <a:rPr lang="en-US" sz="2800" dirty="0" smtClean="0"/>
              <a:t>Supportive </a:t>
            </a:r>
            <a:r>
              <a:rPr lang="en-US" sz="2800" dirty="0"/>
              <a:t>Care </a:t>
            </a:r>
            <a:r>
              <a:rPr lang="en-US" sz="2800" dirty="0" smtClean="0"/>
              <a:t>Medicine</a:t>
            </a:r>
            <a:br>
              <a:rPr lang="en-US" sz="2800" dirty="0" smtClean="0"/>
            </a:br>
            <a:r>
              <a:rPr lang="en-US" sz="2800" dirty="0" smtClean="0"/>
              <a:t>Ventricular Assist Device and CMS</a:t>
            </a:r>
            <a:endParaRPr lang="en-US" sz="2800" dirty="0"/>
          </a:p>
        </p:txBody>
      </p:sp>
      <p:sp>
        <p:nvSpPr>
          <p:cNvPr id="19" name="Text Placeholder 4"/>
          <p:cNvSpPr>
            <a:spLocks noGrp="1"/>
          </p:cNvSpPr>
          <p:nvPr>
            <p:ph type="body" sz="quarter" idx="13"/>
          </p:nvPr>
        </p:nvSpPr>
        <p:spPr>
          <a:xfrm>
            <a:off x="2971800" y="6260876"/>
            <a:ext cx="4495800" cy="634169"/>
          </a:xfrm>
          <a:prstGeom prst="rect">
            <a:avLst/>
          </a:prstGeom>
        </p:spPr>
        <p:txBody>
          <a:bodyPr>
            <a:normAutofit/>
          </a:bodyPr>
          <a:lstStyle/>
          <a:p>
            <a:r>
              <a:rPr lang="en-US" sz="1100" dirty="0">
                <a:solidFill>
                  <a:schemeClr val="tx1">
                    <a:lumMod val="50000"/>
                    <a:lumOff val="50000"/>
                  </a:schemeClr>
                </a:solidFill>
                <a:latin typeface="+mn-lt"/>
              </a:rPr>
              <a:t>Source:  </a:t>
            </a:r>
            <a:r>
              <a:rPr lang="en-US" sz="1100" dirty="0" smtClean="0">
                <a:solidFill>
                  <a:schemeClr val="tx1">
                    <a:lumMod val="50000"/>
                    <a:lumOff val="50000"/>
                  </a:schemeClr>
                </a:solidFill>
                <a:latin typeface="+mn-lt"/>
              </a:rPr>
              <a:t>CMS, “Update to the national coverage determination (NCD) for bridge-to-transplant (BTT) and destination therapy )DT) ventricular assist devices (VADs);” 2013.</a:t>
            </a:r>
            <a:endParaRPr lang="en-US" sz="1100" dirty="0">
              <a:solidFill>
                <a:schemeClr val="tx1">
                  <a:lumMod val="50000"/>
                  <a:lumOff val="50000"/>
                </a:schemeClr>
              </a:solidFill>
              <a:latin typeface="+mn-lt"/>
            </a:endParaRPr>
          </a:p>
          <a:p>
            <a:endParaRPr lang="en-US" sz="1000" dirty="0">
              <a:solidFill>
                <a:schemeClr val="tx1">
                  <a:lumMod val="50000"/>
                  <a:lumOff val="50000"/>
                </a:schemeClr>
              </a:solidFill>
              <a:latin typeface="+mn-lt"/>
            </a:endParaRPr>
          </a:p>
        </p:txBody>
      </p:sp>
      <p:grpSp>
        <p:nvGrpSpPr>
          <p:cNvPr id="9" name="Group 6"/>
          <p:cNvGrpSpPr/>
          <p:nvPr/>
        </p:nvGrpSpPr>
        <p:grpSpPr>
          <a:xfrm>
            <a:off x="547245" y="1295400"/>
            <a:ext cx="7987155" cy="4259480"/>
            <a:chOff x="914399" y="-80327"/>
            <a:chExt cx="6400801" cy="4063931"/>
          </a:xfrm>
        </p:grpSpPr>
        <p:sp>
          <p:nvSpPr>
            <p:cNvPr id="10" name="Rectangle 9"/>
            <p:cNvSpPr/>
            <p:nvPr/>
          </p:nvSpPr>
          <p:spPr>
            <a:xfrm>
              <a:off x="914399" y="69"/>
              <a:ext cx="6400801" cy="3682931"/>
            </a:xfrm>
            <a:prstGeom prst="rect">
              <a:avLst/>
            </a:prstGeom>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914399" y="-80327"/>
              <a:ext cx="6400801" cy="4063931"/>
            </a:xfrm>
            <a:prstGeom prst="rect">
              <a:avLst/>
            </a:prstGeom>
            <a:solidFill>
              <a:srgbClr val="AFE1FF"/>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defTabSz="844550">
                <a:lnSpc>
                  <a:spcPct val="90000"/>
                </a:lnSpc>
                <a:spcAft>
                  <a:spcPct val="35000"/>
                </a:spcAft>
              </a:pPr>
              <a:endParaRPr lang="en-US" sz="500" b="1" dirty="0">
                <a:solidFill>
                  <a:prstClr val="white"/>
                </a:solidFill>
              </a:endParaRPr>
            </a:p>
          </p:txBody>
        </p:sp>
      </p:grpSp>
      <p:sp>
        <p:nvSpPr>
          <p:cNvPr id="12" name="Donut 11"/>
          <p:cNvSpPr/>
          <p:nvPr/>
        </p:nvSpPr>
        <p:spPr>
          <a:xfrm>
            <a:off x="381000" y="2362200"/>
            <a:ext cx="6934200" cy="838200"/>
          </a:xfrm>
          <a:prstGeom prst="donut">
            <a:avLst>
              <a:gd name="adj" fmla="val 15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7" name="Rectangle 16"/>
          <p:cNvSpPr/>
          <p:nvPr/>
        </p:nvSpPr>
        <p:spPr>
          <a:xfrm>
            <a:off x="533400" y="1371600"/>
            <a:ext cx="8121306" cy="4370427"/>
          </a:xfrm>
          <a:prstGeom prst="rect">
            <a:avLst/>
          </a:prstGeom>
        </p:spPr>
        <p:txBody>
          <a:bodyPr wrap="square">
            <a:spAutoFit/>
          </a:bodyPr>
          <a:lstStyle/>
          <a:p>
            <a:pPr defTabSz="457200"/>
            <a:r>
              <a:rPr lang="en-US" sz="1400" dirty="0">
                <a:solidFill>
                  <a:prstClr val="black"/>
                </a:solidFill>
              </a:rPr>
              <a:t>Revisions have been made to the requirements for the disease-specific care (DSC) advanced certification program for Ventricular Assist Device (VAD) for Destination Therapy that align the requirements with the Centers for Medicare &amp; Medicaid Services’ (CMS) final National Coverage Decision (NCD) memorandum for VADs for Bridge-to-Transplant and Destination Therapy. The changes include:</a:t>
            </a:r>
          </a:p>
          <a:p>
            <a:pPr defTabSz="457200"/>
            <a:endParaRPr lang="en-US" sz="1400" dirty="0">
              <a:solidFill>
                <a:prstClr val="black"/>
              </a:solidFill>
            </a:endParaRPr>
          </a:p>
          <a:p>
            <a:pPr defTabSz="457200"/>
            <a:endParaRPr lang="en-US" sz="1400" dirty="0">
              <a:solidFill>
                <a:prstClr val="black"/>
              </a:solidFill>
            </a:endParaRPr>
          </a:p>
          <a:p>
            <a:pPr marL="285750" indent="-285750" defTabSz="457200">
              <a:buFont typeface="Arial" pitchFamily="34" charset="0"/>
              <a:buChar char="•"/>
            </a:pPr>
            <a:r>
              <a:rPr lang="en-US" sz="1600" b="1" dirty="0">
                <a:solidFill>
                  <a:srgbClr val="C00000"/>
                </a:solidFill>
              </a:rPr>
              <a:t>Adding a palliative care representative to the core interdisciplinary team</a:t>
            </a:r>
          </a:p>
          <a:p>
            <a:pPr defTabSz="457200"/>
            <a:endParaRPr lang="en-US" sz="1100" b="1" dirty="0">
              <a:solidFill>
                <a:srgbClr val="C00000"/>
              </a:solidFill>
            </a:endParaRPr>
          </a:p>
          <a:p>
            <a:pPr defTabSz="457200"/>
            <a:endParaRPr lang="en-US" sz="1400" dirty="0">
              <a:solidFill>
                <a:prstClr val="black"/>
              </a:solidFill>
            </a:endParaRPr>
          </a:p>
          <a:p>
            <a:pPr marL="285750" indent="-285750" defTabSz="457200">
              <a:buFont typeface="Arial" pitchFamily="34" charset="0"/>
              <a:buChar char="•"/>
            </a:pPr>
            <a:r>
              <a:rPr lang="en-US" sz="1400" dirty="0">
                <a:solidFill>
                  <a:prstClr val="black"/>
                </a:solidFill>
              </a:rPr>
              <a:t>Deleting the board certification requirement for the cardiologist</a:t>
            </a:r>
          </a:p>
          <a:p>
            <a:pPr defTabSz="457200"/>
            <a:endParaRPr lang="en-US" sz="1400" dirty="0">
              <a:solidFill>
                <a:prstClr val="black"/>
              </a:solidFill>
            </a:endParaRPr>
          </a:p>
          <a:p>
            <a:pPr marL="285750" indent="-285750" defTabSz="457200">
              <a:buFont typeface="Arial" pitchFamily="34" charset="0"/>
              <a:buChar char="•"/>
            </a:pPr>
            <a:r>
              <a:rPr lang="en-US" sz="1400" dirty="0">
                <a:solidFill>
                  <a:prstClr val="black"/>
                </a:solidFill>
              </a:rPr>
              <a:t>Deleting the board certification requirement for the cardiovascular surgeon</a:t>
            </a:r>
          </a:p>
          <a:p>
            <a:pPr defTabSz="457200"/>
            <a:endParaRPr lang="en-US" sz="1400" dirty="0">
              <a:solidFill>
                <a:prstClr val="black"/>
              </a:solidFill>
            </a:endParaRPr>
          </a:p>
          <a:p>
            <a:pPr marL="285750" indent="-285750" defTabSz="457200">
              <a:buFont typeface="Arial" pitchFamily="34" charset="0"/>
              <a:buChar char="•"/>
            </a:pPr>
            <a:r>
              <a:rPr lang="en-US" sz="1400" dirty="0">
                <a:solidFill>
                  <a:prstClr val="black"/>
                </a:solidFill>
              </a:rPr>
              <a:t>Clarifying the volume requirements for surgeons in training</a:t>
            </a:r>
          </a:p>
          <a:p>
            <a:pPr defTabSz="457200"/>
            <a:endParaRPr lang="en-US" sz="1400" dirty="0">
              <a:solidFill>
                <a:prstClr val="black"/>
              </a:solidFill>
            </a:endParaRPr>
          </a:p>
          <a:p>
            <a:pPr marL="285750" indent="-285750" defTabSz="457200">
              <a:buFont typeface="Arial" pitchFamily="34" charset="0"/>
              <a:buChar char="•"/>
            </a:pPr>
            <a:r>
              <a:rPr lang="en-US" sz="1400" dirty="0">
                <a:solidFill>
                  <a:prstClr val="black"/>
                </a:solidFill>
              </a:rPr>
              <a:t>Modifying the requirements related to the use of a nationally audited registry</a:t>
            </a:r>
          </a:p>
          <a:p>
            <a:pPr defTabSz="457200"/>
            <a:endParaRPr lang="en-US" sz="1000" dirty="0">
              <a:solidFill>
                <a:prstClr val="black"/>
              </a:solidFill>
            </a:endParaRPr>
          </a:p>
          <a:p>
            <a:pPr algn="ctr" defTabSz="457200"/>
            <a:r>
              <a:rPr lang="en-US" sz="2000" b="1" i="1" dirty="0">
                <a:solidFill>
                  <a:prstClr val="black"/>
                </a:solidFill>
              </a:rPr>
              <a:t>The addition of the palliative care representative to the interdisciplinary team will be required beginning October 30, 2014.</a:t>
            </a:r>
          </a:p>
        </p:txBody>
      </p:sp>
      <p:pic>
        <p:nvPicPr>
          <p:cNvPr id="18" name="Picture 4" descr="CMS.gov Centers for Medicare &amp; Medicaid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622" y="5895116"/>
            <a:ext cx="1766978"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22</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fontScale="90000"/>
          </a:bodyPr>
          <a:lstStyle/>
          <a:p>
            <a:pPr algn="ctr"/>
            <a:r>
              <a:rPr lang="en-US" sz="2800" dirty="0" smtClean="0"/>
              <a:t>Diagnosis Related Groups</a:t>
            </a:r>
            <a:br>
              <a:rPr lang="en-US" sz="2800" dirty="0" smtClean="0"/>
            </a:br>
            <a:r>
              <a:rPr lang="en-US" sz="2800" dirty="0" smtClean="0"/>
              <a:t>DRG</a:t>
            </a:r>
            <a:endParaRPr lang="en-US" sz="2800" dirty="0"/>
          </a:p>
        </p:txBody>
      </p:sp>
      <p:sp>
        <p:nvSpPr>
          <p:cNvPr id="2" name="Text Placeholder 1"/>
          <p:cNvSpPr>
            <a:spLocks noGrp="1"/>
          </p:cNvSpPr>
          <p:nvPr>
            <p:ph type="body" sz="quarter" idx="13"/>
          </p:nvPr>
        </p:nvSpPr>
        <p:spPr>
          <a:xfrm>
            <a:off x="368300" y="1447800"/>
            <a:ext cx="8404224" cy="4419600"/>
          </a:xfrm>
        </p:spPr>
        <p:txBody>
          <a:bodyPr/>
          <a:lstStyle/>
          <a:p>
            <a:pPr marL="457200" lvl="6" indent="-457200">
              <a:lnSpc>
                <a:spcPct val="90000"/>
              </a:lnSpc>
              <a:buClr>
                <a:schemeClr val="accent3"/>
              </a:buClr>
              <a:buSzPct val="95000"/>
            </a:pPr>
            <a:r>
              <a:rPr lang="en-US" dirty="0" smtClean="0">
                <a:latin typeface="Lucida Sans"/>
                <a:cs typeface="Lucida Sans"/>
              </a:rPr>
              <a:t>LVAD DRG: $95,000 x 47 LVADS</a:t>
            </a:r>
          </a:p>
          <a:p>
            <a:pPr marL="457200" lvl="6" indent="-457200">
              <a:lnSpc>
                <a:spcPct val="90000"/>
              </a:lnSpc>
              <a:buClr>
                <a:schemeClr val="accent3"/>
              </a:buClr>
              <a:buSzPct val="95000"/>
            </a:pPr>
            <a:endParaRPr lang="en-US" dirty="0">
              <a:latin typeface="Lucida Sans"/>
            </a:endParaRPr>
          </a:p>
          <a:p>
            <a:pPr marL="457200" lvl="6" indent="-457200">
              <a:lnSpc>
                <a:spcPct val="90000"/>
              </a:lnSpc>
              <a:buClr>
                <a:schemeClr val="accent3"/>
              </a:buClr>
              <a:buSzPct val="95000"/>
            </a:pPr>
            <a:r>
              <a:rPr lang="en-US" dirty="0" smtClean="0">
                <a:latin typeface="Lucida Sans"/>
              </a:rPr>
              <a:t>Hospital stands to loose 4.47 million if CMS requirements are not met for DRG distribution</a:t>
            </a:r>
            <a:endParaRPr lang="en-US" dirty="0"/>
          </a:p>
          <a:p>
            <a:endParaRPr lang="en-US" dirty="0"/>
          </a:p>
        </p:txBody>
      </p:sp>
    </p:spTree>
    <p:extLst>
      <p:ext uri="{BB962C8B-B14F-4D97-AF65-F5344CB8AC3E}">
        <p14:creationId xmlns:p14="http://schemas.microsoft.com/office/powerpoint/2010/main" val="397274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23</a:t>
            </a:fld>
            <a:endParaRPr lang="en-US" dirty="0">
              <a:solidFill>
                <a:prstClr val="white"/>
              </a:solidFill>
            </a:endParaRPr>
          </a:p>
        </p:txBody>
      </p:sp>
      <p:sp>
        <p:nvSpPr>
          <p:cNvPr id="7" name="Title 2"/>
          <p:cNvSpPr>
            <a:spLocks noGrp="1"/>
          </p:cNvSpPr>
          <p:nvPr>
            <p:ph type="title"/>
          </p:nvPr>
        </p:nvSpPr>
        <p:spPr>
          <a:xfrm>
            <a:off x="368300" y="152400"/>
            <a:ext cx="8229600" cy="742950"/>
          </a:xfrm>
        </p:spPr>
        <p:txBody>
          <a:bodyPr anchor="ctr">
            <a:normAutofit/>
          </a:bodyPr>
          <a:lstStyle/>
          <a:p>
            <a:pPr algn="ctr"/>
            <a:r>
              <a:rPr lang="en-US" sz="2800" dirty="0" smtClean="0"/>
              <a:t>Interdisciplinary Team</a:t>
            </a:r>
            <a:endParaRPr lang="en-US" sz="2800" dirty="0"/>
          </a:p>
        </p:txBody>
      </p:sp>
      <p:grpSp>
        <p:nvGrpSpPr>
          <p:cNvPr id="8" name="Group 22"/>
          <p:cNvGrpSpPr>
            <a:grpSpLocks/>
          </p:cNvGrpSpPr>
          <p:nvPr/>
        </p:nvGrpSpPr>
        <p:grpSpPr bwMode="auto">
          <a:xfrm>
            <a:off x="76200" y="1219200"/>
            <a:ext cx="8610600" cy="4297364"/>
            <a:chOff x="840316" y="1417638"/>
            <a:chExt cx="6699251" cy="4645555"/>
          </a:xfrm>
        </p:grpSpPr>
        <p:cxnSp>
          <p:nvCxnSpPr>
            <p:cNvPr id="9" name="Straight Connector 8"/>
            <p:cNvCxnSpPr>
              <a:cxnSpLocks noChangeShapeType="1"/>
              <a:stCxn id="19" idx="5"/>
            </p:cNvCxnSpPr>
            <p:nvPr/>
          </p:nvCxnSpPr>
          <p:spPr bwMode="auto">
            <a:xfrm>
              <a:off x="2593186" y="2618182"/>
              <a:ext cx="3238231" cy="245123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flipV="1">
              <a:off x="2702983" y="2518833"/>
              <a:ext cx="2973917" cy="255058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a:stCxn id="15" idx="4"/>
            </p:cNvCxnSpPr>
            <p:nvPr/>
          </p:nvCxnSpPr>
          <p:spPr bwMode="auto">
            <a:xfrm flipH="1">
              <a:off x="4212168" y="2709333"/>
              <a:ext cx="31749" cy="20955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a:stCxn id="17" idx="6"/>
              <a:endCxn id="16" idx="2"/>
            </p:cNvCxnSpPr>
            <p:nvPr/>
          </p:nvCxnSpPr>
          <p:spPr bwMode="auto">
            <a:xfrm>
              <a:off x="2702983" y="3702051"/>
              <a:ext cx="2973917"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3407833" y="3349625"/>
              <a:ext cx="1608667" cy="709083"/>
            </a:xfrm>
            <a:prstGeom prst="rect">
              <a:avLst/>
            </a:prstGeom>
            <a:gradFill rotWithShape="1">
              <a:gsLst>
                <a:gs pos="0">
                  <a:srgbClr val="BCBCBC"/>
                </a:gs>
                <a:gs pos="100000">
                  <a:srgbClr val="000000"/>
                </a:gs>
              </a:gsLst>
              <a:lin ang="5400000"/>
            </a:gra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457200">
                <a:defRPr/>
              </a:pPr>
              <a:r>
                <a:rPr lang="en-US" dirty="0">
                  <a:solidFill>
                    <a:prstClr val="white"/>
                  </a:solidFill>
                </a:rPr>
                <a:t>MCS Patient</a:t>
              </a:r>
            </a:p>
          </p:txBody>
        </p:sp>
        <p:sp>
          <p:nvSpPr>
            <p:cNvPr id="14" name="Oval 13"/>
            <p:cNvSpPr/>
            <p:nvPr/>
          </p:nvSpPr>
          <p:spPr>
            <a:xfrm>
              <a:off x="3269783" y="4655969"/>
              <a:ext cx="1862550" cy="14072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Surgeon</a:t>
              </a:r>
            </a:p>
          </p:txBody>
        </p:sp>
        <p:sp>
          <p:nvSpPr>
            <p:cNvPr id="15" name="Oval 14"/>
            <p:cNvSpPr/>
            <p:nvPr/>
          </p:nvSpPr>
          <p:spPr>
            <a:xfrm>
              <a:off x="3313012" y="1469122"/>
              <a:ext cx="1862550" cy="12407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Cardiologist</a:t>
              </a:r>
            </a:p>
          </p:txBody>
        </p:sp>
        <p:sp>
          <p:nvSpPr>
            <p:cNvPr id="16" name="Oval 15"/>
            <p:cNvSpPr/>
            <p:nvPr/>
          </p:nvSpPr>
          <p:spPr>
            <a:xfrm>
              <a:off x="5677017" y="2998191"/>
              <a:ext cx="1862550" cy="14072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Social Work</a:t>
              </a:r>
            </a:p>
          </p:txBody>
        </p:sp>
        <p:sp>
          <p:nvSpPr>
            <p:cNvPr id="17" name="Oval 16"/>
            <p:cNvSpPr/>
            <p:nvPr/>
          </p:nvSpPr>
          <p:spPr>
            <a:xfrm>
              <a:off x="840316" y="2998191"/>
              <a:ext cx="1862550" cy="14072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Psychiatry</a:t>
              </a:r>
            </a:p>
          </p:txBody>
        </p:sp>
        <p:sp>
          <p:nvSpPr>
            <p:cNvPr id="18" name="Oval 17"/>
            <p:cNvSpPr/>
            <p:nvPr/>
          </p:nvSpPr>
          <p:spPr>
            <a:xfrm>
              <a:off x="5517688" y="1417638"/>
              <a:ext cx="1862550" cy="14072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Dietitian</a:t>
              </a:r>
            </a:p>
          </p:txBody>
        </p:sp>
        <p:sp>
          <p:nvSpPr>
            <p:cNvPr id="19" name="Oval 18"/>
            <p:cNvSpPr/>
            <p:nvPr/>
          </p:nvSpPr>
          <p:spPr>
            <a:xfrm>
              <a:off x="1003351" y="1417638"/>
              <a:ext cx="1862550" cy="14072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VAD Coordinator</a:t>
              </a:r>
            </a:p>
          </p:txBody>
        </p:sp>
        <p:sp>
          <p:nvSpPr>
            <p:cNvPr id="20" name="Oval 19"/>
            <p:cNvSpPr/>
            <p:nvPr/>
          </p:nvSpPr>
          <p:spPr>
            <a:xfrm>
              <a:off x="1003351" y="4655969"/>
              <a:ext cx="1862550" cy="14072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smtClean="0">
                  <a:solidFill>
                    <a:prstClr val="white"/>
                  </a:solidFill>
                </a:rPr>
                <a:t>Supportive Care Medicine</a:t>
              </a:r>
              <a:endParaRPr lang="en-US" b="1" dirty="0">
                <a:solidFill>
                  <a:prstClr val="white"/>
                </a:solidFill>
              </a:endParaRPr>
            </a:p>
          </p:txBody>
        </p:sp>
        <p:sp>
          <p:nvSpPr>
            <p:cNvPr id="21" name="Oval 20"/>
            <p:cNvSpPr/>
            <p:nvPr/>
          </p:nvSpPr>
          <p:spPr>
            <a:xfrm>
              <a:off x="5670842" y="4655969"/>
              <a:ext cx="1862550" cy="14072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Technology Team</a:t>
              </a:r>
            </a:p>
          </p:txBody>
        </p:sp>
      </p:grpSp>
    </p:spTree>
    <p:extLst>
      <p:ext uri="{BB962C8B-B14F-4D97-AF65-F5344CB8AC3E}">
        <p14:creationId xmlns:p14="http://schemas.microsoft.com/office/powerpoint/2010/main" val="2870341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24</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a:bodyPr>
          <a:lstStyle/>
          <a:p>
            <a:pPr algn="ctr"/>
            <a:r>
              <a:rPr lang="en-US" sz="2800" dirty="0" smtClean="0"/>
              <a:t>Integration into Advanced Heart Care</a:t>
            </a:r>
            <a:endParaRPr lang="en-US" sz="2800" dirty="0"/>
          </a:p>
        </p:txBody>
      </p:sp>
      <p:sp>
        <p:nvSpPr>
          <p:cNvPr id="2" name="Text Placeholder 1"/>
          <p:cNvSpPr>
            <a:spLocks noGrp="1"/>
          </p:cNvSpPr>
          <p:nvPr>
            <p:ph type="body" sz="quarter" idx="13"/>
          </p:nvPr>
        </p:nvSpPr>
        <p:spPr>
          <a:xfrm>
            <a:off x="368300" y="1295400"/>
            <a:ext cx="8547100" cy="4572000"/>
          </a:xfrm>
        </p:spPr>
        <p:txBody>
          <a:bodyPr/>
          <a:lstStyle/>
          <a:p>
            <a:pPr marL="457200" lvl="6" indent="-457200">
              <a:lnSpc>
                <a:spcPct val="90000"/>
              </a:lnSpc>
              <a:buClr>
                <a:schemeClr val="accent3"/>
              </a:buClr>
              <a:buSzPct val="95000"/>
            </a:pPr>
            <a:r>
              <a:rPr lang="en-US" sz="2800" dirty="0" smtClean="0">
                <a:latin typeface="Lucida Sans"/>
                <a:cs typeface="Lucida Sans"/>
              </a:rPr>
              <a:t>Pre-MCS Evaluation</a:t>
            </a:r>
          </a:p>
          <a:p>
            <a:pPr marL="457200" lvl="6" indent="-457200">
              <a:lnSpc>
                <a:spcPct val="90000"/>
              </a:lnSpc>
              <a:buClr>
                <a:schemeClr val="accent3"/>
              </a:buClr>
              <a:buSzPct val="95000"/>
            </a:pPr>
            <a:endParaRPr lang="en-US" sz="2800" dirty="0">
              <a:latin typeface="Lucida Sans"/>
              <a:cs typeface="Lucida Sans"/>
            </a:endParaRPr>
          </a:p>
          <a:p>
            <a:pPr marL="457200" lvl="6" indent="-457200">
              <a:lnSpc>
                <a:spcPct val="90000"/>
              </a:lnSpc>
              <a:buClr>
                <a:schemeClr val="accent3"/>
              </a:buClr>
              <a:buSzPct val="95000"/>
            </a:pPr>
            <a:r>
              <a:rPr lang="en-US" sz="2800" dirty="0" smtClean="0">
                <a:latin typeface="Lucida Sans"/>
                <a:cs typeface="Lucida Sans"/>
              </a:rPr>
              <a:t>ECMO Care Plan</a:t>
            </a:r>
          </a:p>
          <a:p>
            <a:pPr marL="457200" lvl="6" indent="-457200">
              <a:lnSpc>
                <a:spcPct val="90000"/>
              </a:lnSpc>
              <a:buClr>
                <a:schemeClr val="accent3"/>
              </a:buClr>
              <a:buSzPct val="95000"/>
            </a:pPr>
            <a:endParaRPr lang="en-US" sz="2800" dirty="0">
              <a:latin typeface="Lucida Sans"/>
              <a:cs typeface="Lucida Sans"/>
            </a:endParaRPr>
          </a:p>
          <a:p>
            <a:pPr marL="457200" lvl="6" indent="-457200">
              <a:lnSpc>
                <a:spcPct val="90000"/>
              </a:lnSpc>
              <a:buClr>
                <a:schemeClr val="accent3"/>
              </a:buClr>
              <a:buSzPct val="95000"/>
            </a:pPr>
            <a:r>
              <a:rPr lang="en-US" sz="2800" dirty="0" smtClean="0">
                <a:latin typeface="Lucida Sans"/>
                <a:cs typeface="Lucida Sans"/>
              </a:rPr>
              <a:t>Transplant Selection </a:t>
            </a:r>
            <a:r>
              <a:rPr lang="en-US" sz="2800" dirty="0">
                <a:latin typeface="Lucida Sans"/>
                <a:cs typeface="Lucida Sans"/>
              </a:rPr>
              <a:t>C</a:t>
            </a:r>
            <a:r>
              <a:rPr lang="en-US" sz="2800" dirty="0" smtClean="0">
                <a:latin typeface="Lucida Sans"/>
                <a:cs typeface="Lucida Sans"/>
              </a:rPr>
              <a:t>ommittee</a:t>
            </a:r>
          </a:p>
          <a:p>
            <a:pPr marL="457200" lvl="6" indent="-457200">
              <a:lnSpc>
                <a:spcPct val="90000"/>
              </a:lnSpc>
              <a:buClr>
                <a:schemeClr val="accent3"/>
              </a:buClr>
              <a:buSzPct val="95000"/>
            </a:pPr>
            <a:endParaRPr lang="en-US" sz="2800" dirty="0">
              <a:latin typeface="Lucida Sans"/>
              <a:cs typeface="Lucida Sans"/>
            </a:endParaRPr>
          </a:p>
          <a:p>
            <a:pPr marL="457200" lvl="6" indent="-457200">
              <a:lnSpc>
                <a:spcPct val="90000"/>
              </a:lnSpc>
              <a:buClr>
                <a:schemeClr val="accent3"/>
              </a:buClr>
              <a:buSzPct val="95000"/>
            </a:pPr>
            <a:r>
              <a:rPr lang="en-US" sz="2800" dirty="0" smtClean="0">
                <a:latin typeface="Lucida Sans"/>
                <a:cs typeface="Lucida Sans"/>
              </a:rPr>
              <a:t>Advanced Heart Failure</a:t>
            </a:r>
            <a:endParaRPr lang="en-US" sz="2800" dirty="0">
              <a:latin typeface="Lucida Sans"/>
              <a:cs typeface="Lucida Sans"/>
            </a:endParaRPr>
          </a:p>
          <a:p>
            <a:endParaRPr lang="en-US" dirty="0"/>
          </a:p>
        </p:txBody>
      </p:sp>
    </p:spTree>
    <p:extLst>
      <p:ext uri="{BB962C8B-B14F-4D97-AF65-F5344CB8AC3E}">
        <p14:creationId xmlns:p14="http://schemas.microsoft.com/office/powerpoint/2010/main" val="1495820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25</a:t>
            </a:fld>
            <a:endParaRPr lang="en-US" dirty="0">
              <a:solidFill>
                <a:prstClr val="white"/>
              </a:solidFill>
            </a:endParaRPr>
          </a:p>
        </p:txBody>
      </p:sp>
      <p:sp>
        <p:nvSpPr>
          <p:cNvPr id="3" name="Title 2"/>
          <p:cNvSpPr>
            <a:spLocks noGrp="1"/>
          </p:cNvSpPr>
          <p:nvPr>
            <p:ph type="title"/>
          </p:nvPr>
        </p:nvSpPr>
        <p:spPr>
          <a:xfrm>
            <a:off x="368300" y="152400"/>
            <a:ext cx="8229600" cy="742950"/>
          </a:xfrm>
        </p:spPr>
        <p:txBody>
          <a:bodyPr anchor="ctr">
            <a:normAutofit/>
          </a:bodyPr>
          <a:lstStyle/>
          <a:p>
            <a:pPr algn="ctr"/>
            <a:r>
              <a:rPr lang="en-US" sz="2800" dirty="0" smtClean="0"/>
              <a:t>Lessons Learned</a:t>
            </a:r>
            <a:endParaRPr lang="en-US" sz="2800" dirty="0"/>
          </a:p>
        </p:txBody>
      </p:sp>
      <p:sp>
        <p:nvSpPr>
          <p:cNvPr id="6" name="Text Placeholder 1"/>
          <p:cNvSpPr>
            <a:spLocks noGrp="1"/>
          </p:cNvSpPr>
          <p:nvPr>
            <p:ph type="body" sz="quarter" idx="13"/>
          </p:nvPr>
        </p:nvSpPr>
        <p:spPr>
          <a:xfrm>
            <a:off x="457200" y="1371600"/>
            <a:ext cx="8315324" cy="4495800"/>
          </a:xfrm>
        </p:spPr>
        <p:txBody>
          <a:bodyPr>
            <a:normAutofit/>
          </a:bodyPr>
          <a:lstStyle/>
          <a:p>
            <a:pPr marL="457200" lvl="6" indent="-457200">
              <a:lnSpc>
                <a:spcPct val="90000"/>
              </a:lnSpc>
              <a:buClr>
                <a:schemeClr val="accent3"/>
              </a:buClr>
              <a:buSzPct val="95000"/>
            </a:pPr>
            <a:r>
              <a:rPr lang="en-US" dirty="0" err="1" smtClean="0">
                <a:latin typeface="Lucida Sans"/>
                <a:cs typeface="Lucida Sans"/>
              </a:rPr>
              <a:t>Transaortic</a:t>
            </a:r>
            <a:r>
              <a:rPr lang="en-US" dirty="0" smtClean="0">
                <a:latin typeface="Lucida Sans"/>
                <a:cs typeface="Lucida Sans"/>
              </a:rPr>
              <a:t> Valve Replacement</a:t>
            </a:r>
          </a:p>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smtClean="0">
                <a:latin typeface="Lucida Sans"/>
                <a:cs typeface="Lucida Sans"/>
              </a:rPr>
              <a:t>Status IA Transplant Patients</a:t>
            </a:r>
          </a:p>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smtClean="0">
                <a:latin typeface="Lucida Sans"/>
                <a:cs typeface="Lucida Sans"/>
              </a:rPr>
              <a:t>Low EF Coronary Artery Bypass Graft</a:t>
            </a:r>
          </a:p>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smtClean="0">
                <a:latin typeface="Lucida Sans"/>
                <a:cs typeface="Lucida Sans"/>
              </a:rPr>
              <a:t>Research in quality metrics</a:t>
            </a:r>
          </a:p>
          <a:p>
            <a:pPr marL="914400" lvl="7" indent="-457200">
              <a:lnSpc>
                <a:spcPct val="90000"/>
              </a:lnSpc>
              <a:buClr>
                <a:schemeClr val="accent3"/>
              </a:buClr>
              <a:buSzPct val="95000"/>
            </a:pPr>
            <a:r>
              <a:rPr lang="en-US" dirty="0" smtClean="0">
                <a:latin typeface="Lucida Sans"/>
                <a:cs typeface="Lucida Sans"/>
              </a:rPr>
              <a:t>No standards in new fields</a:t>
            </a:r>
          </a:p>
          <a:p>
            <a:pPr marL="914400" lvl="7" indent="-457200">
              <a:lnSpc>
                <a:spcPct val="90000"/>
              </a:lnSpc>
              <a:buClr>
                <a:schemeClr val="accent3"/>
              </a:buClr>
              <a:buSzPct val="95000"/>
            </a:pPr>
            <a:r>
              <a:rPr lang="en-US" dirty="0" smtClean="0">
                <a:latin typeface="Lucida Sans"/>
                <a:cs typeface="Lucida Sans"/>
              </a:rPr>
              <a:t>How do we measure success?</a:t>
            </a:r>
          </a:p>
          <a:p>
            <a:pPr marL="457200" lvl="6" indent="-457200">
              <a:lnSpc>
                <a:spcPct val="90000"/>
              </a:lnSpc>
              <a:buClr>
                <a:schemeClr val="accent3"/>
              </a:buClr>
              <a:buSzPct val="95000"/>
            </a:pPr>
            <a:endParaRPr lang="en-US" dirty="0">
              <a:latin typeface="Lucida Sans"/>
              <a:cs typeface="Lucida Sans"/>
            </a:endParaRPr>
          </a:p>
          <a:p>
            <a:pPr marL="0" indent="0">
              <a:buNone/>
            </a:pPr>
            <a:endParaRPr lang="en-US" dirty="0"/>
          </a:p>
        </p:txBody>
      </p:sp>
    </p:spTree>
    <p:extLst>
      <p:ext uri="{BB962C8B-B14F-4D97-AF65-F5344CB8AC3E}">
        <p14:creationId xmlns:p14="http://schemas.microsoft.com/office/powerpoint/2010/main" val="1256063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7DFC8-CC87-1C45-AE2C-C06DE0F5DDBD}" type="slidenum">
              <a:rPr lang="en-US" smtClean="0">
                <a:solidFill>
                  <a:prstClr val="white"/>
                </a:solidFill>
              </a:rPr>
              <a:pPr/>
              <a:t>26</a:t>
            </a:fld>
            <a:endParaRPr lang="en-US" dirty="0">
              <a:solidFill>
                <a:prstClr val="white"/>
              </a:solidFill>
            </a:endParaRPr>
          </a:p>
        </p:txBody>
      </p:sp>
      <p:sp>
        <p:nvSpPr>
          <p:cNvPr id="2" name="Text Placeholder 1"/>
          <p:cNvSpPr>
            <a:spLocks noGrp="1"/>
          </p:cNvSpPr>
          <p:nvPr>
            <p:ph type="body" sz="quarter" idx="13"/>
          </p:nvPr>
        </p:nvSpPr>
        <p:spPr/>
        <p:txBody>
          <a:bodyPr>
            <a:normAutofit/>
          </a:bodyPr>
          <a:lstStyle/>
          <a:p>
            <a:pPr marL="0" indent="0" algn="ctr">
              <a:buNone/>
            </a:pPr>
            <a:r>
              <a:rPr lang="en-US" sz="2800" dirty="0" smtClean="0"/>
              <a:t>Thank you!</a:t>
            </a:r>
          </a:p>
          <a:p>
            <a:pPr marL="0" indent="0" algn="ctr">
              <a:buNone/>
            </a:pPr>
            <a:r>
              <a:rPr lang="en-US" sz="2800" dirty="0" smtClean="0"/>
              <a:t/>
            </a:r>
            <a:br>
              <a:rPr lang="en-US" sz="2800" dirty="0" smtClean="0"/>
            </a:br>
            <a:r>
              <a:rPr lang="en-US" sz="2800" dirty="0" smtClean="0"/>
              <a:t>Comments/Questions?</a:t>
            </a:r>
          </a:p>
          <a:p>
            <a:pPr marL="0" indent="0" algn="ctr">
              <a:buNone/>
            </a:pPr>
            <a:endParaRPr lang="en-US" sz="2800" dirty="0"/>
          </a:p>
          <a:p>
            <a:pPr marL="0" indent="0" algn="ctr">
              <a:buNone/>
            </a:pPr>
            <a:r>
              <a:rPr lang="en-US" sz="2800" dirty="0" smtClean="0"/>
              <a:t>Contact Info: Todd.Barrett@cshs.org</a:t>
            </a:r>
            <a:endParaRPr lang="en-US" sz="2800" dirty="0"/>
          </a:p>
        </p:txBody>
      </p:sp>
    </p:spTree>
    <p:extLst>
      <p:ext uri="{BB962C8B-B14F-4D97-AF65-F5344CB8AC3E}">
        <p14:creationId xmlns:p14="http://schemas.microsoft.com/office/powerpoint/2010/main" val="972544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05000"/>
            <a:ext cx="6400800" cy="1143000"/>
          </a:xfrm>
        </p:spPr>
        <p:txBody>
          <a:bodyPr>
            <a:normAutofit fontScale="90000"/>
          </a:bodyPr>
          <a:lstStyle/>
          <a:p>
            <a:r>
              <a:rPr lang="en-US" dirty="0"/>
              <a:t>The Integration of </a:t>
            </a:r>
            <a:r>
              <a:rPr lang="en-US" dirty="0" smtClean="0"/>
              <a:t/>
            </a:r>
            <a:br>
              <a:rPr lang="en-US" dirty="0" smtClean="0"/>
            </a:br>
            <a:r>
              <a:rPr lang="en-US" dirty="0" smtClean="0"/>
              <a:t>Supportive Care Medicine </a:t>
            </a:r>
            <a:br>
              <a:rPr lang="en-US" dirty="0" smtClean="0"/>
            </a:br>
            <a:r>
              <a:rPr lang="en-US" dirty="0" smtClean="0"/>
              <a:t>into Cedars-Sinai’s </a:t>
            </a:r>
            <a:r>
              <a:rPr lang="en-US" dirty="0"/>
              <a:t>Cancer Center</a:t>
            </a:r>
            <a:endParaRPr lang="en-US" dirty="0">
              <a:solidFill>
                <a:srgbClr val="595959"/>
              </a:solidFill>
            </a:endParaRPr>
          </a:p>
        </p:txBody>
      </p:sp>
      <p:sp>
        <p:nvSpPr>
          <p:cNvPr id="3" name="TextBox 2"/>
          <p:cNvSpPr txBox="1"/>
          <p:nvPr/>
        </p:nvSpPr>
        <p:spPr>
          <a:xfrm>
            <a:off x="2895600" y="3368242"/>
            <a:ext cx="5791200" cy="1077218"/>
          </a:xfrm>
          <a:prstGeom prst="rect">
            <a:avLst/>
          </a:prstGeom>
          <a:noFill/>
        </p:spPr>
        <p:txBody>
          <a:bodyPr wrap="square" rtlCol="0">
            <a:spAutoFit/>
          </a:bodyPr>
          <a:lstStyle/>
          <a:p>
            <a:pPr defTabSz="457200"/>
            <a:endParaRPr lang="en-US" sz="1600" dirty="0" smtClean="0">
              <a:solidFill>
                <a:srgbClr val="595959"/>
              </a:solidFill>
              <a:latin typeface="Lucida Sans Regular"/>
              <a:cs typeface="Lucida Sans Regular"/>
            </a:endParaRPr>
          </a:p>
          <a:p>
            <a:pPr defTabSz="457200"/>
            <a:r>
              <a:rPr lang="en-US" sz="1600" dirty="0" smtClean="0">
                <a:solidFill>
                  <a:srgbClr val="595959"/>
                </a:solidFill>
                <a:latin typeface="Lucida Sans Regular"/>
                <a:cs typeface="Lucida Sans Regular"/>
              </a:rPr>
              <a:t>Eve </a:t>
            </a:r>
            <a:r>
              <a:rPr lang="en-US" sz="1600" dirty="0" err="1">
                <a:solidFill>
                  <a:srgbClr val="595959"/>
                </a:solidFill>
                <a:latin typeface="Lucida Sans Regular"/>
                <a:cs typeface="Lucida Sans Regular"/>
              </a:rPr>
              <a:t>Makoff</a:t>
            </a:r>
            <a:r>
              <a:rPr lang="en-US" sz="1600" dirty="0">
                <a:solidFill>
                  <a:srgbClr val="595959"/>
                </a:solidFill>
                <a:latin typeface="Lucida Sans Regular"/>
                <a:cs typeface="Lucida Sans Regular"/>
              </a:rPr>
              <a:t>, MD</a:t>
            </a:r>
          </a:p>
          <a:p>
            <a:pPr defTabSz="457200"/>
            <a:r>
              <a:rPr lang="en-US" sz="1600" dirty="0">
                <a:solidFill>
                  <a:srgbClr val="595959"/>
                </a:solidFill>
                <a:latin typeface="Lucida Sans Regular"/>
                <a:cs typeface="Lucida Sans Regular"/>
              </a:rPr>
              <a:t>Assistant Director, Supportive Care Medicine/Oncology</a:t>
            </a:r>
          </a:p>
          <a:p>
            <a:pPr defTabSz="457200"/>
            <a:r>
              <a:rPr lang="en-US" sz="1600" dirty="0">
                <a:solidFill>
                  <a:srgbClr val="595959"/>
                </a:solidFill>
                <a:latin typeface="Lucida Sans Regular"/>
                <a:cs typeface="Lucida Sans Regular"/>
              </a:rPr>
              <a:t>Samuel </a:t>
            </a:r>
            <a:r>
              <a:rPr lang="en-US" sz="1600" dirty="0" err="1">
                <a:solidFill>
                  <a:srgbClr val="595959"/>
                </a:solidFill>
                <a:latin typeface="Lucida Sans Regular"/>
                <a:cs typeface="Lucida Sans Regular"/>
              </a:rPr>
              <a:t>Oschin</a:t>
            </a:r>
            <a:r>
              <a:rPr lang="en-US" sz="1600" dirty="0">
                <a:solidFill>
                  <a:srgbClr val="595959"/>
                </a:solidFill>
                <a:latin typeface="Lucida Sans Regular"/>
                <a:cs typeface="Lucida Sans Regular"/>
              </a:rPr>
              <a:t> Cancer Center Institute</a:t>
            </a:r>
          </a:p>
        </p:txBody>
      </p:sp>
    </p:spTree>
    <p:extLst>
      <p:ext uri="{BB962C8B-B14F-4D97-AF65-F5344CB8AC3E}">
        <p14:creationId xmlns:p14="http://schemas.microsoft.com/office/powerpoint/2010/main" val="2079750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28</a:t>
            </a:fld>
            <a:endParaRPr lang="en-US" dirty="0"/>
          </a:p>
        </p:txBody>
      </p:sp>
      <p:sp>
        <p:nvSpPr>
          <p:cNvPr id="3" name="Title 2"/>
          <p:cNvSpPr>
            <a:spLocks noGrp="1"/>
          </p:cNvSpPr>
          <p:nvPr>
            <p:ph type="title"/>
          </p:nvPr>
        </p:nvSpPr>
        <p:spPr/>
        <p:txBody>
          <a:bodyPr anchor="ctr">
            <a:normAutofit/>
          </a:bodyPr>
          <a:lstStyle/>
          <a:p>
            <a:pPr algn="ctr"/>
            <a:r>
              <a:rPr lang="en-US" sz="2800" dirty="0" smtClean="0"/>
              <a:t>The Name</a:t>
            </a:r>
            <a:endParaRPr lang="en-US" sz="2800" dirty="0"/>
          </a:p>
        </p:txBody>
      </p:sp>
      <p:sp>
        <p:nvSpPr>
          <p:cNvPr id="4" name="Text Placeholder 3"/>
          <p:cNvSpPr>
            <a:spLocks noGrp="1"/>
          </p:cNvSpPr>
          <p:nvPr>
            <p:ph type="body" sz="quarter" idx="4294967295"/>
          </p:nvPr>
        </p:nvSpPr>
        <p:spPr>
          <a:xfrm>
            <a:off x="457200" y="1371600"/>
            <a:ext cx="8305800" cy="4724399"/>
          </a:xfrm>
          <a:prstGeom prst="rect">
            <a:avLst/>
          </a:prstGeom>
        </p:spPr>
        <p:txBody>
          <a:bodyPr>
            <a:normAutofit/>
          </a:bodyPr>
          <a:lstStyle/>
          <a:p>
            <a:pPr marL="457200" lvl="6" indent="-457200">
              <a:lnSpc>
                <a:spcPct val="80000"/>
              </a:lnSpc>
              <a:buClr>
                <a:schemeClr val="accent3"/>
              </a:buClr>
              <a:buSzPct val="95000"/>
            </a:pPr>
            <a:r>
              <a:rPr lang="en-US" sz="1900" dirty="0">
                <a:latin typeface="Lucida Sans"/>
                <a:cs typeface="Lucida Sans"/>
              </a:rPr>
              <a:t>At Cedars-Sinai/SOCCI, the name “palliative care” has been changed to “Supportive Care Medicine”. </a:t>
            </a:r>
          </a:p>
          <a:p>
            <a:pPr marL="457200" lvl="6" indent="-457200">
              <a:lnSpc>
                <a:spcPct val="80000"/>
              </a:lnSpc>
              <a:buClr>
                <a:schemeClr val="accent3"/>
              </a:buClr>
              <a:buSzPct val="95000"/>
            </a:pPr>
            <a:endParaRPr lang="en-US" sz="1900" dirty="0">
              <a:latin typeface="Lucida Sans"/>
              <a:cs typeface="Lucida Sans"/>
            </a:endParaRPr>
          </a:p>
          <a:p>
            <a:pPr marL="457200" lvl="6" indent="-457200">
              <a:lnSpc>
                <a:spcPct val="80000"/>
              </a:lnSpc>
              <a:buClr>
                <a:schemeClr val="accent3"/>
              </a:buClr>
              <a:buSzPct val="95000"/>
            </a:pPr>
            <a:r>
              <a:rPr lang="en-US" sz="1900" dirty="0">
                <a:latin typeface="Lucida Sans"/>
                <a:cs typeface="Lucida Sans"/>
              </a:rPr>
              <a:t>An article in “Cancer” by </a:t>
            </a:r>
            <a:r>
              <a:rPr lang="en-US" sz="1900" dirty="0" err="1">
                <a:latin typeface="Lucida Sans"/>
                <a:cs typeface="Lucida Sans"/>
              </a:rPr>
              <a:t>Bruera</a:t>
            </a:r>
            <a:r>
              <a:rPr lang="en-US" sz="1900" dirty="0">
                <a:latin typeface="Lucida Sans"/>
                <a:cs typeface="Lucida Sans"/>
              </a:rPr>
              <a:t> et al 2009:“ Supportive versus palliative care: What’s in a name?” reported that using the name “palliative” vs. “supportive” care was a barrier to referral of patients for services. </a:t>
            </a:r>
          </a:p>
          <a:p>
            <a:pPr marL="457200" lvl="6" indent="-457200">
              <a:lnSpc>
                <a:spcPct val="80000"/>
              </a:lnSpc>
              <a:buClr>
                <a:schemeClr val="accent3"/>
              </a:buClr>
              <a:buSzPct val="95000"/>
            </a:pPr>
            <a:endParaRPr lang="en-US" sz="1900" dirty="0">
              <a:latin typeface="Lucida Sans"/>
              <a:cs typeface="Lucida Sans"/>
            </a:endParaRPr>
          </a:p>
          <a:p>
            <a:pPr marL="457200" lvl="6" indent="-457200">
              <a:lnSpc>
                <a:spcPct val="80000"/>
              </a:lnSpc>
              <a:buClr>
                <a:schemeClr val="accent3"/>
              </a:buClr>
              <a:buSzPct val="95000"/>
            </a:pPr>
            <a:r>
              <a:rPr lang="en-US" sz="1900" dirty="0">
                <a:latin typeface="Lucida Sans"/>
                <a:cs typeface="Lucida Sans"/>
              </a:rPr>
              <a:t>Over 50% of respondents associated palliative care with hospice – or end of life care exclusively.</a:t>
            </a:r>
          </a:p>
          <a:p>
            <a:pPr marL="457200" lvl="6" indent="-457200">
              <a:lnSpc>
                <a:spcPct val="80000"/>
              </a:lnSpc>
              <a:buClr>
                <a:schemeClr val="accent3"/>
              </a:buClr>
              <a:buSzPct val="95000"/>
            </a:pPr>
            <a:endParaRPr lang="en-US" sz="1900" dirty="0">
              <a:latin typeface="Lucida Sans"/>
              <a:cs typeface="Lucida Sans"/>
            </a:endParaRPr>
          </a:p>
          <a:p>
            <a:pPr marL="457200" lvl="6" indent="-457200">
              <a:lnSpc>
                <a:spcPct val="80000"/>
              </a:lnSpc>
              <a:buClr>
                <a:schemeClr val="accent3"/>
              </a:buClr>
              <a:buSzPct val="95000"/>
            </a:pPr>
            <a:r>
              <a:rPr lang="en-US" sz="1900" dirty="0">
                <a:latin typeface="Lucida Sans"/>
                <a:cs typeface="Lucida Sans"/>
              </a:rPr>
              <a:t>Supportive care was associated with treatment for side effects of cancer therapy.</a:t>
            </a:r>
          </a:p>
        </p:txBody>
      </p:sp>
    </p:spTree>
    <p:extLst>
      <p:ext uri="{BB962C8B-B14F-4D97-AF65-F5344CB8AC3E}">
        <p14:creationId xmlns:p14="http://schemas.microsoft.com/office/powerpoint/2010/main" val="2348112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ctr"/>
            <a:r>
              <a:rPr lang="en-US" sz="2800" dirty="0" smtClean="0"/>
              <a:t>Clinical Outcomes in the Literature </a:t>
            </a:r>
            <a:endParaRPr lang="en-US" sz="2800" dirty="0"/>
          </a:p>
        </p:txBody>
      </p:sp>
      <p:sp>
        <p:nvSpPr>
          <p:cNvPr id="3" name="Text Placeholder 2"/>
          <p:cNvSpPr>
            <a:spLocks noGrp="1"/>
          </p:cNvSpPr>
          <p:nvPr>
            <p:ph type="body" sz="quarter" idx="4294967295"/>
          </p:nvPr>
        </p:nvSpPr>
        <p:spPr>
          <a:xfrm>
            <a:off x="457200" y="1371600"/>
            <a:ext cx="8229600" cy="4571999"/>
          </a:xfrm>
          <a:prstGeom prst="rect">
            <a:avLst/>
          </a:prstGeom>
        </p:spPr>
        <p:txBody>
          <a:bodyPr vert="horz" lIns="91440" tIns="45720" rIns="91440" bIns="45720" rtlCol="0">
            <a:normAutofit/>
          </a:bodyPr>
          <a:lstStyle/>
          <a:p>
            <a:pPr marL="457200" lvl="6" indent="-457200">
              <a:lnSpc>
                <a:spcPct val="80000"/>
              </a:lnSpc>
              <a:buClr>
                <a:schemeClr val="accent3"/>
              </a:buClr>
              <a:buSzPct val="95000"/>
            </a:pPr>
            <a:r>
              <a:rPr lang="en-US" dirty="0">
                <a:latin typeface="Lucida Sans"/>
                <a:cs typeface="Lucida Sans"/>
              </a:rPr>
              <a:t>New England Journal of Medicine</a:t>
            </a:r>
          </a:p>
          <a:p>
            <a:pPr marL="914400" lvl="7" indent="-457200">
              <a:lnSpc>
                <a:spcPct val="80000"/>
              </a:lnSpc>
              <a:buClr>
                <a:schemeClr val="accent3"/>
              </a:buClr>
              <a:buSzPct val="95000"/>
            </a:pPr>
            <a:r>
              <a:rPr lang="en-US" dirty="0" err="1">
                <a:latin typeface="Lucida Sans"/>
                <a:cs typeface="Lucida Sans"/>
              </a:rPr>
              <a:t>Temel</a:t>
            </a:r>
            <a:r>
              <a:rPr lang="en-US" dirty="0">
                <a:latin typeface="Lucida Sans"/>
                <a:cs typeface="Lucida Sans"/>
              </a:rPr>
              <a:t> et al, 2010</a:t>
            </a:r>
          </a:p>
          <a:p>
            <a:pPr marL="1371600" lvl="8" indent="-457200">
              <a:lnSpc>
                <a:spcPct val="80000"/>
              </a:lnSpc>
              <a:buClr>
                <a:schemeClr val="accent3"/>
              </a:buClr>
              <a:buSzPct val="95000"/>
            </a:pPr>
            <a:r>
              <a:rPr lang="en-US" dirty="0">
                <a:latin typeface="Lucida Sans"/>
                <a:cs typeface="Lucida Sans"/>
              </a:rPr>
              <a:t>Randomized control trial</a:t>
            </a:r>
          </a:p>
          <a:p>
            <a:pPr marL="1371600" lvl="8" indent="-457200">
              <a:lnSpc>
                <a:spcPct val="80000"/>
              </a:lnSpc>
              <a:buClr>
                <a:schemeClr val="accent3"/>
              </a:buClr>
              <a:buSzPct val="95000"/>
            </a:pPr>
            <a:r>
              <a:rPr lang="en-US" dirty="0">
                <a:latin typeface="Lucida Sans"/>
                <a:cs typeface="Lucida Sans"/>
              </a:rPr>
              <a:t>Patients with non-small cell lung cancer</a:t>
            </a:r>
          </a:p>
          <a:p>
            <a:pPr marL="1371600" lvl="8" indent="-457200">
              <a:lnSpc>
                <a:spcPct val="80000"/>
              </a:lnSpc>
              <a:buClr>
                <a:schemeClr val="accent3"/>
              </a:buClr>
              <a:buSzPct val="95000"/>
            </a:pPr>
            <a:r>
              <a:rPr lang="en-US" dirty="0">
                <a:latin typeface="Lucida Sans"/>
                <a:cs typeface="Lucida Sans"/>
              </a:rPr>
              <a:t>Improved quality of life</a:t>
            </a:r>
          </a:p>
          <a:p>
            <a:pPr marL="1371600" lvl="8" indent="-457200">
              <a:lnSpc>
                <a:spcPct val="80000"/>
              </a:lnSpc>
              <a:buClr>
                <a:schemeClr val="accent3"/>
              </a:buClr>
              <a:buSzPct val="95000"/>
            </a:pPr>
            <a:r>
              <a:rPr lang="en-US" dirty="0">
                <a:latin typeface="Lucida Sans"/>
                <a:cs typeface="Lucida Sans"/>
              </a:rPr>
              <a:t>Longer survival (2.7 months)</a:t>
            </a:r>
          </a:p>
        </p:txBody>
      </p:sp>
      <p:sp>
        <p:nvSpPr>
          <p:cNvPr id="6" name="TextBox 5"/>
          <p:cNvSpPr txBox="1"/>
          <p:nvPr/>
        </p:nvSpPr>
        <p:spPr>
          <a:xfrm>
            <a:off x="2895600" y="6379672"/>
            <a:ext cx="3222357" cy="369332"/>
          </a:xfrm>
          <a:prstGeom prst="rect">
            <a:avLst/>
          </a:prstGeom>
          <a:noFill/>
        </p:spPr>
        <p:txBody>
          <a:bodyPr wrap="none" rtlCol="0">
            <a:spAutoFit/>
          </a:bodyPr>
          <a:lstStyle/>
          <a:p>
            <a:pPr defTabSz="457200"/>
            <a:r>
              <a:rPr lang="en-US" dirty="0" smtClean="0">
                <a:solidFill>
                  <a:prstClr val="black"/>
                </a:solidFill>
              </a:rPr>
              <a:t>*N </a:t>
            </a:r>
            <a:r>
              <a:rPr lang="en-US" dirty="0" err="1">
                <a:solidFill>
                  <a:prstClr val="black"/>
                </a:solidFill>
              </a:rPr>
              <a:t>Engl</a:t>
            </a:r>
            <a:r>
              <a:rPr lang="en-US" dirty="0">
                <a:solidFill>
                  <a:prstClr val="black"/>
                </a:solidFill>
              </a:rPr>
              <a:t> J Med 2010;363:733-42.</a:t>
            </a:r>
          </a:p>
        </p:txBody>
      </p:sp>
      <p:sp>
        <p:nvSpPr>
          <p:cNvPr id="7"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29</a:t>
            </a:fld>
            <a:endParaRPr lang="en-US" dirty="0"/>
          </a:p>
        </p:txBody>
      </p:sp>
    </p:spTree>
    <p:extLst>
      <p:ext uri="{BB962C8B-B14F-4D97-AF65-F5344CB8AC3E}">
        <p14:creationId xmlns:p14="http://schemas.microsoft.com/office/powerpoint/2010/main" val="238486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solidFill>
                  <a:prstClr val="white"/>
                </a:solidFill>
              </a:rPr>
              <a:pPr/>
              <a:t>3</a:t>
            </a:fld>
            <a:endParaRPr lang="en-US" dirty="0">
              <a:solidFill>
                <a:prstClr val="white"/>
              </a:solidFill>
            </a:endParaRPr>
          </a:p>
        </p:txBody>
      </p:sp>
      <p:sp>
        <p:nvSpPr>
          <p:cNvPr id="6" name="Text Placeholder 3"/>
          <p:cNvSpPr>
            <a:spLocks noGrp="1"/>
          </p:cNvSpPr>
          <p:nvPr>
            <p:ph type="body" sz="quarter" idx="13"/>
          </p:nvPr>
        </p:nvSpPr>
        <p:spPr>
          <a:xfrm>
            <a:off x="990600" y="3810000"/>
            <a:ext cx="7315200" cy="1828800"/>
          </a:xfrm>
        </p:spPr>
        <p:txBody>
          <a:bodyPr/>
          <a:lstStyle/>
          <a:p>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5935"/>
            <a:ext cx="601980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txBox="1">
            <a:spLocks/>
          </p:cNvSpPr>
          <p:nvPr/>
        </p:nvSpPr>
        <p:spPr>
          <a:xfrm>
            <a:off x="0" y="1066800"/>
            <a:ext cx="3124200" cy="5257800"/>
          </a:xfrm>
          <a:prstGeom prst="rect">
            <a:avLst/>
          </a:prstGeom>
          <a:solidFill>
            <a:schemeClr val="bg1">
              <a:lumMod val="95000"/>
            </a:schemeClr>
          </a:solidFill>
          <a:ln w="19050">
            <a:solidFill>
              <a:schemeClr val="accent3"/>
            </a:solidFill>
          </a:ln>
        </p:spPr>
        <p:txBody>
          <a:bodyPr vert="horz" lIns="91440" tIns="45720" rIns="91440" bIns="45720" rtlCol="0">
            <a:noAutofit/>
          </a:bodyPr>
          <a:lst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SzPct val="50000"/>
              <a:buFont typeface="Wingdings" charset="2"/>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SzPct val="80000"/>
              <a:buFont typeface="Wingdings" charset="2"/>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SzPct val="65000"/>
              <a:buFont typeface="Courier New"/>
              <a:buChar char="o"/>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a:pPr>
            <a:r>
              <a:rPr lang="en-US" sz="1600" dirty="0" smtClean="0">
                <a:latin typeface="+mn-lt"/>
              </a:rPr>
              <a:t>Deliver more  </a:t>
            </a:r>
            <a:r>
              <a:rPr lang="en-US" sz="1600" u="sng" dirty="0" smtClean="0">
                <a:latin typeface="+mn-lt"/>
              </a:rPr>
              <a:t>Person-Centered, Family-Oriented</a:t>
            </a:r>
            <a:r>
              <a:rPr lang="en-US" sz="1600" dirty="0" smtClean="0">
                <a:latin typeface="+mn-lt"/>
              </a:rPr>
              <a:t> Care</a:t>
            </a:r>
          </a:p>
          <a:p>
            <a:pPr marL="342900" indent="-342900">
              <a:buFont typeface="+mj-lt"/>
              <a:buAutoNum type="arabicPeriod"/>
            </a:pPr>
            <a:endParaRPr lang="en-US" sz="1600" dirty="0" smtClean="0">
              <a:latin typeface="+mn-lt"/>
            </a:endParaRPr>
          </a:p>
          <a:p>
            <a:pPr marL="342900" indent="-342900">
              <a:buFont typeface="+mj-lt"/>
              <a:buAutoNum type="arabicPeriod"/>
            </a:pPr>
            <a:r>
              <a:rPr lang="en-US" sz="1600" dirty="0" smtClean="0">
                <a:latin typeface="+mn-lt"/>
              </a:rPr>
              <a:t>Improve </a:t>
            </a:r>
            <a:r>
              <a:rPr lang="en-US" sz="1600" u="sng" dirty="0" smtClean="0">
                <a:latin typeface="+mn-lt"/>
              </a:rPr>
              <a:t>Clinician-Patient Communication &amp; Advance Care Planning</a:t>
            </a:r>
          </a:p>
          <a:p>
            <a:pPr marL="342900" indent="-342900">
              <a:buFont typeface="+mj-lt"/>
              <a:buAutoNum type="arabicPeriod"/>
            </a:pPr>
            <a:endParaRPr lang="en-US" sz="1600" dirty="0" smtClean="0">
              <a:latin typeface="+mn-lt"/>
            </a:endParaRPr>
          </a:p>
          <a:p>
            <a:pPr marL="342900" indent="-342900">
              <a:buFont typeface="+mj-lt"/>
              <a:buAutoNum type="arabicPeriod"/>
            </a:pPr>
            <a:r>
              <a:rPr lang="en-US" sz="1600" dirty="0" smtClean="0">
                <a:latin typeface="+mn-lt"/>
              </a:rPr>
              <a:t>Greater Attention to </a:t>
            </a:r>
            <a:r>
              <a:rPr lang="en-US" sz="1600" u="sng" dirty="0" smtClean="0">
                <a:latin typeface="+mn-lt"/>
              </a:rPr>
              <a:t>Professional Education and Development </a:t>
            </a:r>
            <a:r>
              <a:rPr lang="en-US" sz="1600" dirty="0" smtClean="0">
                <a:latin typeface="+mn-lt"/>
              </a:rPr>
              <a:t>in being able to conduct crucial conversations</a:t>
            </a:r>
          </a:p>
          <a:p>
            <a:pPr marL="342900" indent="-342900">
              <a:buFont typeface="+mj-lt"/>
              <a:buAutoNum type="arabicPeriod"/>
            </a:pPr>
            <a:endParaRPr lang="en-US" sz="1600" dirty="0" smtClean="0">
              <a:latin typeface="+mn-lt"/>
            </a:endParaRPr>
          </a:p>
          <a:p>
            <a:pPr marL="342900" indent="-342900">
              <a:buFont typeface="+mj-lt"/>
              <a:buAutoNum type="arabicPeriod"/>
            </a:pPr>
            <a:r>
              <a:rPr lang="en-US" sz="1600" dirty="0" smtClean="0">
                <a:latin typeface="+mn-lt"/>
              </a:rPr>
              <a:t>Align </a:t>
            </a:r>
            <a:r>
              <a:rPr lang="en-US" sz="1600" u="sng" dirty="0" smtClean="0">
                <a:latin typeface="+mn-lt"/>
              </a:rPr>
              <a:t>Policies and Payment Systems </a:t>
            </a:r>
            <a:r>
              <a:rPr lang="en-US" sz="1600" dirty="0" smtClean="0">
                <a:latin typeface="+mn-lt"/>
              </a:rPr>
              <a:t>to enable/encourage providers to focus on </a:t>
            </a:r>
            <a:r>
              <a:rPr lang="en-US" sz="1600" dirty="0" err="1" smtClean="0">
                <a:latin typeface="+mn-lt"/>
              </a:rPr>
              <a:t>EoL</a:t>
            </a:r>
            <a:endParaRPr lang="en-US" sz="1600" dirty="0" smtClean="0">
              <a:latin typeface="+mn-lt"/>
            </a:endParaRPr>
          </a:p>
          <a:p>
            <a:pPr marL="342900" indent="-342900">
              <a:buFont typeface="+mj-lt"/>
              <a:buAutoNum type="arabicPeriod"/>
            </a:pPr>
            <a:endParaRPr lang="en-US" sz="1600" dirty="0" smtClean="0">
              <a:latin typeface="+mn-lt"/>
            </a:endParaRPr>
          </a:p>
          <a:p>
            <a:pPr marL="342900" indent="-342900">
              <a:buFont typeface="+mj-lt"/>
              <a:buAutoNum type="arabicPeriod"/>
            </a:pPr>
            <a:r>
              <a:rPr lang="en-US" sz="1600" dirty="0" smtClean="0">
                <a:latin typeface="+mn-lt"/>
              </a:rPr>
              <a:t>Provide </a:t>
            </a:r>
            <a:r>
              <a:rPr lang="en-US" sz="1600" u="sng" dirty="0" smtClean="0">
                <a:latin typeface="+mn-lt"/>
              </a:rPr>
              <a:t>Public Education and Engagement </a:t>
            </a:r>
            <a:r>
              <a:rPr lang="en-US" sz="1600" dirty="0" smtClean="0">
                <a:latin typeface="+mn-lt"/>
              </a:rPr>
              <a:t>to enhance baseline EoL understanding</a:t>
            </a:r>
          </a:p>
          <a:p>
            <a:pPr marL="342900" indent="-342900">
              <a:buFont typeface="+mj-lt"/>
              <a:buAutoNum type="arabicPeriod"/>
            </a:pPr>
            <a:endParaRPr lang="en-US" sz="1600" dirty="0">
              <a:latin typeface="+mn-lt"/>
            </a:endParaRPr>
          </a:p>
        </p:txBody>
      </p:sp>
      <p:sp>
        <p:nvSpPr>
          <p:cNvPr id="3" name="Rectangle 2"/>
          <p:cNvSpPr/>
          <p:nvPr/>
        </p:nvSpPr>
        <p:spPr>
          <a:xfrm>
            <a:off x="381000" y="282714"/>
            <a:ext cx="2314929" cy="707886"/>
          </a:xfrm>
          <a:prstGeom prst="rect">
            <a:avLst/>
          </a:prstGeom>
        </p:spPr>
        <p:txBody>
          <a:bodyPr wrap="none">
            <a:spAutoFit/>
          </a:bodyPr>
          <a:lstStyle/>
          <a:p>
            <a:pPr algn="ctr"/>
            <a:r>
              <a:rPr lang="en-US" sz="2000" b="1" dirty="0">
                <a:solidFill>
                  <a:schemeClr val="bg1"/>
                </a:solidFill>
              </a:rPr>
              <a:t>Key </a:t>
            </a:r>
            <a:r>
              <a:rPr lang="en-US" sz="2000" b="1" dirty="0" smtClean="0">
                <a:solidFill>
                  <a:schemeClr val="bg1"/>
                </a:solidFill>
              </a:rPr>
              <a:t>Findings</a:t>
            </a:r>
            <a:r>
              <a:rPr lang="en-US" sz="2000" b="1" dirty="0">
                <a:solidFill>
                  <a:schemeClr val="bg1"/>
                </a:solidFill>
              </a:rPr>
              <a:t> </a:t>
            </a:r>
            <a:r>
              <a:rPr lang="en-US" sz="2000" b="1" dirty="0" smtClean="0">
                <a:solidFill>
                  <a:schemeClr val="bg1"/>
                </a:solidFill>
              </a:rPr>
              <a:t>and</a:t>
            </a:r>
          </a:p>
          <a:p>
            <a:r>
              <a:rPr lang="en-US" sz="2000" b="1" dirty="0" smtClean="0">
                <a:solidFill>
                  <a:schemeClr val="bg1"/>
                </a:solidFill>
              </a:rPr>
              <a:t>Recommendations</a:t>
            </a:r>
            <a:endParaRPr lang="en-US" sz="2000" dirty="0">
              <a:solidFill>
                <a:schemeClr val="bg1"/>
              </a:solidFill>
            </a:endParaRPr>
          </a:p>
        </p:txBody>
      </p:sp>
    </p:spTree>
    <p:extLst>
      <p:ext uri="{BB962C8B-B14F-4D97-AF65-F5344CB8AC3E}">
        <p14:creationId xmlns:p14="http://schemas.microsoft.com/office/powerpoint/2010/main" val="40459402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371600"/>
            <a:ext cx="8229600" cy="4724400"/>
          </a:xfrm>
        </p:spPr>
        <p:txBody>
          <a:bodyPr>
            <a:normAutofit fontScale="70000" lnSpcReduction="20000"/>
          </a:bodyPr>
          <a:lstStyle/>
          <a:p>
            <a:pPr marL="457200" lvl="6" indent="-457200">
              <a:buClr>
                <a:schemeClr val="accent3"/>
              </a:buClr>
              <a:buSzPct val="95000"/>
            </a:pPr>
            <a:r>
              <a:rPr lang="en-US" sz="3000" dirty="0">
                <a:latin typeface="Lucida Sans"/>
                <a:cs typeface="Lucida Sans"/>
              </a:rPr>
              <a:t>Zimmerman et al </a:t>
            </a:r>
            <a:r>
              <a:rPr lang="en-US" sz="3000" dirty="0" smtClean="0">
                <a:latin typeface="Lucida Sans"/>
                <a:cs typeface="Lucida Sans"/>
              </a:rPr>
              <a:t>looked </a:t>
            </a:r>
            <a:r>
              <a:rPr lang="en-US" sz="3000" dirty="0">
                <a:latin typeface="Lucida Sans"/>
                <a:cs typeface="Lucida Sans"/>
              </a:rPr>
              <a:t>at 442 patients with metastatic cancer and compared “usual care” with early </a:t>
            </a:r>
            <a:r>
              <a:rPr lang="en-US" sz="3000" dirty="0" smtClean="0">
                <a:latin typeface="Lucida Sans"/>
                <a:cs typeface="Lucida Sans"/>
              </a:rPr>
              <a:t>ambulatory palliative care (PC) </a:t>
            </a:r>
            <a:r>
              <a:rPr lang="en-US" sz="3000" dirty="0">
                <a:latin typeface="Lucida Sans"/>
                <a:cs typeface="Lucida Sans"/>
              </a:rPr>
              <a:t>with usual care and routine </a:t>
            </a:r>
            <a:r>
              <a:rPr lang="en-US" sz="3000" dirty="0" smtClean="0">
                <a:latin typeface="Lucida Sans"/>
                <a:cs typeface="Lucida Sans"/>
              </a:rPr>
              <a:t>PC.</a:t>
            </a:r>
          </a:p>
          <a:p>
            <a:pPr marL="914400" lvl="7" indent="-457200">
              <a:buClr>
                <a:schemeClr val="accent3"/>
              </a:buClr>
              <a:buSzPct val="95000"/>
            </a:pPr>
            <a:endParaRPr lang="en-US" sz="3000" b="1" dirty="0" smtClean="0">
              <a:latin typeface="Lucida Sans"/>
              <a:cs typeface="Lucida Sans"/>
            </a:endParaRPr>
          </a:p>
          <a:p>
            <a:pPr marL="914400" lvl="7" indent="-457200">
              <a:buClr>
                <a:schemeClr val="accent3"/>
              </a:buClr>
              <a:buSzPct val="95000"/>
            </a:pPr>
            <a:r>
              <a:rPr lang="en-US" sz="3000" b="1" dirty="0" smtClean="0">
                <a:latin typeface="Lucida Sans"/>
                <a:cs typeface="Lucida Sans"/>
              </a:rPr>
              <a:t>Results: </a:t>
            </a:r>
            <a:r>
              <a:rPr lang="en-US" sz="3000" dirty="0" smtClean="0">
                <a:latin typeface="Lucida Sans"/>
                <a:cs typeface="Lucida Sans"/>
              </a:rPr>
              <a:t>Patients who received early </a:t>
            </a:r>
            <a:r>
              <a:rPr lang="en-US" sz="3000" dirty="0">
                <a:latin typeface="Lucida Sans"/>
                <a:cs typeface="Lucida Sans"/>
              </a:rPr>
              <a:t>PC reported greater satisfaction with care, better quality of life, and less severe symptoms at 4 months. (Presented at ASCO, Chicago June 1-5, 2012)</a:t>
            </a:r>
          </a:p>
          <a:p>
            <a:pPr marL="457200" lvl="6" indent="-457200">
              <a:buClr>
                <a:schemeClr val="accent3"/>
              </a:buClr>
              <a:buSzPct val="95000"/>
            </a:pPr>
            <a:endParaRPr lang="en-US" sz="3000" dirty="0" smtClean="0">
              <a:latin typeface="Lucida Sans"/>
              <a:cs typeface="Lucida Sans"/>
            </a:endParaRPr>
          </a:p>
          <a:p>
            <a:pPr marL="457200" lvl="6" indent="-457200">
              <a:buClr>
                <a:schemeClr val="accent3"/>
              </a:buClr>
              <a:buSzPct val="95000"/>
            </a:pPr>
            <a:r>
              <a:rPr lang="en-US" sz="3000" dirty="0" err="1" smtClean="0">
                <a:latin typeface="Lucida Sans"/>
                <a:cs typeface="Lucida Sans"/>
              </a:rPr>
              <a:t>Bakitas</a:t>
            </a:r>
            <a:r>
              <a:rPr lang="en-US" sz="3000" dirty="0" smtClean="0">
                <a:latin typeface="Lucida Sans"/>
                <a:cs typeface="Lucida Sans"/>
              </a:rPr>
              <a:t> </a:t>
            </a:r>
            <a:r>
              <a:rPr lang="en-US" sz="3000" dirty="0">
                <a:latin typeface="Lucida Sans"/>
                <a:cs typeface="Lucida Sans"/>
              </a:rPr>
              <a:t>et al looked at 332 patients with cancer and a prognosis of about 1 year to live and did interventions with Advance practice PC </a:t>
            </a:r>
            <a:r>
              <a:rPr lang="en-US" sz="3000" dirty="0" smtClean="0">
                <a:latin typeface="Lucida Sans"/>
                <a:cs typeface="Lucida Sans"/>
              </a:rPr>
              <a:t>nurses.</a:t>
            </a:r>
          </a:p>
          <a:p>
            <a:pPr marL="914400" lvl="7" indent="-457200">
              <a:buClr>
                <a:schemeClr val="accent3"/>
              </a:buClr>
              <a:buSzPct val="95000"/>
            </a:pPr>
            <a:endParaRPr lang="en-US" sz="3000" b="1" dirty="0" smtClean="0">
              <a:latin typeface="Lucida Sans"/>
              <a:cs typeface="Lucida Sans"/>
            </a:endParaRPr>
          </a:p>
          <a:p>
            <a:pPr marL="914400" lvl="7" indent="-457200">
              <a:buClr>
                <a:schemeClr val="accent3"/>
              </a:buClr>
              <a:buSzPct val="95000"/>
            </a:pPr>
            <a:r>
              <a:rPr lang="en-US" sz="3000" b="1" dirty="0" smtClean="0">
                <a:latin typeface="Lucida Sans"/>
                <a:cs typeface="Lucida Sans"/>
              </a:rPr>
              <a:t>Results: </a:t>
            </a:r>
            <a:r>
              <a:rPr lang="en-US" sz="3000" dirty="0" smtClean="0">
                <a:latin typeface="Lucida Sans"/>
                <a:cs typeface="Lucida Sans"/>
              </a:rPr>
              <a:t>Patients </a:t>
            </a:r>
            <a:r>
              <a:rPr lang="en-US" sz="3000" dirty="0">
                <a:latin typeface="Lucida Sans"/>
                <a:cs typeface="Lucida Sans"/>
              </a:rPr>
              <a:t>assigned to PC had better quality of life and mood.  (Enable II RCT. JAMA 2009; 302:741-9).</a:t>
            </a:r>
          </a:p>
          <a:p>
            <a:endParaRPr lang="en-US" dirty="0"/>
          </a:p>
        </p:txBody>
      </p:sp>
      <p:sp>
        <p:nvSpPr>
          <p:cNvPr id="3" name="Title 2"/>
          <p:cNvSpPr>
            <a:spLocks noGrp="1"/>
          </p:cNvSpPr>
          <p:nvPr>
            <p:ph type="title"/>
          </p:nvPr>
        </p:nvSpPr>
        <p:spPr/>
        <p:txBody>
          <a:bodyPr anchor="ctr">
            <a:normAutofit/>
          </a:bodyPr>
          <a:lstStyle/>
          <a:p>
            <a:pPr algn="ctr"/>
            <a:r>
              <a:rPr lang="en-US" sz="2800" dirty="0" smtClean="0"/>
              <a:t>The Data</a:t>
            </a:r>
            <a:endParaRPr lang="en-US" sz="2800" dirty="0"/>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30</a:t>
            </a:fld>
            <a:endParaRPr lang="en-US" dirty="0"/>
          </a:p>
        </p:txBody>
      </p:sp>
    </p:spTree>
    <p:extLst>
      <p:ext uri="{BB962C8B-B14F-4D97-AF65-F5344CB8AC3E}">
        <p14:creationId xmlns:p14="http://schemas.microsoft.com/office/powerpoint/2010/main" val="1425144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371600"/>
            <a:ext cx="8305800" cy="4571999"/>
          </a:xfrm>
        </p:spPr>
        <p:txBody>
          <a:bodyPr>
            <a:normAutofit/>
          </a:bodyPr>
          <a:lstStyle/>
          <a:p>
            <a:pPr marL="457200" lvl="6" indent="-457200">
              <a:buClr>
                <a:schemeClr val="accent3"/>
              </a:buClr>
              <a:buSzPct val="95000"/>
            </a:pPr>
            <a:r>
              <a:rPr lang="en-US" sz="2400" dirty="0" smtClean="0">
                <a:latin typeface="Lucida Sans"/>
                <a:cs typeface="Lucida Sans"/>
              </a:rPr>
              <a:t>The integration of PC into patient care has shown the following:</a:t>
            </a:r>
          </a:p>
          <a:p>
            <a:pPr marL="914400" lvl="7" indent="-457200">
              <a:buClr>
                <a:schemeClr val="accent3"/>
              </a:buClr>
              <a:buSzPct val="95000"/>
            </a:pPr>
            <a:r>
              <a:rPr lang="en-US" sz="2400" dirty="0" smtClean="0">
                <a:latin typeface="Lucida Sans"/>
                <a:cs typeface="Lucida Sans"/>
              </a:rPr>
              <a:t>High cancer patient satisfaction</a:t>
            </a:r>
          </a:p>
          <a:p>
            <a:pPr marL="914400" lvl="7" indent="-457200">
              <a:buClr>
                <a:schemeClr val="accent3"/>
              </a:buClr>
              <a:buSzPct val="95000"/>
            </a:pPr>
            <a:r>
              <a:rPr lang="en-US" sz="2400" dirty="0" smtClean="0">
                <a:latin typeface="Lucida Sans"/>
              </a:rPr>
              <a:t>Improved patients’ understanding of their prognosis</a:t>
            </a:r>
          </a:p>
          <a:p>
            <a:pPr marL="914400" lvl="7" indent="-457200">
              <a:buClr>
                <a:schemeClr val="accent3"/>
              </a:buClr>
              <a:buSzPct val="95000"/>
            </a:pPr>
            <a:r>
              <a:rPr lang="en-US" sz="2400" dirty="0" smtClean="0">
                <a:latin typeface="Lucida Sans"/>
              </a:rPr>
              <a:t>Family/caregiver satisfaction</a:t>
            </a:r>
          </a:p>
          <a:p>
            <a:pPr marL="914400" lvl="7" indent="-457200">
              <a:buClr>
                <a:schemeClr val="accent3"/>
              </a:buClr>
              <a:buSzPct val="95000"/>
            </a:pPr>
            <a:r>
              <a:rPr lang="en-US" sz="2400" dirty="0" smtClean="0">
                <a:latin typeface="Lucida Sans"/>
              </a:rPr>
              <a:t>Decrease in burden</a:t>
            </a:r>
          </a:p>
          <a:p>
            <a:pPr marL="914400" lvl="7" indent="-457200">
              <a:buClr>
                <a:schemeClr val="accent3"/>
              </a:buClr>
              <a:buSzPct val="95000"/>
            </a:pPr>
            <a:r>
              <a:rPr lang="en-US" sz="2400" dirty="0" smtClean="0">
                <a:latin typeface="Lucida Sans"/>
              </a:rPr>
              <a:t>Decrease in unmet family needs</a:t>
            </a:r>
          </a:p>
          <a:p>
            <a:pPr marL="914400" lvl="7" indent="-457200">
              <a:buClr>
                <a:schemeClr val="accent3"/>
              </a:buClr>
              <a:buSzPct val="95000"/>
            </a:pPr>
            <a:r>
              <a:rPr lang="en-US" sz="2400" dirty="0" smtClean="0">
                <a:latin typeface="Lucida Sans"/>
              </a:rPr>
              <a:t>Improved satisfaction amongst oncologists and other physicians</a:t>
            </a:r>
          </a:p>
          <a:p>
            <a:pPr marL="914400" lvl="7" indent="-457200">
              <a:buClr>
                <a:schemeClr val="accent3"/>
              </a:buClr>
              <a:buSzPct val="95000"/>
            </a:pPr>
            <a:endParaRPr lang="en-US" sz="2400" dirty="0" smtClean="0"/>
          </a:p>
          <a:p>
            <a:pPr marL="457200" lvl="6" indent="-457200">
              <a:buClr>
                <a:schemeClr val="accent3"/>
              </a:buClr>
              <a:buSzPct val="95000"/>
            </a:pPr>
            <a:endParaRPr lang="en-US" sz="2400" dirty="0">
              <a:latin typeface="Lucida Sans"/>
              <a:cs typeface="Lucida Sans"/>
            </a:endParaRPr>
          </a:p>
          <a:p>
            <a:pPr marL="0" indent="0">
              <a:buNone/>
            </a:pPr>
            <a:endParaRPr lang="en-US" sz="1100" dirty="0"/>
          </a:p>
        </p:txBody>
      </p:sp>
      <p:sp>
        <p:nvSpPr>
          <p:cNvPr id="3" name="Title 2"/>
          <p:cNvSpPr>
            <a:spLocks noGrp="1"/>
          </p:cNvSpPr>
          <p:nvPr>
            <p:ph type="title"/>
          </p:nvPr>
        </p:nvSpPr>
        <p:spPr/>
        <p:txBody>
          <a:bodyPr anchor="ctr">
            <a:normAutofit/>
          </a:bodyPr>
          <a:lstStyle/>
          <a:p>
            <a:pPr algn="ctr"/>
            <a:r>
              <a:rPr lang="en-US" sz="2800" dirty="0" smtClean="0"/>
              <a:t>The Data</a:t>
            </a:r>
            <a:endParaRPr lang="en-US" sz="2800" dirty="0"/>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31</a:t>
            </a:fld>
            <a:endParaRPr lang="en-US" dirty="0"/>
          </a:p>
        </p:txBody>
      </p:sp>
    </p:spTree>
    <p:extLst>
      <p:ext uri="{BB962C8B-B14F-4D97-AF65-F5344CB8AC3E}">
        <p14:creationId xmlns:p14="http://schemas.microsoft.com/office/powerpoint/2010/main" val="3141133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295400"/>
            <a:ext cx="8229600" cy="4648199"/>
          </a:xfrm>
        </p:spPr>
        <p:txBody>
          <a:bodyPr>
            <a:normAutofit/>
          </a:bodyPr>
          <a:lstStyle/>
          <a:p>
            <a:pPr marL="457200" lvl="6" indent="-457200">
              <a:buClr>
                <a:schemeClr val="accent3"/>
              </a:buClr>
              <a:buSzPct val="95000"/>
            </a:pPr>
            <a:r>
              <a:rPr lang="en-US" sz="2400" dirty="0">
                <a:latin typeface="Lucida Sans"/>
                <a:cs typeface="Lucida Sans"/>
              </a:rPr>
              <a:t>Advocates </a:t>
            </a:r>
            <a:r>
              <a:rPr lang="en-US" sz="2400" dirty="0" smtClean="0">
                <a:latin typeface="Lucida Sans"/>
                <a:cs typeface="Lucida Sans"/>
              </a:rPr>
              <a:t>interested </a:t>
            </a:r>
            <a:r>
              <a:rPr lang="en-US" sz="2400" dirty="0">
                <a:latin typeface="Lucida Sans"/>
                <a:cs typeface="Lucida Sans"/>
              </a:rPr>
              <a:t>in </a:t>
            </a:r>
            <a:r>
              <a:rPr lang="en-US" sz="2400" dirty="0" smtClean="0">
                <a:latin typeface="Lucida Sans"/>
                <a:cs typeface="Lucida Sans"/>
              </a:rPr>
              <a:t>the implementation </a:t>
            </a:r>
            <a:r>
              <a:rPr lang="en-US" sz="2400" dirty="0">
                <a:latin typeface="Lucida Sans"/>
                <a:cs typeface="Lucida Sans"/>
              </a:rPr>
              <a:t>of palliative care include:</a:t>
            </a:r>
          </a:p>
          <a:p>
            <a:pPr marL="914400" lvl="7" indent="-457200">
              <a:buClr>
                <a:schemeClr val="accent3"/>
              </a:buClr>
              <a:buSzPct val="95000"/>
            </a:pPr>
            <a:r>
              <a:rPr lang="en-US" sz="2400" dirty="0">
                <a:latin typeface="Lucida Sans"/>
              </a:rPr>
              <a:t>Boards and societies such as the IOM, ASCO, the Advisory board, Commission on Cancer, WHO, and NCCN</a:t>
            </a:r>
          </a:p>
          <a:p>
            <a:pPr marL="914400" lvl="7" indent="-457200">
              <a:buClr>
                <a:schemeClr val="accent3"/>
              </a:buClr>
              <a:buSzPct val="95000"/>
            </a:pPr>
            <a:r>
              <a:rPr lang="en-US" sz="2400" dirty="0" smtClean="0">
                <a:latin typeface="Lucida Sans"/>
              </a:rPr>
              <a:t>National </a:t>
            </a:r>
            <a:r>
              <a:rPr lang="en-US" sz="2400" dirty="0" err="1">
                <a:latin typeface="Lucida Sans"/>
              </a:rPr>
              <a:t>payors</a:t>
            </a:r>
            <a:r>
              <a:rPr lang="en-US" sz="2400" dirty="0">
                <a:latin typeface="Lucida Sans"/>
              </a:rPr>
              <a:t> and health systems</a:t>
            </a:r>
          </a:p>
          <a:p>
            <a:pPr indent="-457200">
              <a:buClr>
                <a:schemeClr val="accent3"/>
              </a:buClr>
              <a:buSzPct val="95000"/>
            </a:pPr>
            <a:endParaRPr lang="en-US" sz="2400" dirty="0"/>
          </a:p>
          <a:p>
            <a:pPr marL="457200" lvl="6" indent="-457200">
              <a:buClr>
                <a:schemeClr val="accent3"/>
              </a:buClr>
              <a:buSzPct val="95000"/>
            </a:pPr>
            <a:r>
              <a:rPr lang="en-US" sz="2400" dirty="0" smtClean="0">
                <a:latin typeface="Lucida Sans"/>
                <a:cs typeface="Lucida Sans"/>
              </a:rPr>
              <a:t>Our greatest challenge </a:t>
            </a:r>
            <a:r>
              <a:rPr lang="en-US" sz="2400" dirty="0">
                <a:latin typeface="Lucida Sans"/>
                <a:cs typeface="Lucida Sans"/>
              </a:rPr>
              <a:t>is to </a:t>
            </a:r>
            <a:r>
              <a:rPr lang="en-US" sz="2400" dirty="0" smtClean="0">
                <a:latin typeface="Lucida Sans"/>
                <a:cs typeface="Lucida Sans"/>
              </a:rPr>
              <a:t>develop </a:t>
            </a:r>
            <a:r>
              <a:rPr lang="en-US" sz="2400" dirty="0">
                <a:latin typeface="Lucida Sans"/>
                <a:cs typeface="Lucida Sans"/>
              </a:rPr>
              <a:t>the capacity to meet the </a:t>
            </a:r>
            <a:r>
              <a:rPr lang="en-US" sz="2400" dirty="0" smtClean="0">
                <a:latin typeface="Lucida Sans"/>
                <a:cs typeface="Lucida Sans"/>
              </a:rPr>
              <a:t>needs</a:t>
            </a:r>
            <a:r>
              <a:rPr lang="en-US" sz="2400" dirty="0">
                <a:latin typeface="Lucida Sans"/>
                <a:cs typeface="Lucida Sans"/>
              </a:rPr>
              <a:t> </a:t>
            </a:r>
            <a:r>
              <a:rPr lang="en-US" sz="2400" dirty="0" smtClean="0">
                <a:latin typeface="Lucida Sans"/>
                <a:cs typeface="Lucida Sans"/>
              </a:rPr>
              <a:t>of all of our oncology patients. </a:t>
            </a:r>
            <a:endParaRPr lang="en-US" sz="2400" dirty="0">
              <a:latin typeface="Lucida Sans"/>
              <a:cs typeface="Lucida Sans"/>
            </a:endParaRPr>
          </a:p>
          <a:p>
            <a:endParaRPr lang="en-US" dirty="0"/>
          </a:p>
        </p:txBody>
      </p:sp>
      <p:sp>
        <p:nvSpPr>
          <p:cNvPr id="3" name="Title 2"/>
          <p:cNvSpPr>
            <a:spLocks noGrp="1"/>
          </p:cNvSpPr>
          <p:nvPr>
            <p:ph type="title"/>
          </p:nvPr>
        </p:nvSpPr>
        <p:spPr/>
        <p:txBody>
          <a:bodyPr anchor="ctr">
            <a:normAutofit/>
          </a:bodyPr>
          <a:lstStyle/>
          <a:p>
            <a:pPr algn="ctr"/>
            <a:r>
              <a:rPr lang="en-US" sz="2800" dirty="0" smtClean="0"/>
              <a:t>The Momentum</a:t>
            </a:r>
            <a:endParaRPr lang="en-US" sz="2800" dirty="0"/>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32</a:t>
            </a:fld>
            <a:endParaRPr lang="en-US" dirty="0"/>
          </a:p>
        </p:txBody>
      </p:sp>
    </p:spTree>
    <p:extLst>
      <p:ext uri="{BB962C8B-B14F-4D97-AF65-F5344CB8AC3E}">
        <p14:creationId xmlns:p14="http://schemas.microsoft.com/office/powerpoint/2010/main" val="2804964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title"/>
          </p:nvPr>
        </p:nvSpPr>
        <p:spPr/>
        <p:txBody>
          <a:bodyPr anchor="ctr">
            <a:noAutofit/>
          </a:bodyPr>
          <a:lstStyle/>
          <a:p>
            <a:pPr algn="ctr"/>
            <a:r>
              <a:rPr lang="en-US" sz="2800" dirty="0"/>
              <a:t>The Role of Supportive Care Medicine in Cancer Care</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1" t="10653" r="140" b="3193"/>
          <a:stretch/>
        </p:blipFill>
        <p:spPr bwMode="auto">
          <a:xfrm>
            <a:off x="228600" y="1533393"/>
            <a:ext cx="8763000" cy="471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1062335"/>
            <a:ext cx="8229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solidFill>
                  <a:srgbClr val="595959"/>
                </a:solidFill>
              </a:rPr>
              <a:t>Cancer Care Continuum</a:t>
            </a:r>
            <a:endParaRPr lang="en-US" sz="2400" dirty="0">
              <a:solidFill>
                <a:srgbClr val="595959"/>
              </a:solidFill>
            </a:endParaRPr>
          </a:p>
        </p:txBody>
      </p:sp>
      <p:sp>
        <p:nvSpPr>
          <p:cNvPr id="7" name="Donut 6"/>
          <p:cNvSpPr/>
          <p:nvPr/>
        </p:nvSpPr>
        <p:spPr>
          <a:xfrm>
            <a:off x="2514600" y="3891929"/>
            <a:ext cx="2438400" cy="521942"/>
          </a:xfrm>
          <a:prstGeom prst="donut">
            <a:avLst>
              <a:gd name="adj" fmla="val 15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8" name="Text Placeholder 4"/>
          <p:cNvSpPr txBox="1">
            <a:spLocks/>
          </p:cNvSpPr>
          <p:nvPr/>
        </p:nvSpPr>
        <p:spPr>
          <a:xfrm>
            <a:off x="4419600" y="6324600"/>
            <a:ext cx="4267200" cy="608010"/>
          </a:xfrm>
          <a:prstGeom prst="rect">
            <a:avLst/>
          </a:prstGeom>
        </p:spPr>
        <p:txBody>
          <a:bodyPr vert="horz" lIns="91440" tIns="45720" rIns="91440" bIns="45720" rtlCol="0">
            <a:noAutofit/>
          </a:bodyPr>
          <a:lstStyle>
            <a:lvl1pPr marL="1143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smtClean="0">
                <a:solidFill>
                  <a:prstClr val="black">
                    <a:lumMod val="50000"/>
                    <a:lumOff val="50000"/>
                  </a:prstClr>
                </a:solidFill>
                <a:latin typeface="Calibri"/>
              </a:rPr>
              <a:t>Source:  Institute of Medicine, “Delivering High-Quality Cancer Care: Charting a New Course for a System in Crisis;” 2013.</a:t>
            </a:r>
          </a:p>
          <a:p>
            <a:endParaRPr lang="en-US" sz="1200" dirty="0">
              <a:solidFill>
                <a:prstClr val="black">
                  <a:lumMod val="50000"/>
                  <a:lumOff val="50000"/>
                </a:prstClr>
              </a:solidFill>
              <a:latin typeface="Calibri"/>
            </a:endParaRPr>
          </a:p>
        </p:txBody>
      </p:sp>
      <p:sp>
        <p:nvSpPr>
          <p:cNvPr id="9"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33</a:t>
            </a:fld>
            <a:endParaRPr lang="en-US" dirty="0"/>
          </a:p>
        </p:txBody>
      </p:sp>
    </p:spTree>
    <p:extLst>
      <p:ext uri="{BB962C8B-B14F-4D97-AF65-F5344CB8AC3E}">
        <p14:creationId xmlns:p14="http://schemas.microsoft.com/office/powerpoint/2010/main" val="5720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295400"/>
            <a:ext cx="8470900" cy="4648199"/>
          </a:xfrm>
        </p:spPr>
        <p:txBody>
          <a:bodyPr>
            <a:normAutofit fontScale="85000" lnSpcReduction="10000"/>
          </a:bodyPr>
          <a:lstStyle/>
          <a:p>
            <a:pPr marL="457200" lvl="6" indent="-457200">
              <a:lnSpc>
                <a:spcPct val="90000"/>
              </a:lnSpc>
              <a:buClr>
                <a:schemeClr val="accent3"/>
              </a:buClr>
              <a:buSzPct val="95000"/>
            </a:pPr>
            <a:r>
              <a:rPr lang="en-US" dirty="0">
                <a:latin typeface="Lucida Sans"/>
                <a:cs typeface="Lucida Sans"/>
              </a:rPr>
              <a:t>June 2014 – Supportive </a:t>
            </a:r>
            <a:r>
              <a:rPr lang="en-US" dirty="0" smtClean="0">
                <a:latin typeface="Lucida Sans"/>
                <a:cs typeface="Lucida Sans"/>
              </a:rPr>
              <a:t>Care Medicine </a:t>
            </a:r>
            <a:r>
              <a:rPr lang="en-US" dirty="0">
                <a:latin typeface="Lucida Sans"/>
                <a:cs typeface="Lucida Sans"/>
              </a:rPr>
              <a:t>(PC) embedded in Samuel </a:t>
            </a:r>
            <a:r>
              <a:rPr lang="en-US" dirty="0" err="1">
                <a:latin typeface="Lucida Sans"/>
                <a:cs typeface="Lucida Sans"/>
              </a:rPr>
              <a:t>Oschin</a:t>
            </a:r>
            <a:r>
              <a:rPr lang="en-US" dirty="0">
                <a:latin typeface="Lucida Sans"/>
                <a:cs typeface="Lucida Sans"/>
              </a:rPr>
              <a:t> Cancer Center Institute</a:t>
            </a:r>
            <a:r>
              <a:rPr lang="en-US" dirty="0" smtClean="0">
                <a:latin typeface="Lucida Sans"/>
                <a:cs typeface="Lucida Sans"/>
              </a:rPr>
              <a:t>.</a:t>
            </a:r>
          </a:p>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a:latin typeface="Lucida Sans"/>
                <a:cs typeface="Lucida Sans"/>
              </a:rPr>
              <a:t>Joined </a:t>
            </a:r>
            <a:r>
              <a:rPr lang="en-US" dirty="0" smtClean="0">
                <a:latin typeface="Lucida Sans"/>
                <a:cs typeface="Lucida Sans"/>
              </a:rPr>
              <a:t>an existing Supportive </a:t>
            </a:r>
            <a:r>
              <a:rPr lang="en-US" dirty="0">
                <a:latin typeface="Lucida Sans"/>
                <a:cs typeface="Lucida Sans"/>
              </a:rPr>
              <a:t>Care </a:t>
            </a:r>
            <a:r>
              <a:rPr lang="en-US" dirty="0" smtClean="0">
                <a:latin typeface="Lucida Sans"/>
                <a:cs typeface="Lucida Sans"/>
              </a:rPr>
              <a:t>Service: </a:t>
            </a:r>
            <a:r>
              <a:rPr lang="en-US" dirty="0">
                <a:latin typeface="Lucida Sans"/>
                <a:cs typeface="Lucida Sans"/>
              </a:rPr>
              <a:t>Psychiatrist, PM&amp;R physician, social workers, dieticians, and </a:t>
            </a:r>
            <a:r>
              <a:rPr lang="en-US" dirty="0" smtClean="0">
                <a:latin typeface="Lucida Sans"/>
                <a:cs typeface="Lucida Sans"/>
              </a:rPr>
              <a:t>chaplain</a:t>
            </a:r>
          </a:p>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a:latin typeface="Lucida Sans"/>
                <a:cs typeface="Lucida Sans"/>
              </a:rPr>
              <a:t>Patients seen in the clinic by referral and followed inpatient when hospitalized</a:t>
            </a:r>
            <a:r>
              <a:rPr lang="en-US" dirty="0"/>
              <a:t>. </a:t>
            </a:r>
            <a:endParaRPr lang="en-US" dirty="0" smtClean="0"/>
          </a:p>
          <a:p>
            <a:pPr marL="457200" lvl="6" indent="-457200">
              <a:lnSpc>
                <a:spcPct val="90000"/>
              </a:lnSpc>
              <a:buClr>
                <a:schemeClr val="accent3"/>
              </a:buClr>
              <a:buSzPct val="95000"/>
            </a:pPr>
            <a:endParaRPr lang="en-US" dirty="0"/>
          </a:p>
          <a:p>
            <a:pPr marL="457200" lvl="6" indent="-457200">
              <a:lnSpc>
                <a:spcPct val="90000"/>
              </a:lnSpc>
              <a:buClr>
                <a:schemeClr val="accent3"/>
              </a:buClr>
              <a:buSzPct val="95000"/>
            </a:pPr>
            <a:r>
              <a:rPr lang="en-US" dirty="0" smtClean="0">
                <a:latin typeface="Lucida Sans"/>
                <a:cs typeface="Lucida Sans"/>
              </a:rPr>
              <a:t>Integration into several Hematology-Oncology committees, including:</a:t>
            </a:r>
          </a:p>
          <a:p>
            <a:pPr marL="914400" lvl="7" indent="-457200">
              <a:lnSpc>
                <a:spcPct val="90000"/>
              </a:lnSpc>
              <a:buClr>
                <a:schemeClr val="accent3"/>
              </a:buClr>
              <a:buSzPct val="95000"/>
            </a:pPr>
            <a:r>
              <a:rPr lang="en-US" dirty="0" smtClean="0">
                <a:latin typeface="Lucida Sans"/>
                <a:cs typeface="Lucida Sans"/>
              </a:rPr>
              <a:t>Cancer quality committee</a:t>
            </a:r>
          </a:p>
          <a:p>
            <a:pPr marL="914400" lvl="7" indent="-457200">
              <a:lnSpc>
                <a:spcPct val="90000"/>
              </a:lnSpc>
              <a:buClr>
                <a:schemeClr val="accent3"/>
              </a:buClr>
              <a:buSzPct val="95000"/>
            </a:pPr>
            <a:r>
              <a:rPr lang="en-US" dirty="0" smtClean="0">
                <a:latin typeface="Lucida Sans"/>
                <a:cs typeface="Lucida Sans"/>
              </a:rPr>
              <a:t>Division </a:t>
            </a:r>
            <a:r>
              <a:rPr lang="en-US" dirty="0">
                <a:latin typeface="Lucida Sans"/>
                <a:cs typeface="Lucida Sans"/>
              </a:rPr>
              <a:t>of hematology-oncology faculty </a:t>
            </a:r>
            <a:r>
              <a:rPr lang="en-US" dirty="0" smtClean="0">
                <a:latin typeface="Lucida Sans"/>
                <a:cs typeface="Lucida Sans"/>
              </a:rPr>
              <a:t>meetings</a:t>
            </a:r>
          </a:p>
          <a:p>
            <a:pPr marL="914400" lvl="7" indent="-457200">
              <a:lnSpc>
                <a:spcPct val="90000"/>
              </a:lnSpc>
              <a:buClr>
                <a:schemeClr val="accent3"/>
              </a:buClr>
              <a:buSzPct val="95000"/>
            </a:pPr>
            <a:r>
              <a:rPr lang="en-US" dirty="0" smtClean="0">
                <a:latin typeface="Lucida Sans"/>
                <a:cs typeface="Lucida Sans"/>
              </a:rPr>
              <a:t>Tumor boards</a:t>
            </a:r>
          </a:p>
          <a:p>
            <a:pPr marL="914400" lvl="7" indent="-457200">
              <a:lnSpc>
                <a:spcPct val="90000"/>
              </a:lnSpc>
              <a:buClr>
                <a:schemeClr val="accent3"/>
              </a:buClr>
              <a:buSzPct val="95000"/>
            </a:pPr>
            <a:r>
              <a:rPr lang="en-US" dirty="0" smtClean="0">
                <a:latin typeface="Lucida Sans"/>
                <a:cs typeface="Lucida Sans"/>
              </a:rPr>
              <a:t>SCT M&amp;M</a:t>
            </a:r>
          </a:p>
          <a:p>
            <a:pPr marL="914400" lvl="7" indent="-457200">
              <a:lnSpc>
                <a:spcPct val="90000"/>
              </a:lnSpc>
              <a:buClr>
                <a:schemeClr val="accent3"/>
              </a:buClr>
              <a:buSzPct val="95000"/>
            </a:pPr>
            <a:r>
              <a:rPr lang="en-US" dirty="0" smtClean="0">
                <a:latin typeface="Lucida Sans"/>
                <a:cs typeface="Lucida Sans"/>
              </a:rPr>
              <a:t>RN </a:t>
            </a:r>
            <a:r>
              <a:rPr lang="en-US" dirty="0">
                <a:latin typeface="Lucida Sans"/>
                <a:cs typeface="Lucida Sans"/>
              </a:rPr>
              <a:t>educational </a:t>
            </a:r>
            <a:r>
              <a:rPr lang="en-US" dirty="0" smtClean="0">
                <a:latin typeface="Lucida Sans"/>
                <a:cs typeface="Lucida Sans"/>
              </a:rPr>
              <a:t>meetings</a:t>
            </a:r>
            <a:endParaRPr lang="en-US" dirty="0">
              <a:latin typeface="Lucida Sans"/>
              <a:cs typeface="Lucida Sans"/>
            </a:endParaRPr>
          </a:p>
          <a:p>
            <a:pPr marL="457200" lvl="6" indent="-457200">
              <a:lnSpc>
                <a:spcPct val="90000"/>
              </a:lnSpc>
              <a:buClr>
                <a:schemeClr val="accent3"/>
              </a:buClr>
              <a:buSzPct val="95000"/>
            </a:pPr>
            <a:endParaRPr lang="en-US" dirty="0"/>
          </a:p>
          <a:p>
            <a:pPr marL="457200" lvl="6" indent="-457200">
              <a:lnSpc>
                <a:spcPct val="90000"/>
              </a:lnSpc>
              <a:buClr>
                <a:schemeClr val="accent3"/>
              </a:buClr>
              <a:buSzPct val="95000"/>
            </a:pPr>
            <a:r>
              <a:rPr lang="en-US" dirty="0" smtClean="0">
                <a:latin typeface="Lucida Sans"/>
                <a:cs typeface="Lucida Sans"/>
              </a:rPr>
              <a:t>Cancer </a:t>
            </a:r>
            <a:r>
              <a:rPr lang="en-US" dirty="0">
                <a:latin typeface="Lucida Sans"/>
                <a:cs typeface="Lucida Sans"/>
              </a:rPr>
              <a:t>committee 2015 quality goal re: PC involvement with advanced pancreatic carcinoma patients</a:t>
            </a:r>
          </a:p>
          <a:p>
            <a:pPr marL="0" indent="0">
              <a:buNone/>
            </a:pPr>
            <a:endParaRPr lang="en-US" dirty="0"/>
          </a:p>
        </p:txBody>
      </p:sp>
      <p:sp>
        <p:nvSpPr>
          <p:cNvPr id="3" name="Title 2"/>
          <p:cNvSpPr>
            <a:spLocks noGrp="1"/>
          </p:cNvSpPr>
          <p:nvPr>
            <p:ph type="title"/>
          </p:nvPr>
        </p:nvSpPr>
        <p:spPr/>
        <p:txBody>
          <a:bodyPr anchor="ctr">
            <a:normAutofit/>
          </a:bodyPr>
          <a:lstStyle/>
          <a:p>
            <a:pPr algn="ctr"/>
            <a:r>
              <a:rPr lang="en-US" sz="2800" dirty="0" smtClean="0"/>
              <a:t>Our Experience at Cedars-Sinai</a:t>
            </a:r>
            <a:endParaRPr lang="en-US" sz="2800" dirty="0"/>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34</a:t>
            </a:fld>
            <a:endParaRPr lang="en-US" dirty="0"/>
          </a:p>
        </p:txBody>
      </p:sp>
    </p:spTree>
    <p:extLst>
      <p:ext uri="{BB962C8B-B14F-4D97-AF65-F5344CB8AC3E}">
        <p14:creationId xmlns:p14="http://schemas.microsoft.com/office/powerpoint/2010/main" val="1406807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295400"/>
            <a:ext cx="8305800" cy="4648199"/>
          </a:xfrm>
        </p:spPr>
        <p:txBody>
          <a:bodyPr/>
          <a:lstStyle/>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a:latin typeface="Lucida Sans"/>
                <a:cs typeface="Lucida Sans"/>
              </a:rPr>
              <a:t>Abstract presented at inaugural ASCO –palliative care meeting 2014 re: use of ECOG scores to promote discussion around chemotherapy appropriateness. </a:t>
            </a:r>
            <a:endParaRPr lang="en-US" dirty="0" smtClean="0">
              <a:latin typeface="Lucida Sans"/>
              <a:cs typeface="Lucida Sans"/>
            </a:endParaRPr>
          </a:p>
          <a:p>
            <a:pPr marL="457200" lvl="6" indent="-457200">
              <a:lnSpc>
                <a:spcPct val="90000"/>
              </a:lnSpc>
              <a:buClr>
                <a:schemeClr val="accent3"/>
              </a:buClr>
              <a:buSzPct val="95000"/>
            </a:pPr>
            <a:endParaRPr lang="en-US" dirty="0">
              <a:latin typeface="Lucida Sans"/>
              <a:cs typeface="Lucida Sans"/>
            </a:endParaRPr>
          </a:p>
          <a:p>
            <a:pPr marL="457200" lvl="6" indent="-457200">
              <a:lnSpc>
                <a:spcPct val="90000"/>
              </a:lnSpc>
              <a:buClr>
                <a:schemeClr val="accent3"/>
              </a:buClr>
              <a:buSzPct val="95000"/>
            </a:pPr>
            <a:r>
              <a:rPr lang="en-US" dirty="0" smtClean="0">
                <a:latin typeface="Lucida Sans"/>
                <a:cs typeface="Lucida Sans"/>
              </a:rPr>
              <a:t>Protocols </a:t>
            </a:r>
            <a:r>
              <a:rPr lang="en-US" dirty="0">
                <a:latin typeface="Lucida Sans"/>
                <a:cs typeface="Lucida Sans"/>
              </a:rPr>
              <a:t>in development involving, Phase 1 patients, head and neck cancer patients, improved distress screening and triggered palliative care consultation. </a:t>
            </a:r>
          </a:p>
          <a:p>
            <a:pPr marL="457200" lvl="6" indent="-457200">
              <a:lnSpc>
                <a:spcPct val="90000"/>
              </a:lnSpc>
              <a:buClr>
                <a:schemeClr val="accent3"/>
              </a:buClr>
              <a:buSzPct val="95000"/>
            </a:pPr>
            <a:endParaRPr lang="en-US" dirty="0">
              <a:latin typeface="Lucida Sans"/>
              <a:cs typeface="Lucida Sans"/>
            </a:endParaRPr>
          </a:p>
          <a:p>
            <a:endParaRPr lang="en-US" dirty="0"/>
          </a:p>
        </p:txBody>
      </p:sp>
      <p:sp>
        <p:nvSpPr>
          <p:cNvPr id="3" name="Title 2"/>
          <p:cNvSpPr>
            <a:spLocks noGrp="1"/>
          </p:cNvSpPr>
          <p:nvPr>
            <p:ph type="title"/>
          </p:nvPr>
        </p:nvSpPr>
        <p:spPr/>
        <p:txBody>
          <a:bodyPr anchor="ctr">
            <a:normAutofit/>
          </a:bodyPr>
          <a:lstStyle/>
          <a:p>
            <a:pPr algn="ctr"/>
            <a:r>
              <a:rPr lang="en-US" sz="2800" dirty="0" smtClean="0"/>
              <a:t>Scholarly Activities</a:t>
            </a:r>
            <a:endParaRPr lang="en-US" sz="2800" dirty="0"/>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35</a:t>
            </a:fld>
            <a:endParaRPr lang="en-US" dirty="0"/>
          </a:p>
        </p:txBody>
      </p:sp>
    </p:spTree>
    <p:extLst>
      <p:ext uri="{BB962C8B-B14F-4D97-AF65-F5344CB8AC3E}">
        <p14:creationId xmlns:p14="http://schemas.microsoft.com/office/powerpoint/2010/main" val="29876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57200" y="1371600"/>
            <a:ext cx="8305800" cy="4571999"/>
          </a:xfrm>
        </p:spPr>
        <p:txBody>
          <a:bodyPr/>
          <a:lstStyle/>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Support </a:t>
            </a:r>
            <a:r>
              <a:rPr lang="en-US" dirty="0">
                <a:latin typeface="Lucida Sans"/>
                <a:cs typeface="Lucida Sans"/>
              </a:rPr>
              <a:t>from cancer center leadership</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Visible </a:t>
            </a:r>
            <a:r>
              <a:rPr lang="en-US" dirty="0">
                <a:latin typeface="Lucida Sans"/>
                <a:cs typeface="Lucida Sans"/>
              </a:rPr>
              <a:t>presence at meetings, committees, clinic</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Availability </a:t>
            </a:r>
            <a:r>
              <a:rPr lang="en-US" dirty="0">
                <a:latin typeface="Lucida Sans"/>
                <a:cs typeface="Lucida Sans"/>
              </a:rPr>
              <a:t>(within limits)</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Collaboration </a:t>
            </a:r>
            <a:r>
              <a:rPr lang="en-US" dirty="0">
                <a:latin typeface="Lucida Sans"/>
                <a:cs typeface="Lucida Sans"/>
              </a:rPr>
              <a:t>with oncology colleagues : empathize with their </a:t>
            </a:r>
            <a:r>
              <a:rPr lang="en-US" dirty="0" smtClean="0">
                <a:latin typeface="Lucida Sans"/>
                <a:cs typeface="Lucida Sans"/>
              </a:rPr>
              <a:t>perspective</a:t>
            </a:r>
            <a:endParaRPr lang="en-US" dirty="0">
              <a:latin typeface="Lucida Sans"/>
              <a:cs typeface="Lucida Sans"/>
            </a:endParaRP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Show </a:t>
            </a:r>
            <a:r>
              <a:rPr lang="en-US" dirty="0">
                <a:latin typeface="Lucida Sans"/>
                <a:cs typeface="Lucida Sans"/>
              </a:rPr>
              <a:t>your value: to patients, families and referring physicians</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Communicate </a:t>
            </a:r>
            <a:r>
              <a:rPr lang="en-US" dirty="0">
                <a:latin typeface="Lucida Sans"/>
                <a:cs typeface="Lucida Sans"/>
              </a:rPr>
              <a:t>regularly with referring physicians. Honor that patient-physician relationship</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Ask </a:t>
            </a:r>
            <a:r>
              <a:rPr lang="en-US" dirty="0">
                <a:latin typeface="Lucida Sans"/>
                <a:cs typeface="Lucida Sans"/>
              </a:rPr>
              <a:t>for resources so that you don’t fail</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Collect </a:t>
            </a:r>
            <a:r>
              <a:rPr lang="en-US" dirty="0">
                <a:latin typeface="Lucida Sans"/>
                <a:cs typeface="Lucida Sans"/>
              </a:rPr>
              <a:t>data: we need more research to show our value and obtain further resources</a:t>
            </a:r>
          </a:p>
          <a:p>
            <a:pPr marL="457200" lvl="6" indent="-457200">
              <a:lnSpc>
                <a:spcPct val="90000"/>
              </a:lnSpc>
              <a:buClr>
                <a:schemeClr val="accent3"/>
              </a:buClr>
              <a:buSzPct val="95000"/>
            </a:pPr>
            <a:r>
              <a:rPr lang="en-US" dirty="0">
                <a:latin typeface="Lucida Sans"/>
                <a:cs typeface="Lucida Sans"/>
              </a:rPr>
              <a:t> </a:t>
            </a:r>
            <a:r>
              <a:rPr lang="en-US" dirty="0" smtClean="0">
                <a:latin typeface="Lucida Sans"/>
                <a:cs typeface="Lucida Sans"/>
              </a:rPr>
              <a:t>Don’t </a:t>
            </a:r>
            <a:r>
              <a:rPr lang="en-US" dirty="0">
                <a:latin typeface="Lucida Sans"/>
                <a:cs typeface="Lucida Sans"/>
              </a:rPr>
              <a:t>take it personally: culture change is difficult</a:t>
            </a:r>
          </a:p>
          <a:p>
            <a:endParaRPr lang="en-US" dirty="0"/>
          </a:p>
        </p:txBody>
      </p:sp>
      <p:sp>
        <p:nvSpPr>
          <p:cNvPr id="3" name="Title 2"/>
          <p:cNvSpPr>
            <a:spLocks noGrp="1"/>
          </p:cNvSpPr>
          <p:nvPr>
            <p:ph type="title"/>
          </p:nvPr>
        </p:nvSpPr>
        <p:spPr/>
        <p:txBody>
          <a:bodyPr anchor="ctr">
            <a:normAutofit/>
          </a:bodyPr>
          <a:lstStyle/>
          <a:p>
            <a:pPr algn="ctr"/>
            <a:r>
              <a:rPr lang="en-US" sz="2800" dirty="0" smtClean="0"/>
              <a:t>Lessons: The Essentials</a:t>
            </a:r>
            <a:endParaRPr lang="en-US" sz="2800" dirty="0"/>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36</a:t>
            </a:fld>
            <a:endParaRPr lang="en-US" dirty="0"/>
          </a:p>
        </p:txBody>
      </p:sp>
    </p:spTree>
    <p:extLst>
      <p:ext uri="{BB962C8B-B14F-4D97-AF65-F5344CB8AC3E}">
        <p14:creationId xmlns:p14="http://schemas.microsoft.com/office/powerpoint/2010/main" val="2866535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marL="0" lvl="6" indent="0" algn="ctr">
              <a:lnSpc>
                <a:spcPct val="90000"/>
              </a:lnSpc>
              <a:buClr>
                <a:schemeClr val="accent3"/>
              </a:buClr>
              <a:buSzPct val="95000"/>
              <a:buNone/>
            </a:pPr>
            <a:r>
              <a:rPr lang="en-US" sz="3200" dirty="0">
                <a:latin typeface="Lucida Sans"/>
                <a:cs typeface="Lucida Sans"/>
              </a:rPr>
              <a:t>Thank you!</a:t>
            </a:r>
          </a:p>
          <a:p>
            <a:pPr marL="457200" lvl="6" indent="-457200" algn="ctr">
              <a:lnSpc>
                <a:spcPct val="90000"/>
              </a:lnSpc>
              <a:buClr>
                <a:schemeClr val="accent3"/>
              </a:buClr>
              <a:buSzPct val="95000"/>
            </a:pPr>
            <a:endParaRPr lang="en-US" sz="3200" dirty="0">
              <a:latin typeface="Lucida Sans"/>
              <a:cs typeface="Lucida Sans"/>
            </a:endParaRPr>
          </a:p>
          <a:p>
            <a:pPr marL="0" lvl="6" indent="0" algn="ctr">
              <a:lnSpc>
                <a:spcPct val="90000"/>
              </a:lnSpc>
              <a:buClr>
                <a:schemeClr val="accent3"/>
              </a:buClr>
              <a:buSzPct val="95000"/>
              <a:buNone/>
            </a:pPr>
            <a:r>
              <a:rPr lang="en-US" sz="3200" dirty="0">
                <a:latin typeface="Lucida Sans"/>
                <a:cs typeface="Lucida Sans"/>
              </a:rPr>
              <a:t>Questions?</a:t>
            </a:r>
          </a:p>
          <a:p>
            <a:pPr marL="457200" lvl="6" indent="-457200" algn="ctr">
              <a:lnSpc>
                <a:spcPct val="90000"/>
              </a:lnSpc>
              <a:buClr>
                <a:schemeClr val="accent3"/>
              </a:buClr>
              <a:buSzPct val="95000"/>
            </a:pPr>
            <a:endParaRPr lang="en-US" sz="3200" dirty="0">
              <a:latin typeface="Lucida Sans"/>
              <a:cs typeface="Lucida Sans"/>
            </a:endParaRPr>
          </a:p>
          <a:p>
            <a:pPr marL="0" lvl="6" indent="0" algn="ctr">
              <a:lnSpc>
                <a:spcPct val="90000"/>
              </a:lnSpc>
              <a:buClr>
                <a:schemeClr val="accent3"/>
              </a:buClr>
              <a:buSzPct val="95000"/>
              <a:buNone/>
            </a:pPr>
            <a:r>
              <a:rPr lang="en-US" sz="3200" dirty="0" smtClean="0">
                <a:latin typeface="Lucida Sans"/>
                <a:cs typeface="Lucida Sans"/>
              </a:rPr>
              <a:t>Contact: Eve.Makoff@cshs.org</a:t>
            </a:r>
            <a:endParaRPr lang="en-US" sz="3200" dirty="0">
              <a:latin typeface="Lucida Sans"/>
              <a:cs typeface="Lucida Sans"/>
            </a:endParaRPr>
          </a:p>
          <a:p>
            <a:pPr marL="457200" lvl="6" indent="-457200">
              <a:lnSpc>
                <a:spcPct val="90000"/>
              </a:lnSpc>
              <a:buClr>
                <a:schemeClr val="accent3"/>
              </a:buClr>
              <a:buSzPct val="95000"/>
            </a:pPr>
            <a:endParaRPr lang="en-US" sz="3200" dirty="0">
              <a:latin typeface="Lucida Sans"/>
              <a:cs typeface="Lucida Sans"/>
            </a:endParaRPr>
          </a:p>
        </p:txBody>
      </p:sp>
      <p:sp>
        <p:nvSpPr>
          <p:cNvPr id="5" name="Slide Number Placeholder 1"/>
          <p:cNvSpPr>
            <a:spLocks noGrp="1"/>
          </p:cNvSpPr>
          <p:nvPr>
            <p:ph type="sldNum" sz="quarter" idx="4294967295"/>
          </p:nvPr>
        </p:nvSpPr>
        <p:spPr>
          <a:xfrm>
            <a:off x="7848600" y="6356350"/>
            <a:ext cx="1076325" cy="269875"/>
          </a:xfrm>
          <a:prstGeom prst="rect">
            <a:avLst/>
          </a:prstGeom>
        </p:spPr>
        <p:txBody>
          <a:bodyPr/>
          <a:lstStyle/>
          <a:p>
            <a:fld id="{A6A7DFC8-CC87-1C45-AE2C-C06DE0F5DDBD}" type="slidenum">
              <a:rPr lang="en-US" smtClean="0"/>
              <a:pPr/>
              <a:t>37</a:t>
            </a:fld>
            <a:endParaRPr lang="en-US" dirty="0"/>
          </a:p>
        </p:txBody>
      </p:sp>
    </p:spTree>
    <p:extLst>
      <p:ext uri="{BB962C8B-B14F-4D97-AF65-F5344CB8AC3E}">
        <p14:creationId xmlns:p14="http://schemas.microsoft.com/office/powerpoint/2010/main" val="250015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solidFill>
                  <a:prstClr val="white"/>
                </a:solidFill>
              </a:rPr>
              <a:pPr/>
              <a:t>4</a:t>
            </a:fld>
            <a:endParaRPr lang="en-US" dirty="0">
              <a:solidFill>
                <a:prstClr val="white"/>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9" t="4764" r="2288" b="39118"/>
          <a:stretch/>
        </p:blipFill>
        <p:spPr bwMode="auto">
          <a:xfrm>
            <a:off x="1008404" y="27775"/>
            <a:ext cx="6925922" cy="30202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842" b="17564"/>
          <a:stretch/>
        </p:blipFill>
        <p:spPr bwMode="auto">
          <a:xfrm>
            <a:off x="1514474" y="5138159"/>
            <a:ext cx="6486526" cy="10340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3181350"/>
            <a:ext cx="59912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5943600"/>
            <a:ext cx="4029075" cy="316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28602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5</a:t>
            </a:fld>
            <a:endParaRPr lang="en-US" dirty="0"/>
          </a:p>
        </p:txBody>
      </p:sp>
      <p:sp>
        <p:nvSpPr>
          <p:cNvPr id="4" name="Title 3"/>
          <p:cNvSpPr>
            <a:spLocks noGrp="1"/>
          </p:cNvSpPr>
          <p:nvPr>
            <p:ph type="title"/>
          </p:nvPr>
        </p:nvSpPr>
        <p:spPr/>
        <p:txBody>
          <a:bodyPr/>
          <a:lstStyle/>
          <a:p>
            <a:pPr algn="ctr"/>
            <a:r>
              <a:rPr lang="en-US" dirty="0" smtClean="0"/>
              <a:t>The Role of Supportive Care Medicine in Cancer Care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1" t="10653" r="140" b="3193"/>
          <a:stretch/>
        </p:blipFill>
        <p:spPr bwMode="auto">
          <a:xfrm>
            <a:off x="228600" y="1533393"/>
            <a:ext cx="8763000" cy="471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062335"/>
            <a:ext cx="8229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solidFill>
                  <a:schemeClr val="tx2"/>
                </a:solidFill>
              </a:rPr>
              <a:t>Cancer Care Continuum</a:t>
            </a:r>
            <a:endParaRPr lang="en-US" sz="2400" dirty="0">
              <a:solidFill>
                <a:schemeClr val="tx2"/>
              </a:solidFill>
            </a:endParaRPr>
          </a:p>
        </p:txBody>
      </p:sp>
      <p:sp>
        <p:nvSpPr>
          <p:cNvPr id="6" name="Text Placeholder 4"/>
          <p:cNvSpPr>
            <a:spLocks noGrp="1"/>
          </p:cNvSpPr>
          <p:nvPr>
            <p:ph type="body" sz="quarter" idx="4294967295"/>
          </p:nvPr>
        </p:nvSpPr>
        <p:spPr>
          <a:xfrm>
            <a:off x="4419600" y="6324600"/>
            <a:ext cx="4267200" cy="608010"/>
          </a:xfrm>
          <a:prstGeom prst="rect">
            <a:avLst/>
          </a:prstGeom>
        </p:spPr>
        <p:txBody>
          <a:bodyPr>
            <a:noAutofit/>
          </a:bodyPr>
          <a:lstStyle/>
          <a:p>
            <a:r>
              <a:rPr lang="en-US" sz="1200" dirty="0">
                <a:solidFill>
                  <a:schemeClr val="bg1"/>
                </a:solidFill>
                <a:latin typeface="+mn-lt"/>
              </a:rPr>
              <a:t>Source:  </a:t>
            </a:r>
            <a:r>
              <a:rPr lang="en-US" sz="1200" dirty="0" smtClean="0">
                <a:solidFill>
                  <a:schemeClr val="bg1"/>
                </a:solidFill>
                <a:latin typeface="+mn-lt"/>
              </a:rPr>
              <a:t>Institute of Medicine, “Delivering High-Quality Cancer Care: Charting a New Course for a System in Crisis;” 2013.</a:t>
            </a:r>
            <a:endParaRPr lang="en-US" sz="1200" dirty="0">
              <a:solidFill>
                <a:schemeClr val="bg1"/>
              </a:solidFill>
              <a:latin typeface="+mn-lt"/>
            </a:endParaRPr>
          </a:p>
          <a:p>
            <a:endParaRPr lang="en-US" sz="1200" dirty="0">
              <a:solidFill>
                <a:schemeClr val="bg1"/>
              </a:solidFill>
              <a:latin typeface="+mn-lt"/>
            </a:endParaRPr>
          </a:p>
        </p:txBody>
      </p:sp>
      <p:sp>
        <p:nvSpPr>
          <p:cNvPr id="7" name="Donut 6"/>
          <p:cNvSpPr/>
          <p:nvPr/>
        </p:nvSpPr>
        <p:spPr>
          <a:xfrm>
            <a:off x="2514600" y="3891929"/>
            <a:ext cx="2438400" cy="521942"/>
          </a:xfrm>
          <a:prstGeom prst="donut">
            <a:avLst>
              <a:gd name="adj" fmla="val 15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72327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7DFC8-CC87-1C45-AE2C-C06DE0F5DDBD}" type="slidenum">
              <a:rPr lang="en-US" smtClean="0"/>
              <a:pPr/>
              <a:t>6</a:t>
            </a:fld>
            <a:endParaRPr lang="en-US" dirty="0"/>
          </a:p>
        </p:txBody>
      </p:sp>
      <p:sp>
        <p:nvSpPr>
          <p:cNvPr id="13" name="Text Placeholder 4"/>
          <p:cNvSpPr>
            <a:spLocks noGrp="1"/>
          </p:cNvSpPr>
          <p:nvPr>
            <p:ph type="body" sz="quarter" idx="11"/>
          </p:nvPr>
        </p:nvSpPr>
        <p:spPr>
          <a:xfrm>
            <a:off x="2971800" y="6260876"/>
            <a:ext cx="4495800" cy="634169"/>
          </a:xfrm>
          <a:prstGeom prst="rect">
            <a:avLst/>
          </a:prstGeom>
        </p:spPr>
        <p:txBody>
          <a:bodyPr>
            <a:normAutofit/>
          </a:bodyPr>
          <a:lstStyle/>
          <a:p>
            <a:r>
              <a:rPr lang="en-US" sz="1100" dirty="0">
                <a:solidFill>
                  <a:schemeClr val="bg1"/>
                </a:solidFill>
                <a:latin typeface="+mn-lt"/>
              </a:rPr>
              <a:t>Source:  </a:t>
            </a:r>
            <a:r>
              <a:rPr lang="en-US" sz="1100" dirty="0" smtClean="0">
                <a:solidFill>
                  <a:schemeClr val="bg1"/>
                </a:solidFill>
                <a:latin typeface="+mn-lt"/>
              </a:rPr>
              <a:t>CMS, “Update to the national coverage determination (NCD) for bridge-to-transplant (BTT) and destination therapy )DT) ventricular assist devices (VADs);” 2013.</a:t>
            </a:r>
            <a:endParaRPr lang="en-US" sz="1100" dirty="0">
              <a:solidFill>
                <a:schemeClr val="bg1"/>
              </a:solidFill>
              <a:latin typeface="+mn-lt"/>
            </a:endParaRPr>
          </a:p>
          <a:p>
            <a:endParaRPr lang="en-US" sz="1000" dirty="0">
              <a:solidFill>
                <a:schemeClr val="bg1"/>
              </a:solidFill>
              <a:latin typeface="+mn-lt"/>
            </a:endParaRPr>
          </a:p>
        </p:txBody>
      </p:sp>
      <p:sp>
        <p:nvSpPr>
          <p:cNvPr id="4" name="Title 3"/>
          <p:cNvSpPr>
            <a:spLocks noGrp="1"/>
          </p:cNvSpPr>
          <p:nvPr>
            <p:ph type="title"/>
          </p:nvPr>
        </p:nvSpPr>
        <p:spPr>
          <a:xfrm>
            <a:off x="0" y="350838"/>
            <a:ext cx="9118600" cy="563562"/>
          </a:xfrm>
        </p:spPr>
        <p:txBody>
          <a:bodyPr>
            <a:noAutofit/>
          </a:bodyPr>
          <a:lstStyle/>
          <a:p>
            <a:pPr algn="ctr"/>
            <a:r>
              <a:rPr lang="en-US" sz="2600" dirty="0" smtClean="0"/>
              <a:t>Supportive Care Medicine</a:t>
            </a:r>
            <a:br>
              <a:rPr lang="en-US" sz="2600" dirty="0" smtClean="0"/>
            </a:br>
            <a:r>
              <a:rPr lang="en-US" sz="2600" dirty="0" smtClean="0"/>
              <a:t>Ventricular Assist Device and CMS</a:t>
            </a:r>
            <a:endParaRPr lang="en-US" sz="2600" dirty="0"/>
          </a:p>
        </p:txBody>
      </p:sp>
      <p:grpSp>
        <p:nvGrpSpPr>
          <p:cNvPr id="3" name="Group 6"/>
          <p:cNvGrpSpPr/>
          <p:nvPr/>
        </p:nvGrpSpPr>
        <p:grpSpPr>
          <a:xfrm>
            <a:off x="533400" y="1295400"/>
            <a:ext cx="7987155" cy="4259480"/>
            <a:chOff x="914399" y="-80327"/>
            <a:chExt cx="6400801" cy="4063931"/>
          </a:xfrm>
        </p:grpSpPr>
        <p:sp>
          <p:nvSpPr>
            <p:cNvPr id="8" name="Rectangle 7"/>
            <p:cNvSpPr/>
            <p:nvPr/>
          </p:nvSpPr>
          <p:spPr>
            <a:xfrm>
              <a:off x="914399" y="69"/>
              <a:ext cx="6400801" cy="3682931"/>
            </a:xfrm>
            <a:prstGeom prst="rect">
              <a:avLst/>
            </a:prstGeom>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914399" y="-80327"/>
              <a:ext cx="6400801" cy="4063931"/>
            </a:xfrm>
            <a:prstGeom prst="rect">
              <a:avLst/>
            </a:prstGeom>
            <a:solidFill>
              <a:srgbClr val="AFE1FF"/>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defTabSz="844550">
                <a:lnSpc>
                  <a:spcPct val="90000"/>
                </a:lnSpc>
                <a:spcBef>
                  <a:spcPct val="0"/>
                </a:spcBef>
                <a:spcAft>
                  <a:spcPct val="35000"/>
                </a:spcAft>
              </a:pPr>
              <a:endParaRPr lang="en-US" sz="500" b="1" kern="1200" dirty="0" smtClean="0"/>
            </a:p>
          </p:txBody>
        </p:sp>
      </p:grpSp>
      <p:sp>
        <p:nvSpPr>
          <p:cNvPr id="5" name="Rectangle 4"/>
          <p:cNvSpPr/>
          <p:nvPr/>
        </p:nvSpPr>
        <p:spPr>
          <a:xfrm>
            <a:off x="533400" y="1371600"/>
            <a:ext cx="8121306" cy="4370427"/>
          </a:xfrm>
          <a:prstGeom prst="rect">
            <a:avLst/>
          </a:prstGeom>
        </p:spPr>
        <p:txBody>
          <a:bodyPr wrap="square">
            <a:spAutoFit/>
          </a:bodyPr>
          <a:lstStyle/>
          <a:p>
            <a:r>
              <a:rPr lang="en-US" sz="1400" dirty="0"/>
              <a:t>Revisions have been made to the requirements for the disease-specific care (DSC) advanced certification program for Ventricular Assist Device (VAD) for Destination Therapy that align the requirements with the Centers for Medicare &amp; Medicaid Services’ (CMS) final National Coverage Decision (NCD) memorandum for VADs for Bridge-to-Transplant and Destination Therapy. The changes include</a:t>
            </a:r>
            <a:r>
              <a:rPr lang="en-US" sz="1400" dirty="0" smtClean="0"/>
              <a:t>:</a:t>
            </a:r>
          </a:p>
          <a:p>
            <a:endParaRPr lang="en-US" sz="1400" dirty="0"/>
          </a:p>
          <a:p>
            <a:endParaRPr lang="en-US" sz="1400" dirty="0"/>
          </a:p>
          <a:p>
            <a:pPr marL="285750" indent="-285750">
              <a:buFont typeface="Arial" pitchFamily="34" charset="0"/>
              <a:buChar char="•"/>
            </a:pPr>
            <a:r>
              <a:rPr lang="en-US" sz="1600" b="1" dirty="0">
                <a:solidFill>
                  <a:srgbClr val="C00000"/>
                </a:solidFill>
              </a:rPr>
              <a:t>Adding a palliative care representative to the core interdisciplinary </a:t>
            </a:r>
            <a:r>
              <a:rPr lang="en-US" sz="1600" b="1" dirty="0" smtClean="0">
                <a:solidFill>
                  <a:srgbClr val="C00000"/>
                </a:solidFill>
              </a:rPr>
              <a:t>team</a:t>
            </a:r>
          </a:p>
          <a:p>
            <a:endParaRPr lang="en-US" sz="1100" b="1" dirty="0">
              <a:solidFill>
                <a:srgbClr val="C00000"/>
              </a:solidFill>
            </a:endParaRPr>
          </a:p>
          <a:p>
            <a:endParaRPr lang="en-US" sz="1400" dirty="0"/>
          </a:p>
          <a:p>
            <a:pPr marL="285750" indent="-285750">
              <a:buFont typeface="Arial" pitchFamily="34" charset="0"/>
              <a:buChar char="•"/>
            </a:pPr>
            <a:r>
              <a:rPr lang="en-US" sz="1400" dirty="0"/>
              <a:t>Deleting the board certification requirement for the cardiologist</a:t>
            </a:r>
          </a:p>
          <a:p>
            <a:endParaRPr lang="en-US" sz="1400" dirty="0"/>
          </a:p>
          <a:p>
            <a:pPr marL="285750" indent="-285750">
              <a:buFont typeface="Arial" pitchFamily="34" charset="0"/>
              <a:buChar char="•"/>
            </a:pPr>
            <a:r>
              <a:rPr lang="en-US" sz="1400" dirty="0"/>
              <a:t>Deleting the board certification requirement for the cardiovascular surgeon</a:t>
            </a:r>
          </a:p>
          <a:p>
            <a:endParaRPr lang="en-US" sz="1400" dirty="0"/>
          </a:p>
          <a:p>
            <a:pPr marL="285750" indent="-285750">
              <a:buFont typeface="Arial" pitchFamily="34" charset="0"/>
              <a:buChar char="•"/>
            </a:pPr>
            <a:r>
              <a:rPr lang="en-US" sz="1400" dirty="0"/>
              <a:t>Clarifying the volume requirements for surgeons in training</a:t>
            </a:r>
          </a:p>
          <a:p>
            <a:endParaRPr lang="en-US" sz="1400" dirty="0"/>
          </a:p>
          <a:p>
            <a:pPr marL="285750" indent="-285750">
              <a:buFont typeface="Arial" pitchFamily="34" charset="0"/>
              <a:buChar char="•"/>
            </a:pPr>
            <a:r>
              <a:rPr lang="en-US" sz="1400" dirty="0"/>
              <a:t>Modifying the requirements related to the use of a nationally audited registry</a:t>
            </a:r>
          </a:p>
          <a:p>
            <a:endParaRPr lang="en-US" sz="1000" dirty="0"/>
          </a:p>
          <a:p>
            <a:pPr algn="ctr"/>
            <a:r>
              <a:rPr lang="en-US" sz="2000" b="1" i="1" dirty="0"/>
              <a:t>The addition of the palliative care representative to the interdisciplinary team will be required beginning October 30, </a:t>
            </a:r>
            <a:r>
              <a:rPr lang="en-US" sz="2000" b="1" i="1" dirty="0" smtClean="0"/>
              <a:t>2014.</a:t>
            </a:r>
            <a:endParaRPr lang="en-US" sz="2000" b="1" i="1" dirty="0"/>
          </a:p>
        </p:txBody>
      </p:sp>
      <p:pic>
        <p:nvPicPr>
          <p:cNvPr id="13316" name="Picture 4" descr="CMS.gov Centers for Medicare &amp; Medicaid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622" y="5895116"/>
            <a:ext cx="1766978" cy="365760"/>
          </a:xfrm>
          <a:prstGeom prst="rect">
            <a:avLst/>
          </a:prstGeom>
          <a:noFill/>
          <a:extLst>
            <a:ext uri="{909E8E84-426E-40DD-AFC4-6F175D3DCCD1}">
              <a14:hiddenFill xmlns:a14="http://schemas.microsoft.com/office/drawing/2010/main">
                <a:solidFill>
                  <a:srgbClr val="FFFFFF"/>
                </a:solidFill>
              </a14:hiddenFill>
            </a:ext>
          </a:extLst>
        </p:spPr>
      </p:pic>
      <p:sp>
        <p:nvSpPr>
          <p:cNvPr id="12" name="Donut 11"/>
          <p:cNvSpPr/>
          <p:nvPr/>
        </p:nvSpPr>
        <p:spPr>
          <a:xfrm>
            <a:off x="381000" y="2362200"/>
            <a:ext cx="6934200" cy="838200"/>
          </a:xfrm>
          <a:prstGeom prst="donut">
            <a:avLst>
              <a:gd name="adj" fmla="val 15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6341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684C84"/>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Rectangle 2"/>
          <p:cNvSpPr/>
          <p:nvPr/>
        </p:nvSpPr>
        <p:spPr>
          <a:xfrm>
            <a:off x="228600" y="306080"/>
            <a:ext cx="8610600" cy="6170920"/>
          </a:xfrm>
          <a:prstGeom prst="rect">
            <a:avLst/>
          </a:prstGeom>
        </p:spPr>
        <p:txBody>
          <a:bodyPr wrap="square">
            <a:spAutoFit/>
          </a:bodyPr>
          <a:lstStyle/>
          <a:p>
            <a:pPr algn="ctr"/>
            <a:r>
              <a:rPr lang="en-US" sz="1600" b="1" dirty="0">
                <a:solidFill>
                  <a:prstClr val="white"/>
                </a:solidFill>
                <a:latin typeface="Bookman Old Style" pitchFamily="18" charset="0"/>
                <a:cs typeface="Arial" pitchFamily="34" charset="0"/>
              </a:rPr>
              <a:t>Cedars-Sinai Health System</a:t>
            </a:r>
            <a:endParaRPr lang="en-US" sz="1600" dirty="0">
              <a:solidFill>
                <a:prstClr val="white"/>
              </a:solidFill>
              <a:latin typeface="Bookman Old Style" pitchFamily="18" charset="0"/>
              <a:cs typeface="Arial" pitchFamily="34" charset="0"/>
            </a:endParaRPr>
          </a:p>
          <a:p>
            <a:pPr algn="ctr"/>
            <a:r>
              <a:rPr lang="en-US" sz="1600" b="1" dirty="0">
                <a:solidFill>
                  <a:prstClr val="white"/>
                </a:solidFill>
                <a:latin typeface="Bookman Old Style" pitchFamily="18" charset="0"/>
                <a:cs typeface="Arial" pitchFamily="34" charset="0"/>
              </a:rPr>
              <a:t>Supportive Care Medicine (SCM)</a:t>
            </a:r>
            <a:endParaRPr lang="en-US" sz="1600" dirty="0">
              <a:solidFill>
                <a:prstClr val="white"/>
              </a:solidFill>
              <a:latin typeface="Bookman Old Style" pitchFamily="18" charset="0"/>
              <a:cs typeface="Arial" pitchFamily="34" charset="0"/>
            </a:endParaRPr>
          </a:p>
          <a:p>
            <a:endParaRPr lang="en-US" sz="700" b="1" u="sng" dirty="0">
              <a:solidFill>
                <a:prstClr val="white"/>
              </a:solidFill>
              <a:latin typeface="Bookman Old Style" pitchFamily="18" charset="0"/>
              <a:cs typeface="Arial" pitchFamily="34" charset="0"/>
            </a:endParaRPr>
          </a:p>
          <a:p>
            <a:endParaRPr lang="en-US" sz="800" b="1" u="sng" dirty="0">
              <a:solidFill>
                <a:prstClr val="white"/>
              </a:solidFill>
              <a:latin typeface="Bookman Old Style" pitchFamily="18" charset="0"/>
              <a:cs typeface="Arial" pitchFamily="34" charset="0"/>
            </a:endParaRPr>
          </a:p>
          <a:p>
            <a:r>
              <a:rPr lang="en-US" sz="1400" b="1" u="sng" dirty="0">
                <a:solidFill>
                  <a:prstClr val="white"/>
                </a:solidFill>
                <a:latin typeface="Bookman Old Style" pitchFamily="18" charset="0"/>
                <a:cs typeface="Arial" pitchFamily="34" charset="0"/>
              </a:rPr>
              <a:t>Vision</a:t>
            </a:r>
            <a:endParaRPr lang="en-US" sz="1400" dirty="0">
              <a:solidFill>
                <a:prstClr val="white"/>
              </a:solidFill>
              <a:latin typeface="Bookman Old Style" pitchFamily="18" charset="0"/>
              <a:cs typeface="Arial" pitchFamily="34" charset="0"/>
            </a:endParaRPr>
          </a:p>
          <a:p>
            <a:r>
              <a:rPr lang="en-US" sz="1400" b="1" dirty="0">
                <a:solidFill>
                  <a:prstClr val="white"/>
                </a:solidFill>
                <a:latin typeface="Bookman Old Style" pitchFamily="18" charset="0"/>
                <a:cs typeface="Arial" pitchFamily="34" charset="0"/>
              </a:rPr>
              <a:t> </a:t>
            </a:r>
            <a:r>
              <a:rPr lang="en-US" sz="1400" i="1" dirty="0">
                <a:solidFill>
                  <a:prstClr val="white"/>
                </a:solidFill>
                <a:latin typeface="Bookman Old Style" pitchFamily="18" charset="0"/>
                <a:cs typeface="Arial" pitchFamily="34" charset="0"/>
              </a:rPr>
              <a:t>Treasuring each day, planning from the heart, and caring deeply for those around us</a:t>
            </a:r>
            <a:endParaRPr lang="en-US" sz="1600" dirty="0">
              <a:solidFill>
                <a:prstClr val="white"/>
              </a:solidFill>
              <a:latin typeface="Bookman Old Style" pitchFamily="18" charset="0"/>
              <a:cs typeface="Arial" pitchFamily="34" charset="0"/>
            </a:endParaRPr>
          </a:p>
          <a:p>
            <a:r>
              <a:rPr lang="en-US" sz="1200" b="1" dirty="0">
                <a:solidFill>
                  <a:prstClr val="white"/>
                </a:solidFill>
                <a:latin typeface="Bookman Old Style" pitchFamily="18" charset="0"/>
                <a:cs typeface="Arial" pitchFamily="34" charset="0"/>
              </a:rPr>
              <a:t> </a:t>
            </a:r>
            <a:endParaRPr lang="en-US" sz="1200" dirty="0">
              <a:solidFill>
                <a:prstClr val="white"/>
              </a:solidFill>
              <a:latin typeface="Bookman Old Style" pitchFamily="18" charset="0"/>
              <a:cs typeface="Arial" pitchFamily="34" charset="0"/>
            </a:endParaRPr>
          </a:p>
          <a:p>
            <a:r>
              <a:rPr lang="en-US" sz="1400" b="1" u="sng" dirty="0">
                <a:solidFill>
                  <a:prstClr val="white"/>
                </a:solidFill>
                <a:latin typeface="Bookman Old Style" pitchFamily="18" charset="0"/>
                <a:cs typeface="Arial" pitchFamily="34" charset="0"/>
              </a:rPr>
              <a:t>Mission</a:t>
            </a:r>
            <a:endParaRPr lang="en-US" sz="1400" dirty="0">
              <a:solidFill>
                <a:prstClr val="white"/>
              </a:solidFill>
              <a:latin typeface="Bookman Old Style" pitchFamily="18" charset="0"/>
              <a:cs typeface="Arial" pitchFamily="34" charset="0"/>
            </a:endParaRPr>
          </a:p>
          <a:p>
            <a:r>
              <a:rPr lang="en-US" sz="1400" i="1" dirty="0">
                <a:solidFill>
                  <a:prstClr val="white"/>
                </a:solidFill>
                <a:latin typeface="Bookman Old Style" pitchFamily="18" charset="0"/>
                <a:cs typeface="Arial" pitchFamily="34" charset="0"/>
              </a:rPr>
              <a:t> To compassionately care for each patient and family member who are facing </a:t>
            </a:r>
            <a:r>
              <a:rPr lang="en-US" sz="1400" b="1" i="1" dirty="0">
                <a:solidFill>
                  <a:prstClr val="white"/>
                </a:solidFill>
                <a:latin typeface="Bookman Old Style" pitchFamily="18" charset="0"/>
                <a:cs typeface="Arial" pitchFamily="34" charset="0"/>
              </a:rPr>
              <a:t>advanced, life-limiting illness </a:t>
            </a:r>
            <a:endParaRPr lang="en-US" sz="1400" b="1" dirty="0">
              <a:solidFill>
                <a:prstClr val="white"/>
              </a:solidFill>
              <a:latin typeface="Bookman Old Style" pitchFamily="18" charset="0"/>
              <a:cs typeface="Arial" pitchFamily="34" charset="0"/>
            </a:endParaRPr>
          </a:p>
          <a:p>
            <a:r>
              <a:rPr lang="en-US" sz="1200" dirty="0">
                <a:solidFill>
                  <a:prstClr val="white"/>
                </a:solidFill>
                <a:latin typeface="Bookman Old Style" pitchFamily="18" charset="0"/>
                <a:cs typeface="Arial" pitchFamily="34" charset="0"/>
              </a:rPr>
              <a:t> </a:t>
            </a:r>
          </a:p>
          <a:p>
            <a:r>
              <a:rPr lang="en-US" sz="1400" b="1" u="sng" dirty="0">
                <a:latin typeface="Bookman Old Style" pitchFamily="18" charset="0"/>
                <a:cs typeface="Arial" pitchFamily="34" charset="0"/>
              </a:rPr>
              <a:t>Strategic Goals</a:t>
            </a:r>
          </a:p>
          <a:p>
            <a:pPr marL="342900" indent="-342900">
              <a:buFontTx/>
              <a:buAutoNum type="arabicPeriod"/>
            </a:pPr>
            <a:r>
              <a:rPr lang="en-US" sz="1200" b="1" dirty="0">
                <a:latin typeface="Bookman Old Style" pitchFamily="18" charset="0"/>
                <a:cs typeface="Arial" pitchFamily="34" charset="0"/>
              </a:rPr>
              <a:t>Direct Patient </a:t>
            </a:r>
            <a:r>
              <a:rPr lang="en-US" sz="1200" b="1" dirty="0" smtClean="0">
                <a:latin typeface="Bookman Old Style" pitchFamily="18" charset="0"/>
                <a:cs typeface="Arial" pitchFamily="34" charset="0"/>
              </a:rPr>
              <a:t>Care</a:t>
            </a:r>
            <a:r>
              <a:rPr lang="en-US" sz="1200" dirty="0" smtClean="0">
                <a:latin typeface="Bookman Old Style" pitchFamily="18" charset="0"/>
                <a:cs typeface="Arial" pitchFamily="34" charset="0"/>
              </a:rPr>
              <a:t>—Provide </a:t>
            </a:r>
            <a:r>
              <a:rPr lang="en-US" sz="1200" dirty="0">
                <a:latin typeface="Bookman Old Style" pitchFamily="18" charset="0"/>
                <a:cs typeface="Arial" pitchFamily="34" charset="0"/>
              </a:rPr>
              <a:t>high-quality, compassionate, and timely consultative input for patients facing advanced, life-limiting illness.  Engage all members of the interdisciplinary care team to establish appropriate care plans for patients and their families.  Focus on each person’s diagnosis, prognosis and treatment options, and hold paramount each patient’s goals, priorities, quality of life, and personhood.</a:t>
            </a:r>
          </a:p>
          <a:p>
            <a:pPr marL="342900" indent="-342900">
              <a:buFontTx/>
              <a:buAutoNum type="arabicPeriod"/>
            </a:pPr>
            <a:endParaRPr lang="en-US" sz="1200" b="1" dirty="0">
              <a:solidFill>
                <a:prstClr val="white"/>
              </a:solidFill>
              <a:latin typeface="Bookman Old Style" pitchFamily="18" charset="0"/>
              <a:cs typeface="Arial" pitchFamily="34" charset="0"/>
            </a:endParaRPr>
          </a:p>
          <a:p>
            <a:pPr marL="342900" indent="-342900">
              <a:buFontTx/>
              <a:buAutoNum type="arabicPeriod"/>
            </a:pPr>
            <a:r>
              <a:rPr lang="en-US" sz="1200" b="1" dirty="0">
                <a:solidFill>
                  <a:prstClr val="white"/>
                </a:solidFill>
                <a:latin typeface="Bookman Old Style" pitchFamily="18" charset="0"/>
                <a:cs typeface="Arial" pitchFamily="34" charset="0"/>
              </a:rPr>
              <a:t>Clinician Education and Research:  </a:t>
            </a:r>
            <a:endParaRPr lang="en-US" sz="1200" dirty="0">
              <a:solidFill>
                <a:prstClr val="white"/>
              </a:solidFill>
              <a:latin typeface="Bookman Old Style" pitchFamily="18" charset="0"/>
              <a:cs typeface="Arial" pitchFamily="34" charset="0"/>
            </a:endParaRPr>
          </a:p>
          <a:p>
            <a:pPr marL="685800" lvl="1" indent="-228600">
              <a:buFontTx/>
              <a:buAutoNum type="alphaUcPeriod"/>
            </a:pPr>
            <a:r>
              <a:rPr lang="en-US" sz="1200" dirty="0">
                <a:solidFill>
                  <a:prstClr val="white"/>
                </a:solidFill>
                <a:latin typeface="Bookman Old Style" pitchFamily="18" charset="0"/>
                <a:cs typeface="Arial" pitchFamily="34" charset="0"/>
              </a:rPr>
              <a:t>Empower non-palliative care clinicians with the tools, mentoring, and guidance so they can effectively incorporate “Primary Palliative Care” skills into their everyday practice.  </a:t>
            </a:r>
          </a:p>
          <a:p>
            <a:pPr marL="685800" lvl="1" indent="-228600">
              <a:buFontTx/>
              <a:buAutoNum type="alphaUcPeriod"/>
            </a:pPr>
            <a:r>
              <a:rPr lang="en-US" sz="1200" dirty="0">
                <a:latin typeface="Bookman Old Style" pitchFamily="18" charset="0"/>
                <a:cs typeface="Arial" pitchFamily="34" charset="0"/>
              </a:rPr>
              <a:t>Educate providers about the value of a Supportive Care Medicine consult and when requesting a SCM consult is appropriate.</a:t>
            </a:r>
          </a:p>
          <a:p>
            <a:pPr marL="685800" lvl="1" indent="-228600">
              <a:buFontTx/>
              <a:buAutoNum type="alphaUcPeriod"/>
            </a:pPr>
            <a:r>
              <a:rPr lang="en-US" sz="1200" dirty="0">
                <a:solidFill>
                  <a:prstClr val="white"/>
                </a:solidFill>
                <a:latin typeface="Bookman Old Style" pitchFamily="18" charset="0"/>
                <a:cs typeface="Arial" pitchFamily="34" charset="0"/>
              </a:rPr>
              <a:t>Engage in clinical outcomes research on topics related to Supportive Care </a:t>
            </a:r>
            <a:r>
              <a:rPr lang="en-US" sz="1200" dirty="0" smtClean="0">
                <a:solidFill>
                  <a:prstClr val="white"/>
                </a:solidFill>
                <a:latin typeface="Bookman Old Style" pitchFamily="18" charset="0"/>
                <a:cs typeface="Arial" pitchFamily="34" charset="0"/>
              </a:rPr>
              <a:t>Medicine.</a:t>
            </a:r>
          </a:p>
          <a:p>
            <a:pPr marL="685800" lvl="1" indent="-228600">
              <a:buFontTx/>
              <a:buAutoNum type="alphaUcPeriod"/>
            </a:pPr>
            <a:endParaRPr lang="en-US" sz="1200" dirty="0" smtClean="0">
              <a:solidFill>
                <a:prstClr val="white"/>
              </a:solidFill>
              <a:latin typeface="Bookman Old Style" pitchFamily="18" charset="0"/>
              <a:cs typeface="Arial" pitchFamily="34" charset="0"/>
            </a:endParaRPr>
          </a:p>
          <a:p>
            <a:pPr marL="228600" indent="-228600">
              <a:buFontTx/>
              <a:buAutoNum type="arabicPeriod"/>
            </a:pPr>
            <a:r>
              <a:rPr lang="en-US" sz="1200" b="1" dirty="0" smtClean="0">
                <a:solidFill>
                  <a:prstClr val="white"/>
                </a:solidFill>
                <a:latin typeface="Bookman Old Style" pitchFamily="18" charset="0"/>
                <a:cs typeface="Arial" pitchFamily="34" charset="0"/>
              </a:rPr>
              <a:t>Community </a:t>
            </a:r>
            <a:r>
              <a:rPr lang="en-US" sz="1200" b="1" dirty="0">
                <a:solidFill>
                  <a:prstClr val="white"/>
                </a:solidFill>
                <a:latin typeface="Bookman Old Style" pitchFamily="18" charset="0"/>
                <a:cs typeface="Arial" pitchFamily="34" charset="0"/>
              </a:rPr>
              <a:t>Outreach and Engagement:</a:t>
            </a:r>
            <a:r>
              <a:rPr lang="en-US" sz="1200" dirty="0">
                <a:solidFill>
                  <a:prstClr val="white"/>
                </a:solidFill>
                <a:latin typeface="Bookman Old Style" pitchFamily="18" charset="0"/>
                <a:cs typeface="Arial" pitchFamily="34" charset="0"/>
              </a:rPr>
              <a:t>  </a:t>
            </a:r>
          </a:p>
          <a:p>
            <a:pPr marL="685800" lvl="1" indent="-228600">
              <a:buFontTx/>
              <a:buAutoNum type="alphaUcPeriod"/>
            </a:pPr>
            <a:r>
              <a:rPr lang="en-US" sz="1200" dirty="0">
                <a:solidFill>
                  <a:prstClr val="white"/>
                </a:solidFill>
                <a:latin typeface="Bookman Old Style" pitchFamily="18" charset="0"/>
                <a:cs typeface="Arial" pitchFamily="34" charset="0"/>
              </a:rPr>
              <a:t>Educate members of the broader Cedars-Sinai and Los Angeles community about the value of Advance Care Planning for themselves and their loved ones.   Encourage all patients to speak with their primary providers about Advance Directives and end-of-life issues.</a:t>
            </a:r>
          </a:p>
          <a:p>
            <a:pPr marL="685800" lvl="1" indent="-228600">
              <a:buFontTx/>
              <a:buAutoNum type="alphaUcPeriod"/>
            </a:pPr>
            <a:r>
              <a:rPr lang="en-US" sz="1200" dirty="0">
                <a:solidFill>
                  <a:prstClr val="white"/>
                </a:solidFill>
                <a:latin typeface="Bookman Old Style" pitchFamily="18" charset="0"/>
                <a:cs typeface="Arial" pitchFamily="34" charset="0"/>
              </a:rPr>
              <a:t>Explain the role that Supportive Care Medicine can play for patients and families when engaging in Advanced Care Planning or working through difficult healthcare decisions.</a:t>
            </a:r>
          </a:p>
          <a:p>
            <a:pPr marL="685800" lvl="1" indent="-228600">
              <a:buFontTx/>
              <a:buAutoNum type="alphaUcPeriod"/>
            </a:pPr>
            <a:r>
              <a:rPr lang="en-US" sz="1200" dirty="0">
                <a:solidFill>
                  <a:prstClr val="white"/>
                </a:solidFill>
                <a:latin typeface="Bookman Old Style" pitchFamily="18" charset="0"/>
                <a:cs typeface="Arial" pitchFamily="34" charset="0"/>
              </a:rPr>
              <a:t>Provide resources (or identify existing community resources) to help people learn more about Advance Care Planning and take action.</a:t>
            </a:r>
          </a:p>
        </p:txBody>
      </p:sp>
    </p:spTree>
    <p:extLst>
      <p:ext uri="{BB962C8B-B14F-4D97-AF65-F5344CB8AC3E}">
        <p14:creationId xmlns:p14="http://schemas.microsoft.com/office/powerpoint/2010/main" val="977520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Effect transition="in" filter="fade">
                                      <p:cBhvr>
                                        <p:cTn id="31" dur="500"/>
                                        <p:tgtEl>
                                          <p:spTgt spid="3">
                                            <p:txEl>
                                              <p:pRg st="15" end="1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6" end="16"/>
                                            </p:txEl>
                                          </p:spTgt>
                                        </p:tgtEl>
                                        <p:attrNameLst>
                                          <p:attrName>style.visibility</p:attrName>
                                        </p:attrNameLst>
                                      </p:cBhvr>
                                      <p:to>
                                        <p:strVal val="visible"/>
                                      </p:to>
                                    </p:set>
                                    <p:animEffect transition="in" filter="fade">
                                      <p:cBhvr>
                                        <p:cTn id="34" dur="500"/>
                                        <p:tgtEl>
                                          <p:spTgt spid="3">
                                            <p:txEl>
                                              <p:pRg st="16" end="1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animEffect transition="in" filter="fade">
                                      <p:cBhvr>
                                        <p:cTn id="39" dur="500"/>
                                        <p:tgtEl>
                                          <p:spTgt spid="3">
                                            <p:txEl>
                                              <p:pRg st="18" end="1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9" end="19"/>
                                            </p:txEl>
                                          </p:spTgt>
                                        </p:tgtEl>
                                        <p:attrNameLst>
                                          <p:attrName>style.visibility</p:attrName>
                                        </p:attrNameLst>
                                      </p:cBhvr>
                                      <p:to>
                                        <p:strVal val="visible"/>
                                      </p:to>
                                    </p:set>
                                    <p:animEffect transition="in" filter="fade">
                                      <p:cBhvr>
                                        <p:cTn id="42" dur="500"/>
                                        <p:tgtEl>
                                          <p:spTgt spid="3">
                                            <p:txEl>
                                              <p:pRg st="19" end="1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animEffect transition="in" filter="fade">
                                      <p:cBhvr>
                                        <p:cTn id="45" dur="500"/>
                                        <p:tgtEl>
                                          <p:spTgt spid="3">
                                            <p:txEl>
                                              <p:pRg st="20" end="2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21" end="21"/>
                                            </p:txEl>
                                          </p:spTgt>
                                        </p:tgtEl>
                                        <p:attrNameLst>
                                          <p:attrName>style.visibility</p:attrName>
                                        </p:attrNameLst>
                                      </p:cBhvr>
                                      <p:to>
                                        <p:strVal val="visible"/>
                                      </p:to>
                                    </p:set>
                                    <p:animEffect transition="in" filter="fade">
                                      <p:cBhvr>
                                        <p:cTn id="48"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4294967295"/>
          </p:nvPr>
        </p:nvSpPr>
        <p:spPr bwMode="auto">
          <a:xfrm>
            <a:off x="7696200" y="6423025"/>
            <a:ext cx="1076325" cy="269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386C83-A5AB-4035-ADA4-99BF3B0C4B13}" type="slidenum">
              <a:rPr lang="en-US" smtClean="0">
                <a:solidFill>
                  <a:schemeClr val="bg1"/>
                </a:solidFill>
              </a:rPr>
              <a:pPr eaLnBrk="1" hangingPunct="1"/>
              <a:t>8</a:t>
            </a:fld>
            <a:endParaRPr lang="en-US">
              <a:solidFill>
                <a:schemeClr val="bg1"/>
              </a:solidFill>
            </a:endParaRPr>
          </a:p>
        </p:txBody>
      </p:sp>
      <p:sp>
        <p:nvSpPr>
          <p:cNvPr id="4" name="Title 3"/>
          <p:cNvSpPr>
            <a:spLocks noGrp="1"/>
          </p:cNvSpPr>
          <p:nvPr>
            <p:ph type="title"/>
          </p:nvPr>
        </p:nvSpPr>
        <p:spPr>
          <a:xfrm>
            <a:off x="273050" y="95250"/>
            <a:ext cx="8610600" cy="742950"/>
          </a:xfrm>
        </p:spPr>
        <p:txBody>
          <a:bodyPr/>
          <a:lstStyle/>
          <a:p>
            <a:pPr algn="ctr" eaLnBrk="1" hangingPunct="1">
              <a:defRPr/>
            </a:pPr>
            <a:r>
              <a:rPr lang="en-US" sz="2000" dirty="0" smtClean="0">
                <a:solidFill>
                  <a:schemeClr val="bg1"/>
                </a:solidFill>
              </a:rPr>
              <a:t>We renamed our program at Cedars-Sinai from </a:t>
            </a:r>
            <a:r>
              <a:rPr lang="en-US" sz="2000" i="1" dirty="0" smtClean="0">
                <a:solidFill>
                  <a:schemeClr val="bg1"/>
                </a:solidFill>
              </a:rPr>
              <a:t>Palliative Care </a:t>
            </a:r>
            <a:r>
              <a:rPr lang="en-US" sz="2000" dirty="0" smtClean="0">
                <a:solidFill>
                  <a:schemeClr val="bg1"/>
                </a:solidFill>
              </a:rPr>
              <a:t>to </a:t>
            </a:r>
            <a:br>
              <a:rPr lang="en-US" sz="2000" dirty="0" smtClean="0">
                <a:solidFill>
                  <a:schemeClr val="bg1"/>
                </a:solidFill>
              </a:rPr>
            </a:br>
            <a:r>
              <a:rPr lang="en-US" sz="2000" i="1" dirty="0" smtClean="0">
                <a:solidFill>
                  <a:schemeClr val="accent6">
                    <a:lumMod val="40000"/>
                    <a:lumOff val="60000"/>
                  </a:schemeClr>
                </a:solidFill>
                <a:effectLst>
                  <a:outerShdw blurRad="38100" dist="38100" dir="2700000" algn="tl">
                    <a:srgbClr val="000000">
                      <a:alpha val="43137"/>
                    </a:srgbClr>
                  </a:outerShdw>
                </a:effectLst>
              </a:rPr>
              <a:t>Supportive Care Medicine</a:t>
            </a:r>
            <a:r>
              <a:rPr lang="en-US" sz="2000" dirty="0" smtClean="0">
                <a:solidFill>
                  <a:schemeClr val="accent6">
                    <a:lumMod val="40000"/>
                    <a:lumOff val="60000"/>
                  </a:schemeClr>
                </a:solidFill>
                <a:effectLst>
                  <a:outerShdw blurRad="38100" dist="38100" dir="2700000" algn="tl">
                    <a:srgbClr val="000000">
                      <a:alpha val="43137"/>
                    </a:srgbClr>
                  </a:outerShdw>
                </a:effectLst>
              </a:rPr>
              <a:t>.</a:t>
            </a:r>
            <a:r>
              <a:rPr lang="en-US" sz="2000" dirty="0" smtClean="0">
                <a:solidFill>
                  <a:schemeClr val="bg1"/>
                </a:solidFill>
                <a:effectLst>
                  <a:outerShdw blurRad="38100" dist="38100" dir="2700000" algn="tl">
                    <a:srgbClr val="000000">
                      <a:alpha val="43137"/>
                    </a:srgbClr>
                  </a:outerShdw>
                </a:effectLst>
              </a:rPr>
              <a:t>  </a:t>
            </a:r>
            <a:r>
              <a:rPr lang="en-US" sz="2000" b="1" i="1" dirty="0" smtClean="0">
                <a:solidFill>
                  <a:schemeClr val="bg1"/>
                </a:solidFill>
                <a:effectLst>
                  <a:outerShdw blurRad="38100" dist="38100" dir="2700000" algn="tl">
                    <a:srgbClr val="000000">
                      <a:alpha val="43137"/>
                    </a:srgbClr>
                  </a:outerShdw>
                </a:effectLst>
              </a:rPr>
              <a:t>Why?</a:t>
            </a:r>
            <a:endParaRPr lang="en-US" sz="2000" b="1" i="1" dirty="0">
              <a:solidFill>
                <a:schemeClr val="bg1"/>
              </a:solidFill>
              <a:effectLst>
                <a:outerShdw blurRad="38100" dist="38100" dir="2700000" algn="tl">
                  <a:srgbClr val="000000">
                    <a:alpha val="43137"/>
                  </a:srgbClr>
                </a:outerShdw>
              </a:effectLst>
            </a:endParaRPr>
          </a:p>
        </p:txBody>
      </p:sp>
      <p:pic>
        <p:nvPicPr>
          <p:cNvPr id="18436" name="Picture 3" descr="C:\Users\bainer\Documents\Projects\Supportive Care Medicine Program\Supportive Care Presentation\AB Graphic_Changing Name to Supportive Care Increases Referrals.jpg"/>
          <p:cNvPicPr>
            <a:picLocks noChangeAspect="1" noChangeArrowheads="1"/>
          </p:cNvPicPr>
          <p:nvPr/>
        </p:nvPicPr>
        <p:blipFill>
          <a:blip r:embed="rId2">
            <a:extLst>
              <a:ext uri="{28A0092B-C50C-407E-A947-70E740481C1C}">
                <a14:useLocalDpi xmlns:a14="http://schemas.microsoft.com/office/drawing/2010/main" val="0"/>
              </a:ext>
            </a:extLst>
          </a:blip>
          <a:srcRect l="8707" t="186" r="6827" b="47961"/>
          <a:stretch>
            <a:fillRect/>
          </a:stretch>
        </p:blipFill>
        <p:spPr bwMode="auto">
          <a:xfrm>
            <a:off x="463551" y="1695618"/>
            <a:ext cx="8194604" cy="424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24200" y="2987675"/>
            <a:ext cx="914400" cy="338554"/>
          </a:xfrm>
          <a:prstGeom prst="rect">
            <a:avLst/>
          </a:prstGeom>
          <a:solidFill>
            <a:schemeClr val="bg1">
              <a:lumMod val="95000"/>
            </a:schemeClr>
          </a:solidFill>
          <a:ln>
            <a:solidFill>
              <a:schemeClr val="accent3">
                <a:lumMod val="75000"/>
              </a:schemeClr>
            </a:solidFill>
          </a:ln>
        </p:spPr>
        <p:txBody>
          <a:bodyPr wrap="square">
            <a:spAutoFit/>
          </a:bodyPr>
          <a:lstStyle/>
          <a:p>
            <a:pPr fontAlgn="base">
              <a:spcBef>
                <a:spcPct val="0"/>
              </a:spcBef>
              <a:spcAft>
                <a:spcPct val="0"/>
              </a:spcAft>
              <a:defRPr/>
            </a:pPr>
            <a:r>
              <a:rPr lang="en-US" sz="1600" dirty="0">
                <a:solidFill>
                  <a:prstClr val="black"/>
                </a:solidFill>
              </a:rPr>
              <a:t>     </a:t>
            </a:r>
            <a:r>
              <a:rPr lang="en-US" sz="1600" b="1" dirty="0" smtClean="0">
                <a:solidFill>
                  <a:srgbClr val="595959"/>
                </a:solidFill>
              </a:rPr>
              <a:t>41%</a:t>
            </a:r>
            <a:endParaRPr lang="en-US" sz="1600" b="1" dirty="0">
              <a:solidFill>
                <a:srgbClr val="595959"/>
              </a:solidFill>
            </a:endParaRPr>
          </a:p>
        </p:txBody>
      </p:sp>
      <p:sp>
        <p:nvSpPr>
          <p:cNvPr id="6" name="Down Arrow 5"/>
          <p:cNvSpPr/>
          <p:nvPr/>
        </p:nvSpPr>
        <p:spPr>
          <a:xfrm rot="10800000">
            <a:off x="3181350" y="3041649"/>
            <a:ext cx="166687" cy="234950"/>
          </a:xfrm>
          <a:prstGeom prst="downArrow">
            <a:avLst/>
          </a:prstGeom>
          <a:solidFill>
            <a:srgbClr val="00B050"/>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extBox 7"/>
          <p:cNvSpPr txBox="1"/>
          <p:nvPr/>
        </p:nvSpPr>
        <p:spPr>
          <a:xfrm>
            <a:off x="463550" y="1066800"/>
            <a:ext cx="8229600" cy="3698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en-US" dirty="0" smtClean="0">
                <a:solidFill>
                  <a:srgbClr val="C00000"/>
                </a:solidFill>
              </a:rPr>
              <a:t>Answer:  To Overcome </a:t>
            </a:r>
            <a:r>
              <a:rPr lang="en-US" dirty="0">
                <a:solidFill>
                  <a:srgbClr val="C00000"/>
                </a:solidFill>
              </a:rPr>
              <a:t>Resistance to Palliative Care</a:t>
            </a:r>
          </a:p>
        </p:txBody>
      </p:sp>
      <p:sp>
        <p:nvSpPr>
          <p:cNvPr id="18441" name="Text Placeholder 4"/>
          <p:cNvSpPr>
            <a:spLocks noGrp="1"/>
          </p:cNvSpPr>
          <p:nvPr>
            <p:ph type="body" sz="quarter" idx="4294967295"/>
          </p:nvPr>
        </p:nvSpPr>
        <p:spPr>
          <a:xfrm>
            <a:off x="2971800" y="6276975"/>
            <a:ext cx="6019801" cy="733425"/>
          </a:xfrm>
        </p:spPr>
        <p:txBody>
          <a:bodyPr/>
          <a:lstStyle/>
          <a:p>
            <a:pPr eaLnBrk="1" hangingPunct="1"/>
            <a:r>
              <a:rPr lang="en-US" sz="1000" dirty="0" smtClean="0">
                <a:solidFill>
                  <a:schemeClr val="bg1"/>
                </a:solidFill>
              </a:rPr>
              <a:t>Source: </a:t>
            </a:r>
            <a:r>
              <a:rPr lang="en-US" sz="1000" dirty="0" err="1" smtClean="0">
                <a:solidFill>
                  <a:schemeClr val="bg1"/>
                </a:solidFill>
              </a:rPr>
              <a:t>Dalal</a:t>
            </a:r>
            <a:r>
              <a:rPr lang="en-US" sz="1000" dirty="0" smtClean="0">
                <a:solidFill>
                  <a:schemeClr val="bg1"/>
                </a:solidFill>
              </a:rPr>
              <a:t> S, et al., "Association Between a Name Change from Palliative to Supportive Care and the Timing of Patient Referrals at a Comprehensive Cancer Center," The Oncologist, 2011;16(1):105-11.; Physician Executive Council interviews and analysis. </a:t>
            </a:r>
          </a:p>
        </p:txBody>
      </p:sp>
      <p:sp>
        <p:nvSpPr>
          <p:cNvPr id="10" name="TextBox 9"/>
          <p:cNvSpPr txBox="1"/>
          <p:nvPr/>
        </p:nvSpPr>
        <p:spPr>
          <a:xfrm>
            <a:off x="8077200" y="3302913"/>
            <a:ext cx="990600" cy="430887"/>
          </a:xfrm>
          <a:prstGeom prst="rect">
            <a:avLst/>
          </a:prstGeom>
          <a:solidFill>
            <a:schemeClr val="bg1">
              <a:lumMod val="95000"/>
            </a:schemeClr>
          </a:solidFill>
          <a:ln>
            <a:solidFill>
              <a:schemeClr val="accent3">
                <a:lumMod val="75000"/>
              </a:schemeClr>
            </a:solidFill>
          </a:ln>
        </p:spPr>
        <p:txBody>
          <a:bodyPr wrap="square">
            <a:spAutoFit/>
          </a:bodyPr>
          <a:lstStyle/>
          <a:p>
            <a:pPr fontAlgn="base">
              <a:spcBef>
                <a:spcPct val="0"/>
              </a:spcBef>
              <a:spcAft>
                <a:spcPct val="0"/>
              </a:spcAft>
              <a:defRPr/>
            </a:pPr>
            <a:r>
              <a:rPr lang="en-US" sz="1400" dirty="0">
                <a:solidFill>
                  <a:prstClr val="black"/>
                </a:solidFill>
              </a:rPr>
              <a:t>     </a:t>
            </a:r>
            <a:r>
              <a:rPr lang="en-US" sz="1400" dirty="0" smtClean="0">
                <a:solidFill>
                  <a:prstClr val="black"/>
                </a:solidFill>
              </a:rPr>
              <a:t>  </a:t>
            </a:r>
            <a:r>
              <a:rPr lang="en-US" sz="1600" b="1" dirty="0" smtClean="0">
                <a:solidFill>
                  <a:srgbClr val="595959"/>
                </a:solidFill>
              </a:rPr>
              <a:t>30%</a:t>
            </a:r>
          </a:p>
          <a:p>
            <a:pPr fontAlgn="base">
              <a:spcBef>
                <a:spcPct val="0"/>
              </a:spcBef>
              <a:spcAft>
                <a:spcPct val="0"/>
              </a:spcAft>
              <a:defRPr/>
            </a:pPr>
            <a:endParaRPr lang="en-US" sz="600" b="1" dirty="0">
              <a:solidFill>
                <a:srgbClr val="595959"/>
              </a:solidFill>
            </a:endParaRPr>
          </a:p>
        </p:txBody>
      </p:sp>
      <p:sp>
        <p:nvSpPr>
          <p:cNvPr id="2" name="Down Arrow 1"/>
          <p:cNvSpPr/>
          <p:nvPr/>
        </p:nvSpPr>
        <p:spPr>
          <a:xfrm>
            <a:off x="8153400" y="3352800"/>
            <a:ext cx="228600" cy="338553"/>
          </a:xfrm>
          <a:prstGeom prst="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200464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A7DFC8-CC87-1C45-AE2C-C06DE0F5DDBD}" type="slidenum">
              <a:rPr lang="en-US" smtClean="0">
                <a:solidFill>
                  <a:prstClr val="white"/>
                </a:solidFill>
              </a:rPr>
              <a:pPr/>
              <a:t>9</a:t>
            </a:fld>
            <a:endParaRPr lang="en-US" dirty="0">
              <a:solidFill>
                <a:prstClr val="white"/>
              </a:solidFill>
            </a:endParaRPr>
          </a:p>
        </p:txBody>
      </p:sp>
      <p:sp>
        <p:nvSpPr>
          <p:cNvPr id="3" name="Title 2"/>
          <p:cNvSpPr>
            <a:spLocks noGrp="1"/>
          </p:cNvSpPr>
          <p:nvPr>
            <p:ph type="title"/>
          </p:nvPr>
        </p:nvSpPr>
        <p:spPr>
          <a:xfrm>
            <a:off x="368300" y="76200"/>
            <a:ext cx="8229600" cy="742950"/>
          </a:xfrm>
        </p:spPr>
        <p:txBody>
          <a:bodyPr>
            <a:normAutofit/>
          </a:bodyPr>
          <a:lstStyle/>
          <a:p>
            <a:pPr algn="ctr"/>
            <a:r>
              <a:rPr lang="en-US" sz="2800" dirty="0" smtClean="0"/>
              <a:t>A New Paradigm for Supportive Care Medicine </a:t>
            </a:r>
            <a:endParaRPr lang="en-US" sz="2800" dirty="0"/>
          </a:p>
        </p:txBody>
      </p:sp>
      <p:sp>
        <p:nvSpPr>
          <p:cNvPr id="4" name="Text Placeholder 3"/>
          <p:cNvSpPr>
            <a:spLocks noGrp="1"/>
          </p:cNvSpPr>
          <p:nvPr>
            <p:ph type="body" sz="quarter" idx="13"/>
          </p:nvPr>
        </p:nvSpPr>
        <p:spPr>
          <a:xfrm>
            <a:off x="152400" y="1371600"/>
            <a:ext cx="8686800" cy="5029200"/>
          </a:xfrm>
        </p:spPr>
        <p:txBody>
          <a:bodyPr>
            <a:normAutofit/>
          </a:bodyPr>
          <a:lstStyle/>
          <a:p>
            <a:pPr marL="0" indent="0">
              <a:buNone/>
            </a:pPr>
            <a:r>
              <a:rPr lang="en-US" sz="2400" dirty="0" smtClean="0"/>
              <a:t> </a:t>
            </a:r>
          </a:p>
          <a:p>
            <a:pPr marL="0" indent="0">
              <a:buNone/>
            </a:pPr>
            <a:endParaRPr lang="en-US"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22" t="32593" r="67787" b="39722"/>
          <a:stretch/>
        </p:blipFill>
        <p:spPr bwMode="auto">
          <a:xfrm>
            <a:off x="188142" y="1752600"/>
            <a:ext cx="8498658" cy="419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01729" y="1138297"/>
            <a:ext cx="1596917" cy="2062103"/>
          </a:xfrm>
          <a:prstGeom prst="rect">
            <a:avLst/>
          </a:prstGeom>
          <a:solidFill>
            <a:schemeClr val="accent3">
              <a:lumMod val="50000"/>
            </a:schemeClr>
          </a:solidFill>
        </p:spPr>
        <p:txBody>
          <a:bodyPr wrap="square" rtlCol="0">
            <a:spAutoFit/>
          </a:bodyPr>
          <a:lstStyle/>
          <a:p>
            <a:r>
              <a:rPr lang="en-US" sz="1600" dirty="0" smtClean="0">
                <a:solidFill>
                  <a:schemeClr val="bg1"/>
                </a:solidFill>
              </a:rPr>
              <a:t>29% of primary care physicians mistakenly believe that palliative care and hospice are virtually the same.</a:t>
            </a:r>
            <a:endParaRPr lang="en-US" sz="1600" dirty="0">
              <a:solidFill>
                <a:schemeClr val="bg1"/>
              </a:solidFill>
            </a:endParaRPr>
          </a:p>
        </p:txBody>
      </p:sp>
      <p:cxnSp>
        <p:nvCxnSpPr>
          <p:cNvPr id="7" name="Straight Connector 6"/>
          <p:cNvCxnSpPr>
            <a:endCxn id="6" idx="1"/>
          </p:cNvCxnSpPr>
          <p:nvPr/>
        </p:nvCxnSpPr>
        <p:spPr>
          <a:xfrm flipV="1">
            <a:off x="5562600" y="2169349"/>
            <a:ext cx="1639129" cy="802451"/>
          </a:xfrm>
          <a:prstGeom prst="line">
            <a:avLst/>
          </a:prstGeom>
          <a:ln>
            <a:solidFill>
              <a:schemeClr val="accent3">
                <a:lumMod val="50000"/>
              </a:schemeClr>
            </a:solidFill>
            <a:headEnd type="oval"/>
          </a:ln>
        </p:spPr>
        <p:style>
          <a:lnRef idx="2">
            <a:schemeClr val="accent1"/>
          </a:lnRef>
          <a:fillRef idx="0">
            <a:schemeClr val="accent1"/>
          </a:fillRef>
          <a:effectRef idx="1">
            <a:schemeClr val="accent1"/>
          </a:effectRef>
          <a:fontRef idx="minor">
            <a:schemeClr val="tx1"/>
          </a:fontRef>
        </p:style>
      </p:cxnSp>
      <p:sp>
        <p:nvSpPr>
          <p:cNvPr id="8" name="Donut 7"/>
          <p:cNvSpPr/>
          <p:nvPr/>
        </p:nvSpPr>
        <p:spPr>
          <a:xfrm>
            <a:off x="3340693" y="4648200"/>
            <a:ext cx="2679107" cy="685800"/>
          </a:xfrm>
          <a:prstGeom prst="donut">
            <a:avLst>
              <a:gd name="adj" fmla="val 104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p:cNvCxnSpPr/>
          <p:nvPr/>
        </p:nvCxnSpPr>
        <p:spPr>
          <a:xfrm>
            <a:off x="533400" y="5105400"/>
            <a:ext cx="68580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440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151515"/>
      </a:dk1>
      <a:lt1>
        <a:srgbClr val="FFFFFF"/>
      </a:lt1>
      <a:dk2>
        <a:srgbClr val="151515"/>
      </a:dk2>
      <a:lt2>
        <a:srgbClr val="808080"/>
      </a:lt2>
      <a:accent1>
        <a:srgbClr val="00CC99"/>
      </a:accent1>
      <a:accent2>
        <a:srgbClr val="3333CC"/>
      </a:accent2>
      <a:accent3>
        <a:srgbClr val="FFFFFF"/>
      </a:accent3>
      <a:accent4>
        <a:srgbClr val="10101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 Content">
  <a:themeElements>
    <a:clrScheme name="Custom 20">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S Title">
  <a:themeElements>
    <a:clrScheme name="Cedars-Sinai PPT">
      <a:dk1>
        <a:sysClr val="windowText" lastClr="000000"/>
      </a:dk1>
      <a:lt1>
        <a:sysClr val="window" lastClr="FFFFFF"/>
      </a:lt1>
      <a:dk2>
        <a:srgbClr val="595959"/>
      </a:dk2>
      <a:lt2>
        <a:srgbClr val="CCCCCC"/>
      </a:lt2>
      <a:accent1>
        <a:srgbClr val="A90533"/>
      </a:accent1>
      <a:accent2>
        <a:srgbClr val="402D39"/>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S Content">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S Title">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S Content">
  <a:themeElements>
    <a:clrScheme name="SCM">
      <a:dk1>
        <a:sysClr val="windowText" lastClr="000000"/>
      </a:dk1>
      <a:lt1>
        <a:sysClr val="window" lastClr="FFFFFF"/>
      </a:lt1>
      <a:dk2>
        <a:srgbClr val="6B5680"/>
      </a:dk2>
      <a:lt2>
        <a:srgbClr val="DDE9EC"/>
      </a:lt2>
      <a:accent1>
        <a:srgbClr val="846E9D"/>
      </a:accent1>
      <a:accent2>
        <a:srgbClr val="504060"/>
      </a:accent2>
      <a:accent3>
        <a:srgbClr val="A694B7"/>
      </a:accent3>
      <a:accent4>
        <a:srgbClr val="C3B8CF"/>
      </a:accent4>
      <a:accent5>
        <a:srgbClr val="E1DBE7"/>
      </a:accent5>
      <a:accent6>
        <a:srgbClr val="6B5680"/>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S Title">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S Content">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12592</TotalTime>
  <Words>2384</Words>
  <Application>Microsoft Office PowerPoint</Application>
  <PresentationFormat>On-screen Show (4:3)</PresentationFormat>
  <Paragraphs>396</Paragraphs>
  <Slides>37</Slides>
  <Notes>16</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37</vt:i4>
      </vt:variant>
    </vt:vector>
  </HeadingPairs>
  <TitlesOfParts>
    <vt:vector size="47" baseType="lpstr">
      <vt:lpstr>Thatch</vt:lpstr>
      <vt:lpstr>1_Default Design</vt:lpstr>
      <vt:lpstr>CS Content</vt:lpstr>
      <vt:lpstr>CS Title</vt:lpstr>
      <vt:lpstr>1_CS Content</vt:lpstr>
      <vt:lpstr>2_CS Title</vt:lpstr>
      <vt:lpstr>2_CS Content</vt:lpstr>
      <vt:lpstr>1_CS Title</vt:lpstr>
      <vt:lpstr>3_CS Content</vt:lpstr>
      <vt:lpstr>Bitmap Image</vt:lpstr>
      <vt:lpstr>  Supportive Care Medicine  Bradley T. Rosen, MD MBA FHM Medical Director Supportive Care Medicine </vt:lpstr>
      <vt:lpstr>PowerPoint Presentation</vt:lpstr>
      <vt:lpstr>PowerPoint Presentation</vt:lpstr>
      <vt:lpstr>PowerPoint Presentation</vt:lpstr>
      <vt:lpstr>The Role of Supportive Care Medicine in Cancer Care</vt:lpstr>
      <vt:lpstr>Supportive Care Medicine Ventricular Assist Device and CMS</vt:lpstr>
      <vt:lpstr>PowerPoint Presentation</vt:lpstr>
      <vt:lpstr>We renamed our program at Cedars-Sinai from Palliative Care to  Supportive Care Medicine.  Why?</vt:lpstr>
      <vt:lpstr>A New Paradigm for Supportive Care Medicine </vt:lpstr>
      <vt:lpstr>Core Elements of a High Quality Supportive Care Medicine Consultation*</vt:lpstr>
      <vt:lpstr>PowerPoint Presentation</vt:lpstr>
      <vt:lpstr>Cedars-Sinai Health System Supportive Care Medicine Team</vt:lpstr>
      <vt:lpstr>Supportive Care Medicine/Heart</vt:lpstr>
      <vt:lpstr>Objectives</vt:lpstr>
      <vt:lpstr>Cardiology at Cedars-Sinai Health System</vt:lpstr>
      <vt:lpstr>Getting Started: Doing A Needs Assessment</vt:lpstr>
      <vt:lpstr>A 5 Year Journey for Supportive Care Medicine/Heart</vt:lpstr>
      <vt:lpstr>LVAD</vt:lpstr>
      <vt:lpstr>TAH</vt:lpstr>
      <vt:lpstr>ECMO</vt:lpstr>
      <vt:lpstr>Supportive Care Medicine Ventricular Assist Device and CMS</vt:lpstr>
      <vt:lpstr>Diagnosis Related Groups DRG</vt:lpstr>
      <vt:lpstr>Interdisciplinary Team</vt:lpstr>
      <vt:lpstr>Integration into Advanced Heart Care</vt:lpstr>
      <vt:lpstr>Lessons Learned</vt:lpstr>
      <vt:lpstr>PowerPoint Presentation</vt:lpstr>
      <vt:lpstr>The Integration of  Supportive Care Medicine  into Cedars-Sinai’s Cancer Center</vt:lpstr>
      <vt:lpstr>The Name</vt:lpstr>
      <vt:lpstr>Clinical Outcomes in the Literature </vt:lpstr>
      <vt:lpstr>The Data</vt:lpstr>
      <vt:lpstr>The Data</vt:lpstr>
      <vt:lpstr>The Momentum</vt:lpstr>
      <vt:lpstr>The Role of Supportive Care Medicine in Cancer Care</vt:lpstr>
      <vt:lpstr>Our Experience at Cedars-Sinai</vt:lpstr>
      <vt:lpstr>Scholarly Activities</vt:lpstr>
      <vt:lpstr>Lessons: The Essentials</vt:lpstr>
      <vt:lpstr>PowerPoint Presentation</vt:lpstr>
    </vt:vector>
  </TitlesOfParts>
  <Company>CSHS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rosenb</dc:creator>
  <cp:lastModifiedBy>Jamila Mayers</cp:lastModifiedBy>
  <cp:revision>85</cp:revision>
  <dcterms:created xsi:type="dcterms:W3CDTF">2014-11-09T22:29:36Z</dcterms:created>
  <dcterms:modified xsi:type="dcterms:W3CDTF">2015-03-16T21:56:55Z</dcterms:modified>
</cp:coreProperties>
</file>