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3" r:id="rId2"/>
  </p:sldMasterIdLst>
  <p:notesMasterIdLst>
    <p:notesMasterId r:id="rId48"/>
  </p:notesMasterIdLst>
  <p:handoutMasterIdLst>
    <p:handoutMasterId r:id="rId49"/>
  </p:handoutMasterIdLst>
  <p:sldIdLst>
    <p:sldId id="436" r:id="rId3"/>
    <p:sldId id="424" r:id="rId4"/>
    <p:sldId id="388" r:id="rId5"/>
    <p:sldId id="413" r:id="rId6"/>
    <p:sldId id="377" r:id="rId7"/>
    <p:sldId id="378" r:id="rId8"/>
    <p:sldId id="372" r:id="rId9"/>
    <p:sldId id="379" r:id="rId10"/>
    <p:sldId id="341" r:id="rId11"/>
    <p:sldId id="398" r:id="rId12"/>
    <p:sldId id="399" r:id="rId13"/>
    <p:sldId id="339" r:id="rId14"/>
    <p:sldId id="358" r:id="rId15"/>
    <p:sldId id="402" r:id="rId16"/>
    <p:sldId id="384" r:id="rId17"/>
    <p:sldId id="392" r:id="rId18"/>
    <p:sldId id="393" r:id="rId19"/>
    <p:sldId id="344" r:id="rId20"/>
    <p:sldId id="345" r:id="rId21"/>
    <p:sldId id="403" r:id="rId22"/>
    <p:sldId id="380" r:id="rId23"/>
    <p:sldId id="421" r:id="rId24"/>
    <p:sldId id="404" r:id="rId25"/>
    <p:sldId id="362" r:id="rId26"/>
    <p:sldId id="417" r:id="rId27"/>
    <p:sldId id="363" r:id="rId28"/>
    <p:sldId id="416" r:id="rId29"/>
    <p:sldId id="414" r:id="rId30"/>
    <p:sldId id="415" r:id="rId31"/>
    <p:sldId id="368" r:id="rId32"/>
    <p:sldId id="425" r:id="rId33"/>
    <p:sldId id="432" r:id="rId34"/>
    <p:sldId id="431" r:id="rId35"/>
    <p:sldId id="428" r:id="rId36"/>
    <p:sldId id="429" r:id="rId37"/>
    <p:sldId id="367" r:id="rId38"/>
    <p:sldId id="370" r:id="rId39"/>
    <p:sldId id="437" r:id="rId40"/>
    <p:sldId id="383" r:id="rId41"/>
    <p:sldId id="381" r:id="rId42"/>
    <p:sldId id="435" r:id="rId43"/>
    <p:sldId id="410" r:id="rId44"/>
    <p:sldId id="418" r:id="rId45"/>
    <p:sldId id="419" r:id="rId46"/>
    <p:sldId id="420" r:id="rId4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4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bw" frameSlides="1"/>
  <p:clrMru>
    <a:srgbClr val="FFFF99"/>
    <a:srgbClr val="FC02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1068" y="60"/>
      </p:cViewPr>
      <p:guideLst>
        <p:guide orient="horz" pos="144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8388"/>
    </p:cViewPr>
  </p:sorterViewPr>
  <p:notesViewPr>
    <p:cSldViewPr showGuides="1">
      <p:cViewPr>
        <p:scale>
          <a:sx n="70" d="100"/>
          <a:sy n="70" d="100"/>
        </p:scale>
        <p:origin x="1770" y="6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276600" y="304800"/>
            <a:ext cx="3810000" cy="830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938" tIns="45467" rIns="90938" bIns="45467">
            <a:spAutoFit/>
          </a:bodyPr>
          <a:lstStyle/>
          <a:p>
            <a:pPr algn="ctr" defTabSz="908660">
              <a:defRPr/>
            </a:pPr>
            <a:r>
              <a:rPr lang="en-US" sz="1600" b="1" dirty="0">
                <a:ea typeface="+mn-ea"/>
              </a:rPr>
              <a:t>Clinical Challenges with Depression Comorbidities and the Palliative Care Patient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48101" y="8458200"/>
            <a:ext cx="6629400" cy="1030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938" tIns="45467" rIns="90938" bIns="45467">
            <a:spAutoFit/>
          </a:bodyPr>
          <a:lstStyle>
            <a:lvl1pPr defTabSz="9080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908050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600" b="1" dirty="0"/>
              <a:t>Scott A. Irwin, M.D., </a:t>
            </a:r>
            <a:r>
              <a:rPr lang="en-US" sz="1600" b="1" dirty="0" smtClean="0"/>
              <a:t>Ph.D, UC San Diego Health System</a:t>
            </a:r>
          </a:p>
          <a:p>
            <a:pPr algn="ctr"/>
            <a:r>
              <a:rPr lang="en-US" sz="1500" b="1" dirty="0" smtClean="0"/>
              <a:t>6</a:t>
            </a:r>
            <a:r>
              <a:rPr lang="en-US" sz="1500" b="1" baseline="30000" dirty="0" smtClean="0"/>
              <a:t>th</a:t>
            </a:r>
            <a:r>
              <a:rPr lang="en-US" sz="1500" b="1" dirty="0" smtClean="0"/>
              <a:t> Annual Palliative Care Transitions Conference</a:t>
            </a:r>
          </a:p>
          <a:p>
            <a:pPr algn="ctr"/>
            <a:r>
              <a:rPr lang="en-US" sz="1500" b="1" dirty="0" smtClean="0"/>
              <a:t>Advancing Partnerships; Hospital Association of Southern California</a:t>
            </a:r>
            <a:endParaRPr lang="en-US" sz="1500" b="1" dirty="0"/>
          </a:p>
          <a:p>
            <a:pPr algn="ctr"/>
            <a:r>
              <a:rPr lang="en-US" sz="15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© 2014		   </a:t>
            </a:r>
            <a:r>
              <a:rPr lang="en-US" sz="1500" b="1" dirty="0" smtClean="0"/>
              <a:t>February 25, 2014</a:t>
            </a:r>
            <a:r>
              <a:rPr lang="en-US" sz="1500" b="1" dirty="0"/>
              <a:t>	</a:t>
            </a:r>
            <a:r>
              <a:rPr lang="en-US" sz="1500" b="1" dirty="0" smtClean="0"/>
              <a:t>		Page </a:t>
            </a:r>
            <a:fld id="{B7041288-F804-AE4E-9699-94AC99D9C259}" type="slidenum">
              <a:rPr lang="en-US" sz="1500" b="1"/>
              <a:pPr algn="ctr"/>
              <a:t>‹#›</a:t>
            </a:fld>
            <a:endParaRPr lang="en-US" sz="1500" b="1" dirty="0"/>
          </a:p>
        </p:txBody>
      </p:sp>
      <p:sp>
        <p:nvSpPr>
          <p:cNvPr id="5" name="Rectangle 1027"/>
          <p:cNvSpPr txBox="1">
            <a:spLocks noChangeArrowheads="1"/>
          </p:cNvSpPr>
          <p:nvPr/>
        </p:nvSpPr>
        <p:spPr bwMode="auto">
          <a:xfrm>
            <a:off x="370114" y="6477000"/>
            <a:ext cx="36719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7" rIns="92075" bIns="46037"/>
          <a:lstStyle/>
          <a:p>
            <a:pPr defTabSz="457200" fontAlgn="auto">
              <a:spcBef>
                <a:spcPct val="70000"/>
              </a:spcBef>
              <a:spcAft>
                <a:spcPts val="0"/>
              </a:spcAft>
              <a:buClr>
                <a:srgbClr val="FAFD00"/>
              </a:buClr>
              <a:buFont typeface="Wingdings" pitchFamily="2" charset="2"/>
              <a:buNone/>
              <a:defRPr/>
            </a:pPr>
            <a:endParaRPr lang="en-US" sz="2000" b="1" kern="0" dirty="0">
              <a:latin typeface="Arial"/>
              <a:cs typeface="+mn-cs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01" y="395111"/>
            <a:ext cx="2752090" cy="557530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</p:spTree>
    <p:extLst>
      <p:ext uri="{BB962C8B-B14F-4D97-AF65-F5344CB8AC3E}">
        <p14:creationId xmlns:p14="http://schemas.microsoft.com/office/powerpoint/2010/main" val="1847749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33" tIns="48417" rIns="96833" bIns="48417" numCol="1" anchor="t" anchorCtr="0" compatLnSpc="1">
            <a:prstTxWarp prst="textNoShape">
              <a:avLst/>
            </a:prstTxWarp>
          </a:bodyPr>
          <a:lstStyle>
            <a:lvl1pPr defTabSz="968268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33" tIns="48417" rIns="96833" bIns="48417" numCol="1" anchor="t" anchorCtr="0" compatLnSpc="1">
            <a:prstTxWarp prst="textNoShape">
              <a:avLst/>
            </a:prstTxWarp>
          </a:bodyPr>
          <a:lstStyle>
            <a:lvl1pPr algn="r" defTabSz="968268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0250" y="4560888"/>
            <a:ext cx="585470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33" tIns="48417" rIns="96833" bIns="484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33" tIns="48417" rIns="96833" bIns="48417" numCol="1" anchor="b" anchorCtr="0" compatLnSpc="1">
            <a:prstTxWarp prst="textNoShape">
              <a:avLst/>
            </a:prstTxWarp>
          </a:bodyPr>
          <a:lstStyle>
            <a:lvl1pPr defTabSz="968268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33" tIns="48417" rIns="96833" bIns="48417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/>
            </a:lvl1pPr>
          </a:lstStyle>
          <a:p>
            <a:fld id="{A4A7AA01-9D0D-EF48-9A85-E7407463D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79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043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960438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F3AB275-AD08-8A4B-9493-8C9E52C3A48B}" type="slidenum">
              <a:rPr lang="en-US" sz="1200"/>
              <a:pPr/>
              <a:t>2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84867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963613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BF36B70-BCFA-CA4B-BA72-1B430666A262}" type="slidenum">
              <a:rPr lang="en-US" sz="1200"/>
              <a:pPr/>
              <a:t>11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350727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966788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FDD2DC6-1A88-A64A-83DD-220D3415FBE4}" type="slidenum">
              <a:rPr lang="en-US" sz="1200"/>
              <a:pPr/>
              <a:t>12</a:t>
            </a:fld>
            <a:endParaRPr lang="en-US" sz="1200" dirty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3200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966788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0739716-3948-604A-B1E7-22731F67DCEF}" type="slidenum">
              <a:rPr lang="en-US" sz="1200"/>
              <a:pPr/>
              <a:t>13</a:t>
            </a:fld>
            <a:endParaRPr lang="en-US" sz="1200" dirty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9138"/>
            <a:ext cx="4802188" cy="3602037"/>
          </a:xfrm>
          <a:solidFill>
            <a:srgbClr val="FFFFFF"/>
          </a:solidFill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2987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963613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C235D03-6490-DE43-8741-159155ECD723}" type="slidenum">
              <a:rPr lang="en-US" sz="1200"/>
              <a:pPr/>
              <a:t>14</a:t>
            </a:fld>
            <a:endParaRPr lang="en-US" sz="1200" dirty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6552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966788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9CD2BAB-16D0-6442-A446-CC73B96AF4CB}" type="slidenum">
              <a:rPr lang="en-US" sz="1200"/>
              <a:pPr/>
              <a:t>15</a:t>
            </a:fld>
            <a:endParaRPr lang="en-US" sz="1200" dirty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148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966788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0DBCB7F-22C7-B047-9569-EC070826D5A2}" type="slidenum">
              <a:rPr lang="en-US" sz="1200"/>
              <a:pPr/>
              <a:t>16</a:t>
            </a:fld>
            <a:endParaRPr lang="en-US" sz="1200" dirty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6644" tIns="48323" rIns="96644" bIns="48323"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0950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966788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0609E05-F975-7B4E-8B54-9DEBF4948EA2}" type="slidenum">
              <a:rPr lang="en-US" sz="1200"/>
              <a:pPr/>
              <a:t>17</a:t>
            </a:fld>
            <a:endParaRPr lang="en-US" sz="1200" dirty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6644" tIns="48323" rIns="96644" bIns="48323"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2125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966788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DB3D71D-5816-C044-9ABC-CC0FB8686B95}" type="slidenum">
              <a:rPr lang="en-US" sz="1200"/>
              <a:pPr/>
              <a:t>18</a:t>
            </a:fld>
            <a:endParaRPr lang="en-US" sz="1200" dirty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8575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966788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6A101EA-1781-D74A-A17E-68F83E7D4D86}" type="slidenum">
              <a:rPr lang="en-US" sz="1200"/>
              <a:pPr/>
              <a:t>19</a:t>
            </a:fld>
            <a:endParaRPr lang="en-US" sz="1200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859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963613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3E736B5-FE25-1742-BD7A-B1A2BD74B7F2}" type="slidenum">
              <a:rPr lang="en-US" sz="1200"/>
              <a:pPr/>
              <a:t>20</a:t>
            </a:fld>
            <a:endParaRPr lang="en-US" sz="1200" dirty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655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966788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82645E6-0600-3247-89A3-C4882C07D04E}" type="slidenum">
              <a:rPr lang="en-US" sz="1200"/>
              <a:pPr/>
              <a:t>3</a:t>
            </a:fld>
            <a:endParaRPr lang="en-US" sz="1200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8870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966788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8A52659-3679-4C4C-8C4B-4D705C29FC63}" type="slidenum">
              <a:rPr lang="en-US" sz="1200"/>
              <a:pPr/>
              <a:t>21</a:t>
            </a:fld>
            <a:endParaRPr lang="en-US" sz="1200" dirty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3659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966788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42D1DE5-99C3-8640-BA6E-37888244EA3A}" type="slidenum">
              <a:rPr lang="en-US" sz="1200"/>
              <a:pPr/>
              <a:t>22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80614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963613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6A515CE-20F1-0B48-BA8A-44F5A6AD687C}" type="slidenum">
              <a:rPr lang="en-US" sz="1200"/>
              <a:pPr/>
              <a:t>23</a:t>
            </a:fld>
            <a:endParaRPr lang="en-US" sz="1200" dirty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4337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966788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9A1AFDE-D03E-ED43-A50D-A2A616FD9D4E}" type="slidenum">
              <a:rPr lang="en-US" sz="1200"/>
              <a:pPr/>
              <a:t>24</a:t>
            </a:fld>
            <a:endParaRPr lang="en-US" sz="1200" dirty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4858" tIns="47428" rIns="94858" bIns="47428"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6184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ea typeface="ＭＳ Ｐゴシック" charset="0"/>
                <a:cs typeface="ＭＳ Ｐゴシック" charset="0"/>
              </a:rPr>
              <a:t>Tell me a little about your life history; particularly the parts that you either remember most or think are the most important? </a:t>
            </a:r>
          </a:p>
          <a:p>
            <a:pPr>
              <a:lnSpc>
                <a:spcPct val="90000"/>
              </a:lnSpc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ea typeface="ＭＳ Ｐゴシック" charset="0"/>
                <a:cs typeface="ＭＳ Ｐゴシック" charset="0"/>
              </a:rPr>
              <a:t>When did you feel most alive?</a:t>
            </a:r>
          </a:p>
          <a:p>
            <a:pPr>
              <a:lnSpc>
                <a:spcPct val="90000"/>
              </a:lnSpc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ea typeface="ＭＳ Ｐゴシック" charset="0"/>
                <a:cs typeface="ＭＳ Ｐゴシック" charset="0"/>
              </a:rPr>
              <a:t>Are there specific things that you would want your family to know about you, and are there particular things you would want them to remember?</a:t>
            </a:r>
          </a:p>
          <a:p>
            <a:pPr>
              <a:lnSpc>
                <a:spcPct val="90000"/>
              </a:lnSpc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ea typeface="ＭＳ Ｐゴシック" charset="0"/>
                <a:cs typeface="ＭＳ Ｐゴシック" charset="0"/>
              </a:rPr>
              <a:t>What are the most important roles you have played in life (family roles, vocational roles, community-service roles, etc)? Why were they so important to you, and what do you think you accomplished in those roles?</a:t>
            </a:r>
          </a:p>
          <a:p>
            <a:pPr>
              <a:lnSpc>
                <a:spcPct val="90000"/>
              </a:lnSpc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ea typeface="ＭＳ Ｐゴシック" charset="0"/>
                <a:cs typeface="ＭＳ Ｐゴシック" charset="0"/>
              </a:rPr>
              <a:t>What are your most important accomplishments, and what do you feel most proud of?</a:t>
            </a:r>
          </a:p>
          <a:p>
            <a:pPr>
              <a:lnSpc>
                <a:spcPct val="90000"/>
              </a:lnSpc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ea typeface="ＭＳ Ｐゴシック" charset="0"/>
                <a:cs typeface="ＭＳ Ｐゴシック" charset="0"/>
              </a:rPr>
              <a:t>Are there particular things that you feel still need to be said to your loved ones or things that you would want to take the time to say once again?</a:t>
            </a:r>
          </a:p>
          <a:p>
            <a:pPr>
              <a:lnSpc>
                <a:spcPct val="90000"/>
              </a:lnSpc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ea typeface="ＭＳ Ｐゴシック" charset="0"/>
                <a:cs typeface="ＭＳ Ｐゴシック" charset="0"/>
              </a:rPr>
              <a:t>What are your hopes and dreams for your loved ones?</a:t>
            </a:r>
          </a:p>
          <a:p>
            <a:pPr>
              <a:lnSpc>
                <a:spcPct val="90000"/>
              </a:lnSpc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ea typeface="ＭＳ Ｐゴシック" charset="0"/>
                <a:cs typeface="ＭＳ Ｐゴシック" charset="0"/>
              </a:rPr>
              <a:t>What have you learned about life that you would want to pass along to others? What advice or words of guidance would you wish to pass along to your</a:t>
            </a:r>
          </a:p>
          <a:p>
            <a:pPr>
              <a:lnSpc>
                <a:spcPct val="90000"/>
              </a:lnSpc>
            </a:pPr>
            <a:r>
              <a:rPr lang="en-US" dirty="0">
                <a:ea typeface="ＭＳ Ｐゴシック" charset="0"/>
                <a:cs typeface="ＭＳ Ｐゴシック" charset="0"/>
              </a:rPr>
              <a:t>(son, daughter, husband, wife, parents, other[s])?</a:t>
            </a:r>
          </a:p>
          <a:p>
            <a:pPr>
              <a:lnSpc>
                <a:spcPct val="90000"/>
              </a:lnSpc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ea typeface="ＭＳ Ｐゴシック" charset="0"/>
                <a:cs typeface="ＭＳ Ｐゴシック" charset="0"/>
              </a:rPr>
              <a:t>Are there words or perhaps even instructions that you would like to offer your family to help prepare them for the future?</a:t>
            </a:r>
          </a:p>
          <a:p>
            <a:pPr>
              <a:lnSpc>
                <a:spcPct val="90000"/>
              </a:lnSpc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ea typeface="ＭＳ Ｐゴシック" charset="0"/>
                <a:cs typeface="ＭＳ Ｐゴシック" charset="0"/>
              </a:rPr>
              <a:t>In creating this permanent record, are there other things that you would like included?</a:t>
            </a:r>
          </a:p>
          <a:p>
            <a:pPr>
              <a:lnSpc>
                <a:spcPct val="90000"/>
              </a:lnSpc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966788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4DAD017-A12D-2B4A-895B-26EBF69F9FE0}" type="slidenum">
              <a:rPr lang="en-US" sz="1200"/>
              <a:pPr/>
              <a:t>25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043659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966788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1F36523-5EBC-C04F-B49F-C3272D92F716}" type="slidenum">
              <a:rPr lang="en-US" sz="1200"/>
              <a:pPr/>
              <a:t>26</a:t>
            </a:fld>
            <a:endParaRPr lang="en-US" sz="1200" dirty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4858" tIns="47428" rIns="94858" bIns="47428"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9483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966788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859CE6E-D5E6-B24C-AEA9-D7D1E9687B4A}" type="slidenum">
              <a:rPr lang="en-US" sz="1200"/>
              <a:pPr/>
              <a:t>27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117362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963613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4C94288-4B45-1945-847B-48C46623506A}" type="slidenum">
              <a:rPr lang="en-US" sz="1200"/>
              <a:pPr/>
              <a:t>28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747735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963613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FDCF062-416D-0847-A63F-77D0711D753A}" type="slidenum">
              <a:rPr lang="en-US" sz="1200"/>
              <a:pPr/>
              <a:t>29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0173686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966788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C8918FB-1581-F940-967D-FD58400BE137}" type="slidenum">
              <a:rPr lang="en-US" sz="1200"/>
              <a:pPr/>
              <a:t>30</a:t>
            </a:fld>
            <a:endParaRPr lang="en-US" sz="1200" dirty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solidFill>
            <a:srgbClr val="FFFFFF"/>
          </a:solidFill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681" tIns="47840" rIns="95681" bIns="47840"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558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963613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12CBAEB-86B7-0942-BB3E-934465072C55}" type="slidenum">
              <a:rPr lang="en-US" sz="1200"/>
              <a:pPr/>
              <a:t>4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5482006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966788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A273530-181E-B140-9FE9-FDAC5F130055}" type="slidenum">
              <a:rPr lang="en-US" sz="1200"/>
              <a:pPr/>
              <a:t>31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7662167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8935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84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3858"/>
            <a:fld id="{B11E9502-4D98-4FA8-87F1-5146B2B0894B}" type="slidenum">
              <a:rPr lang="en-US" smtClean="0">
                <a:latin typeface="Times New Roman" pitchFamily="84" charset="0"/>
              </a:rPr>
              <a:pPr defTabSz="963858"/>
              <a:t>33</a:t>
            </a:fld>
            <a:endParaRPr lang="en-US" dirty="0" smtClean="0">
              <a:latin typeface="Times New Roman" pitchFamily="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93130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966788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46912C3-C7FA-0541-BC78-5BBCD7586F75}" type="slidenum">
              <a:rPr lang="en-US" sz="1200"/>
              <a:pPr/>
              <a:t>36</a:t>
            </a:fld>
            <a:endParaRPr lang="en-US" sz="1200" dirty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681" tIns="47840" rIns="95681" bIns="47840"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2400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966788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6260B49-A6B6-6A49-96A6-C235DD28E03A}" type="slidenum">
              <a:rPr lang="en-US" sz="1200"/>
              <a:pPr/>
              <a:t>37</a:t>
            </a:fld>
            <a:endParaRPr lang="en-US" sz="1200" dirty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2037"/>
          </a:xfrm>
          <a:solidFill>
            <a:srgbClr val="FFFFFF"/>
          </a:solidFill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681" tIns="47840" rIns="95681" bIns="47840"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90547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87"/>
            <a:fld id="{D8C5E3DF-6487-4F5F-8555-6E2B91793CDB}" type="slidenum">
              <a:rPr lang="en-US" smtClean="0"/>
              <a:pPr defTabSz="931887"/>
              <a:t>38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839631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966788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6E8BE83-57F0-D74C-9A33-A523FF96F646}" type="slidenum">
              <a:rPr lang="en-US" sz="1200"/>
              <a:pPr/>
              <a:t>39</a:t>
            </a:fld>
            <a:endParaRPr lang="en-US" sz="1200" dirty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15961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966788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88AC684-6345-114B-AE99-19630FA615AD}" type="slidenum">
              <a:rPr lang="en-US" sz="1200"/>
              <a:pPr/>
              <a:t>40</a:t>
            </a:fld>
            <a:endParaRPr lang="en-US" sz="1200" dirty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4838" tIns="47419" rIns="94838" bIns="47419"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89373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963613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0E77AAF-7EE9-E346-83DC-FD29B565D9AA}" type="slidenum">
              <a:rPr lang="en-US" sz="1200"/>
              <a:pPr/>
              <a:t>42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41120555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963613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441D92A-6B9A-2747-9EE8-8F71E3187E49}" type="slidenum">
              <a:rPr lang="en-US" sz="1200"/>
              <a:pPr/>
              <a:t>43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527121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966788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264AFC5-1479-6A48-A038-58D197C8295C}" type="slidenum">
              <a:rPr lang="en-US" sz="1200"/>
              <a:pPr/>
              <a:t>5</a:t>
            </a:fld>
            <a:endParaRPr lang="en-US" sz="1200" dirty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4838" tIns="47419" rIns="94838" bIns="47419"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69730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963613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7C590AC-70EC-7D4D-B33A-3274E509CCCE}" type="slidenum">
              <a:rPr lang="en-US" sz="1200"/>
              <a:pPr/>
              <a:t>44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2024263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963613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D2D7886-4458-964B-B1F2-D4A025DE33E6}" type="slidenum">
              <a:rPr lang="en-US" sz="1200"/>
              <a:pPr/>
              <a:t>45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821840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966788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23FF0ED-75F4-C54B-8C8E-0E0A5C7807DA}" type="slidenum">
              <a:rPr lang="en-US" sz="1200"/>
              <a:pPr/>
              <a:t>6</a:t>
            </a:fld>
            <a:endParaRPr lang="en-US" sz="1200" dirty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839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966788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B964073-A990-0D43-A7C6-1B93A6B35DAF}" type="slidenum">
              <a:rPr lang="en-US" sz="1200"/>
              <a:pPr/>
              <a:t>7</a:t>
            </a:fld>
            <a:endParaRPr lang="en-US" sz="1200" dirty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6703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966788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EB91FCC-8DA0-E942-9F35-FE12F9AC2FA9}" type="slidenum">
              <a:rPr lang="en-US" sz="1200"/>
              <a:pPr/>
              <a:t>8</a:t>
            </a:fld>
            <a:endParaRPr lang="en-US" sz="1200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4164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966788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262D111-6316-364D-B359-D4FFE6F24CB1}" type="slidenum">
              <a:rPr lang="en-US" sz="1200"/>
              <a:pPr/>
              <a:t>9</a:t>
            </a:fld>
            <a:endParaRPr lang="en-US" sz="1200" dirty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1482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defTabSz="963613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A7B5510-8543-984F-A2E4-81CEEBBA5F78}" type="slidenum">
              <a:rPr lang="en-US" sz="1200"/>
              <a:pPr/>
              <a:t>10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1448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6299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4381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66700"/>
            <a:ext cx="1981200" cy="4267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66700"/>
            <a:ext cx="5791200" cy="4267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3827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6700"/>
            <a:ext cx="7924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49338" y="2095500"/>
            <a:ext cx="7237412" cy="24384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09464110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914400" y="5986008"/>
            <a:ext cx="5558220" cy="54848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 descr="footer-mcc-whit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512" y="6023991"/>
            <a:ext cx="1923288" cy="48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211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eal-ucsd-white.png"/>
          <p:cNvPicPr>
            <a:picLocks noChangeAspect="1"/>
          </p:cNvPicPr>
          <p:nvPr userDrawn="1"/>
        </p:nvPicPr>
        <p:blipFill>
          <a:blip r:embed="rId2" cstate="email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134" y="282934"/>
            <a:ext cx="5051066" cy="5051066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7571"/>
            <a:ext cx="8229600" cy="152237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000" b="1" cap="none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2407784"/>
            <a:ext cx="8229600" cy="1500187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 descr="footer-mcc-white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512" y="6023991"/>
            <a:ext cx="1923288" cy="48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914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r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7570"/>
            <a:ext cx="8229600" cy="152237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000" b="1" cap="none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2407783"/>
            <a:ext cx="8229600" cy="1500187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36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footer-mcc-whit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512" y="6023991"/>
            <a:ext cx="1923288" cy="48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411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 hasCustomPrompt="1"/>
          </p:nvPr>
        </p:nvSpPr>
        <p:spPr>
          <a:xfrm>
            <a:off x="457200" y="1447800"/>
            <a:ext cx="8231188" cy="5086694"/>
          </a:xfrm>
        </p:spPr>
        <p:txBody>
          <a:bodyPr/>
          <a:lstStyle>
            <a:lvl1pPr>
              <a:spcAft>
                <a:spcPts val="1200"/>
              </a:spcAft>
              <a:defRPr/>
            </a:lvl1pPr>
            <a:lvl2pPr>
              <a:spcAft>
                <a:spcPts val="1200"/>
              </a:spcAft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31846"/>
            <a:ext cx="8229600" cy="858754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223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31846"/>
            <a:ext cx="8229600" cy="858754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998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 descr="footer-mcc-whit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512" y="6023991"/>
            <a:ext cx="1923288" cy="48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349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227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6351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82B4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" y="6324600"/>
            <a:ext cx="457200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1A282981-2AE7-B647-896B-0DC93284D514}" type="slidenum">
              <a:rPr lang="en-US" sz="1000" smtClean="0">
                <a:solidFill>
                  <a:srgbClr val="FFFFFF"/>
                </a:solidFill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00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3462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499527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9338" y="2095500"/>
            <a:ext cx="3541712" cy="24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2095500"/>
            <a:ext cx="3543300" cy="24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6877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97665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8874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231834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461773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79251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66700"/>
            <a:ext cx="792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9338" y="2095500"/>
            <a:ext cx="7237412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  Third level</a:t>
            </a:r>
          </a:p>
          <a:p>
            <a:pPr lvl="3"/>
            <a:r>
              <a:rPr lang="en-US"/>
              <a:t>  Fourth level</a:t>
            </a:r>
          </a:p>
          <a:p>
            <a:pPr lvl="4"/>
            <a:r>
              <a:rPr lang="en-US"/>
              <a:t>  Fifth level</a:t>
            </a:r>
          </a:p>
        </p:txBody>
      </p:sp>
      <p:pic>
        <p:nvPicPr>
          <p:cNvPr id="4100" name="Picture 4"/>
          <p:cNvPicPr>
            <a:picLocks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592138" y="1206500"/>
            <a:ext cx="795972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70000"/>
        </a:spcBef>
        <a:spcAft>
          <a:spcPct val="0"/>
        </a:spcAft>
        <a:buClr>
          <a:srgbClr val="FAFD00"/>
        </a:buClr>
        <a:buFont typeface="Wingdings" charset="0"/>
        <a:buChar char=""/>
        <a:defRPr sz="3000" b="1">
          <a:solidFill>
            <a:srgbClr val="FFFFFF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Clr>
          <a:srgbClr val="FAFD00"/>
        </a:buClr>
        <a:buFont typeface="Wingdings" charset="0"/>
        <a:buChar char="§"/>
        <a:defRPr sz="2800" b="1">
          <a:solidFill>
            <a:srgbClr val="FFFF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50000"/>
        </a:spcBef>
        <a:spcAft>
          <a:spcPct val="0"/>
        </a:spcAft>
        <a:buClr>
          <a:srgbClr val="FAFD00"/>
        </a:buClr>
        <a:buFont typeface="Wingdings" charset="0"/>
        <a:buChar char=""/>
        <a:defRPr sz="2600" b="1">
          <a:solidFill>
            <a:srgbClr val="FFFF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lr>
          <a:srgbClr val="FAFD00"/>
        </a:buClr>
        <a:buFont typeface="Wingdings" charset="0"/>
        <a:buChar char="§"/>
        <a:defRPr sz="2200" b="1">
          <a:solidFill>
            <a:srgbClr val="FFFF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lr>
          <a:srgbClr val="FAFD00"/>
        </a:buClr>
        <a:buFont typeface="Wingdings" charset="0"/>
        <a:buChar char="§"/>
        <a:defRPr sz="2000" b="1">
          <a:solidFill>
            <a:srgbClr val="FFFFFF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5000"/>
        </a:spcBef>
        <a:spcAft>
          <a:spcPct val="0"/>
        </a:spcAft>
        <a:buClr>
          <a:srgbClr val="FAFD00"/>
        </a:buClr>
        <a:buFont typeface="Wingdings" pitchFamily="2" charset="2"/>
        <a:buChar char="§"/>
        <a:defRPr sz="2000" b="1">
          <a:solidFill>
            <a:srgbClr val="FFFFFF"/>
          </a:solidFill>
          <a:latin typeface="+mn-lt"/>
        </a:defRPr>
      </a:lvl6pPr>
      <a:lvl7pPr marL="2971800" indent="-228600" algn="l" rtl="0" eaLnBrk="0" fontAlgn="base" hangingPunct="0">
        <a:spcBef>
          <a:spcPct val="25000"/>
        </a:spcBef>
        <a:spcAft>
          <a:spcPct val="0"/>
        </a:spcAft>
        <a:buClr>
          <a:srgbClr val="FAFD00"/>
        </a:buClr>
        <a:buFont typeface="Wingdings" pitchFamily="2" charset="2"/>
        <a:buChar char="§"/>
        <a:defRPr sz="2000" b="1">
          <a:solidFill>
            <a:srgbClr val="FFFFFF"/>
          </a:solidFill>
          <a:latin typeface="+mn-lt"/>
        </a:defRPr>
      </a:lvl7pPr>
      <a:lvl8pPr marL="3429000" indent="-228600" algn="l" rtl="0" eaLnBrk="0" fontAlgn="base" hangingPunct="0">
        <a:spcBef>
          <a:spcPct val="25000"/>
        </a:spcBef>
        <a:spcAft>
          <a:spcPct val="0"/>
        </a:spcAft>
        <a:buClr>
          <a:srgbClr val="FAFD00"/>
        </a:buClr>
        <a:buFont typeface="Wingdings" pitchFamily="2" charset="2"/>
        <a:buChar char="§"/>
        <a:defRPr sz="2000" b="1">
          <a:solidFill>
            <a:srgbClr val="FFFFFF"/>
          </a:solidFill>
          <a:latin typeface="+mn-lt"/>
        </a:defRPr>
      </a:lvl8pPr>
      <a:lvl9pPr marL="3886200" indent="-228600" algn="l" rtl="0" eaLnBrk="0" fontAlgn="base" hangingPunct="0">
        <a:spcBef>
          <a:spcPct val="25000"/>
        </a:spcBef>
        <a:spcAft>
          <a:spcPct val="0"/>
        </a:spcAft>
        <a:buClr>
          <a:srgbClr val="FAFD00"/>
        </a:buClr>
        <a:buFont typeface="Wingdings" pitchFamily="2" charset="2"/>
        <a:buChar char="§"/>
        <a:defRPr sz="2000" b="1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82B4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9063"/>
            <a:ext cx="8229600" cy="859536"/>
          </a:xfrm>
          <a:prstGeom prst="rect">
            <a:avLst/>
          </a:prstGeom>
          <a:ln w="3175" cmpd="sng">
            <a:noFill/>
          </a:ln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00188"/>
            <a:ext cx="8229599" cy="503430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914400" y="5986008"/>
            <a:ext cx="5558220" cy="548486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50000"/>
              </a:lnSpc>
              <a:defRPr sz="1800" b="1">
                <a:solidFill>
                  <a:srgbClr val="FFFFFF"/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457200" y="5986008"/>
            <a:ext cx="1219200" cy="548486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l" defTabSz="457200" rtl="0" eaLnBrk="1" latinLnBrk="0" hangingPunct="1">
              <a:lnSpc>
                <a:spcPct val="50000"/>
              </a:lnSpc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62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lnSpc>
          <a:spcPts val="2800"/>
        </a:lnSpc>
        <a:spcBef>
          <a:spcPct val="0"/>
        </a:spcBef>
        <a:buNone/>
        <a:defRPr sz="3600" b="1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90000"/>
        </a:lnSpc>
        <a:spcBef>
          <a:spcPts val="600"/>
        </a:spcBef>
        <a:spcAft>
          <a:spcPts val="800"/>
        </a:spcAft>
        <a:buClrTx/>
        <a:buFont typeface="Arial"/>
        <a:buChar char="•"/>
        <a:defRPr sz="32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Tx/>
        <a:buFont typeface="Arial"/>
        <a:buChar char="•"/>
        <a:defRPr sz="30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90000"/>
        </a:lnSpc>
        <a:spcBef>
          <a:spcPct val="20000"/>
        </a:spcBef>
        <a:spcAft>
          <a:spcPts val="800"/>
        </a:spcAft>
        <a:buClrTx/>
        <a:buFont typeface="Arial"/>
        <a:buChar char="•"/>
        <a:defRPr sz="2800" b="1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90000"/>
        </a:lnSpc>
        <a:spcBef>
          <a:spcPct val="20000"/>
        </a:spcBef>
        <a:spcAft>
          <a:spcPts val="800"/>
        </a:spcAft>
        <a:buClrTx/>
        <a:buFont typeface="Arial"/>
        <a:buChar char="•"/>
        <a:defRPr sz="2600" b="1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90000"/>
        </a:lnSpc>
        <a:spcBef>
          <a:spcPct val="20000"/>
        </a:spcBef>
        <a:spcAft>
          <a:spcPts val="800"/>
        </a:spcAft>
        <a:buClrTx/>
        <a:buFont typeface="Arial"/>
        <a:buChar char="•"/>
        <a:defRPr sz="2600" b="1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430895"/>
            <a:ext cx="8231187" cy="210184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Clinical Challenges with Depression Comorbidities and the Palliative Care Patient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071425"/>
            <a:ext cx="8537944" cy="2239150"/>
          </a:xfrm>
        </p:spPr>
        <p:txBody>
          <a:bodyPr>
            <a:noAutofit/>
          </a:bodyPr>
          <a:lstStyle/>
          <a:p>
            <a:r>
              <a:rPr lang="en-US" sz="2200" b="1" dirty="0"/>
              <a:t>Scott A. Irwin, </a:t>
            </a:r>
            <a:r>
              <a:rPr lang="en-US" sz="2200" b="1" dirty="0" smtClean="0"/>
              <a:t>MD, PhD</a:t>
            </a:r>
            <a:endParaRPr lang="en-US" sz="2200" b="1" dirty="0"/>
          </a:p>
          <a:p>
            <a:r>
              <a:rPr lang="en-US" sz="2200" b="1" dirty="0"/>
              <a:t>Director, Psychiatry &amp; Psychosocial Services; Patient &amp; Family Support Services, UC San Diego Moores Cancer Center                       </a:t>
            </a:r>
          </a:p>
          <a:p>
            <a:r>
              <a:rPr lang="en-US" sz="2200" b="1" dirty="0"/>
              <a:t>Director, Palliative Care Psychiatry, UC San Diego Health System</a:t>
            </a:r>
          </a:p>
          <a:p>
            <a:r>
              <a:rPr lang="en-US" sz="2200" b="1" dirty="0"/>
              <a:t>Associate Clinical Professor, Psychiatry, UC San Diego School of Medicine</a:t>
            </a:r>
          </a:p>
          <a:p>
            <a:endParaRPr lang="en-US" sz="2200" b="1" dirty="0"/>
          </a:p>
        </p:txBody>
      </p:sp>
      <p:sp>
        <p:nvSpPr>
          <p:cNvPr id="4" name="Rectangle 1027"/>
          <p:cNvSpPr txBox="1">
            <a:spLocks noChangeArrowheads="1"/>
          </p:cNvSpPr>
          <p:nvPr/>
        </p:nvSpPr>
        <p:spPr bwMode="auto">
          <a:xfrm>
            <a:off x="370114" y="6477000"/>
            <a:ext cx="36719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7" rIns="92075" bIns="46037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buClr>
                <a:srgbClr val="FAFD00"/>
              </a:buClr>
              <a:buFont typeface="Wingdings" pitchFamily="2" charset="2"/>
              <a:buNone/>
              <a:defRPr/>
            </a:pPr>
            <a:r>
              <a:rPr lang="en-US" sz="1800" b="1" kern="0" dirty="0">
                <a:solidFill>
                  <a:prstClr val="white"/>
                </a:solidFill>
                <a:latin typeface="Copperplate Gothic Bold" pitchFamily="34" charset="0"/>
                <a:cs typeface="+mn-cs"/>
              </a:rPr>
              <a:t>© </a:t>
            </a:r>
            <a:r>
              <a:rPr lang="en-US" sz="1200" b="1" kern="0" dirty="0" smtClean="0">
                <a:solidFill>
                  <a:prstClr val="white"/>
                </a:solidFill>
                <a:latin typeface="Copperplate Gothic Bold" pitchFamily="34" charset="0"/>
                <a:cs typeface="+mn-cs"/>
              </a:rPr>
              <a:t>2014</a:t>
            </a:r>
            <a:endParaRPr lang="en-US" sz="1200" b="1" kern="0" dirty="0">
              <a:solidFill>
                <a:prstClr val="white"/>
              </a:solidFill>
              <a:latin typeface="Copperplate Gothic Bold" pitchFamily="34" charset="0"/>
              <a:cs typeface="+mn-cs"/>
            </a:endParaRPr>
          </a:p>
          <a:p>
            <a:pPr defTabSz="457200" fontAlgn="auto">
              <a:spcBef>
                <a:spcPct val="70000"/>
              </a:spcBef>
              <a:spcAft>
                <a:spcPts val="0"/>
              </a:spcAft>
              <a:buClr>
                <a:srgbClr val="FAFD00"/>
              </a:buClr>
              <a:buFont typeface="Wingdings" pitchFamily="2" charset="2"/>
              <a:buNone/>
              <a:defRPr/>
            </a:pPr>
            <a:endParaRPr lang="en-US" sz="2000" b="1" kern="0" dirty="0">
              <a:solidFill>
                <a:prstClr val="white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361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Prevalence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	Palliative Care</a:t>
            </a:r>
            <a:r>
              <a:rPr lang="en-US" sz="2800" baseline="30000" dirty="0">
                <a:solidFill>
                  <a:srgbClr val="92D050"/>
                </a:solidFill>
                <a:latin typeface="Arial" charset="0"/>
                <a:ea typeface="ＭＳ Ｐゴシック" charset="0"/>
                <a:cs typeface="ＭＳ Ｐゴシック" charset="0"/>
              </a:rPr>
              <a:t>6-9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			</a:t>
            </a:r>
            <a:r>
              <a:rPr lang="en-US" sz="2800" dirty="0">
                <a:solidFill>
                  <a:srgbClr val="FFFF00"/>
                </a:solidFill>
                <a:latin typeface="Arial" charset="0"/>
                <a:ea typeface="ＭＳ Ｐゴシック" charset="0"/>
                <a:cs typeface="ＭＳ Ｐゴシック" charset="0"/>
              </a:rPr>
              <a:t>up to 42%</a:t>
            </a:r>
          </a:p>
          <a:p>
            <a:pPr>
              <a:buFont typeface="Wingdings" charset="0"/>
              <a:buNone/>
            </a:pPr>
            <a:r>
              <a:rPr lang="en-US" sz="2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  <a:p>
            <a:pPr>
              <a:buFont typeface="Wingdings" charset="0"/>
              <a:buNone/>
            </a:pPr>
            <a:endParaRPr lang="en-US" sz="2800" b="0" i="1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r>
              <a:rPr lang="en-US" sz="2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Advanced Cancer</a:t>
            </a:r>
            <a:r>
              <a:rPr lang="en-US" sz="2800" baseline="30000" dirty="0">
                <a:solidFill>
                  <a:srgbClr val="92D050"/>
                </a:solidFill>
                <a:latin typeface="Arial" charset="0"/>
                <a:ea typeface="ＭＳ Ｐゴシック" charset="0"/>
                <a:cs typeface="ＭＳ Ｐゴシック" charset="0"/>
              </a:rPr>
              <a:t>10-12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en-US" sz="2800" dirty="0">
                <a:solidFill>
                  <a:srgbClr val="FFFF00"/>
                </a:solidFill>
                <a:latin typeface="Arial" charset="0"/>
                <a:ea typeface="ＭＳ Ｐゴシック" charset="0"/>
                <a:cs typeface="ＭＳ Ｐゴシック" charset="0"/>
              </a:rPr>
              <a:t>up to 58%</a:t>
            </a:r>
          </a:p>
          <a:p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Recognition/Treatment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52578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	Depression often mis-diagnosed or unrecognized</a:t>
            </a:r>
            <a:r>
              <a:rPr lang="en-US" sz="2600" baseline="30000" dirty="0">
                <a:solidFill>
                  <a:srgbClr val="92D050"/>
                </a:solidFill>
                <a:latin typeface="Arial" charset="0"/>
                <a:ea typeface="ＭＳ Ｐゴシック" charset="0"/>
                <a:cs typeface="ＭＳ Ｐゴシック" charset="0"/>
              </a:rPr>
              <a:t>13-15</a:t>
            </a:r>
            <a:endParaRPr lang="en-US" sz="2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2"/>
            <a:r>
              <a:rPr lang="en-US" sz="3200" dirty="0">
                <a:latin typeface="Arial" charset="0"/>
                <a:ea typeface="ＭＳ Ｐゴシック" charset="0"/>
              </a:rPr>
              <a:t>2716 hospice patients</a:t>
            </a:r>
            <a:r>
              <a:rPr lang="en-US" sz="3200" baseline="30000" dirty="0">
                <a:solidFill>
                  <a:srgbClr val="92D050"/>
                </a:solidFill>
                <a:latin typeface="Arial" charset="0"/>
                <a:ea typeface="ＭＳ Ｐゴシック" charset="0"/>
              </a:rPr>
              <a:t>16</a:t>
            </a:r>
            <a:endParaRPr lang="en-US" sz="3200" dirty="0">
              <a:latin typeface="Arial" charset="0"/>
              <a:ea typeface="ＭＳ Ｐゴシック" charset="0"/>
            </a:endParaRPr>
          </a:p>
          <a:p>
            <a:pPr lvl="3"/>
            <a:r>
              <a:rPr lang="en-US" sz="2800" dirty="0">
                <a:latin typeface="Arial" charset="0"/>
                <a:ea typeface="ＭＳ Ｐゴシック" charset="0"/>
              </a:rPr>
              <a:t>Depression recognized in:</a:t>
            </a:r>
          </a:p>
          <a:p>
            <a:pPr lvl="4"/>
            <a:r>
              <a:rPr lang="en-US" sz="2400" dirty="0">
                <a:latin typeface="Arial" charset="0"/>
                <a:ea typeface="ＭＳ Ｐゴシック" charset="0"/>
              </a:rPr>
              <a:t> 10.8% of home care patients</a:t>
            </a:r>
          </a:p>
          <a:p>
            <a:pPr lvl="4"/>
            <a:r>
              <a:rPr lang="en-US" sz="2400" dirty="0">
                <a:latin typeface="Arial" charset="0"/>
                <a:ea typeface="ＭＳ Ｐゴシック" charset="0"/>
              </a:rPr>
              <a:t> 13.7% of inpatients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</a:rPr>
              <a:t>Depression often mis-, under-, or untreated</a:t>
            </a:r>
            <a:r>
              <a:rPr lang="en-US" baseline="30000" dirty="0">
                <a:solidFill>
                  <a:srgbClr val="92D050"/>
                </a:solidFill>
                <a:latin typeface="Arial" charset="0"/>
                <a:ea typeface="ＭＳ Ｐゴシック" charset="0"/>
              </a:rPr>
              <a:t>8,17,18</a:t>
            </a:r>
            <a:endParaRPr lang="en-US" dirty="0">
              <a:latin typeface="Arial" charset="0"/>
              <a:ea typeface="ＭＳ Ｐゴシック" charset="0"/>
            </a:endParaRPr>
          </a:p>
          <a:p>
            <a:pPr lvl="1"/>
            <a:endParaRPr lang="en-US" sz="26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7600" y="304800"/>
            <a:ext cx="6908800" cy="8382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Consequences</a:t>
            </a:r>
            <a:r>
              <a:rPr lang="en-US" baseline="30000" dirty="0">
                <a:solidFill>
                  <a:srgbClr val="92D050"/>
                </a:solidFill>
                <a:latin typeface="Arial" charset="0"/>
                <a:ea typeface="ＭＳ Ｐゴシック" charset="0"/>
                <a:cs typeface="ＭＳ Ｐゴシック" charset="0"/>
              </a:rPr>
              <a:t>6,8,16,19-24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371600"/>
            <a:ext cx="81153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Untreated, associated with poor prognosis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Can: 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dirty="0">
                <a:latin typeface="Arial" charset="0"/>
                <a:ea typeface="ＭＳ Ｐゴシック" charset="0"/>
              </a:rPr>
              <a:t>Undermine self-esteem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dirty="0">
                <a:latin typeface="Arial" charset="0"/>
                <a:ea typeface="ＭＳ Ｐゴシック" charset="0"/>
              </a:rPr>
              <a:t>Worsen medical illness/Quality of life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dirty="0">
                <a:latin typeface="Arial" charset="0"/>
                <a:ea typeface="ＭＳ Ｐゴシック" charset="0"/>
              </a:rPr>
              <a:t>Lengthen inpatient stays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dirty="0">
                <a:latin typeface="Arial" charset="0"/>
                <a:ea typeface="ＭＳ Ｐゴシック" charset="0"/>
              </a:rPr>
              <a:t>Interfere with preparations for death:</a:t>
            </a:r>
          </a:p>
          <a:p>
            <a:pPr lvl="2">
              <a:lnSpc>
                <a:spcPct val="90000"/>
              </a:lnSpc>
              <a:spcBef>
                <a:spcPts val="1200"/>
              </a:spcBef>
            </a:pPr>
            <a:r>
              <a:rPr lang="en-US" dirty="0">
                <a:latin typeface="Arial" charset="0"/>
                <a:ea typeface="ＭＳ Ｐゴシック" charset="0"/>
              </a:rPr>
              <a:t>Capacity to make decisions</a:t>
            </a:r>
          </a:p>
          <a:p>
            <a:pPr lvl="2">
              <a:lnSpc>
                <a:spcPct val="90000"/>
              </a:lnSpc>
              <a:spcBef>
                <a:spcPts val="1200"/>
              </a:spcBef>
            </a:pPr>
            <a:r>
              <a:rPr lang="en-US" dirty="0">
                <a:latin typeface="Arial" charset="0"/>
                <a:ea typeface="ＭＳ Ｐゴシック" charset="0"/>
              </a:rPr>
              <a:t>Understand their situation</a:t>
            </a:r>
          </a:p>
          <a:p>
            <a:pPr lvl="2">
              <a:lnSpc>
                <a:spcPct val="90000"/>
              </a:lnSpc>
              <a:spcBef>
                <a:spcPts val="1200"/>
              </a:spcBef>
            </a:pPr>
            <a:r>
              <a:rPr lang="en-US" dirty="0">
                <a:latin typeface="Arial" charset="0"/>
                <a:ea typeface="ＭＳ Ｐゴシック" charset="0"/>
              </a:rPr>
              <a:t>Interact with caregivers</a:t>
            </a:r>
          </a:p>
          <a:p>
            <a:pPr lvl="2">
              <a:lnSpc>
                <a:spcPct val="90000"/>
              </a:lnSpc>
              <a:spcBef>
                <a:spcPts val="1200"/>
              </a:spcBef>
            </a:pPr>
            <a:r>
              <a:rPr lang="en-US" dirty="0">
                <a:latin typeface="Arial" charset="0"/>
                <a:ea typeface="ＭＳ Ｐゴシック" charset="0"/>
              </a:rPr>
              <a:t>Ability to reach final goals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rPr>
              <a:t>Assessment	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620000" cy="4876800"/>
          </a:xfrm>
        </p:spPr>
        <p:txBody>
          <a:bodyPr/>
          <a:lstStyle/>
          <a:p>
            <a:pPr>
              <a:spcBef>
                <a:spcPts val="3000"/>
              </a:spcBef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Interview</a:t>
            </a:r>
          </a:p>
          <a:p>
            <a:pPr>
              <a:spcBef>
                <a:spcPts val="3000"/>
              </a:spcBef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Family observations</a:t>
            </a:r>
          </a:p>
          <a:p>
            <a:pPr>
              <a:spcBef>
                <a:spcPts val="3000"/>
              </a:spcBef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Review of risk factors</a:t>
            </a:r>
          </a:p>
          <a:p>
            <a:pPr>
              <a:spcBef>
                <a:spcPts val="3000"/>
              </a:spcBef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Medical Exam</a:t>
            </a:r>
          </a:p>
          <a:p>
            <a:pPr>
              <a:spcBef>
                <a:spcPts val="3000"/>
              </a:spcBef>
              <a:buFont typeface="Wingdings" charset="0"/>
              <a:buNone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	Consult with mental health professionals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74650"/>
            <a:ext cx="7924800" cy="80645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Initial Assessment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077200" cy="49530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What are the desired outcomes?</a:t>
            </a: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What is the context of the symptoms?</a:t>
            </a: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3" name="Rectangle 3"/>
          <p:cNvSpPr>
            <a:spLocks noChangeArrowheads="1"/>
          </p:cNvSpPr>
          <p:nvPr/>
        </p:nvSpPr>
        <p:spPr bwMode="auto">
          <a:xfrm>
            <a:off x="609600" y="457200"/>
            <a:ext cx="7543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7" rIns="92075" bIns="46037" anchor="b" anchorCtr="1"/>
          <a:lstStyle/>
          <a:p>
            <a:pPr algn="ctr"/>
            <a:r>
              <a:rPr lang="en-US" sz="37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Depression:  Screening</a:t>
            </a:r>
            <a:r>
              <a:rPr lang="en-US" sz="4000" b="1" baseline="30000" dirty="0">
                <a:solidFill>
                  <a:srgbClr val="92D050"/>
                </a:solidFill>
              </a:rPr>
              <a:t>25-29</a:t>
            </a:r>
            <a:endParaRPr lang="en-US" sz="37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299" name="Rectangle 4"/>
          <p:cNvSpPr>
            <a:spLocks noChangeArrowheads="1"/>
          </p:cNvSpPr>
          <p:nvPr/>
        </p:nvSpPr>
        <p:spPr bwMode="auto">
          <a:xfrm>
            <a:off x="457200" y="609600"/>
            <a:ext cx="7923213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7" rIns="92075" bIns="46037"/>
          <a:lstStyle/>
          <a:p>
            <a:pPr indent="3175">
              <a:lnSpc>
                <a:spcPct val="80000"/>
              </a:lnSpc>
              <a:spcBef>
                <a:spcPct val="70000"/>
              </a:spcBef>
              <a:buClr>
                <a:srgbClr val="FAFD00"/>
              </a:buClr>
              <a:buFont typeface="Wingdings" charset="0"/>
              <a:buNone/>
            </a:pPr>
            <a:endParaRPr lang="en-US" sz="2100" dirty="0">
              <a:solidFill>
                <a:srgbClr val="FFFFFF"/>
              </a:solidFill>
            </a:endParaRPr>
          </a:p>
          <a:p>
            <a:pPr indent="3175">
              <a:lnSpc>
                <a:spcPct val="80000"/>
              </a:lnSpc>
              <a:spcBef>
                <a:spcPct val="70000"/>
              </a:spcBef>
              <a:buClr>
                <a:srgbClr val="FAFD00"/>
              </a:buClr>
              <a:buFont typeface="Wingdings" charset="0"/>
              <a:buNone/>
            </a:pPr>
            <a:endParaRPr lang="en-US" sz="2100" dirty="0">
              <a:solidFill>
                <a:srgbClr val="FFFFFF"/>
              </a:solidFill>
            </a:endParaRPr>
          </a:p>
          <a:p>
            <a:pPr indent="3175">
              <a:lnSpc>
                <a:spcPct val="80000"/>
              </a:lnSpc>
              <a:spcBef>
                <a:spcPct val="70000"/>
              </a:spcBef>
              <a:buClr>
                <a:srgbClr val="FAFD00"/>
              </a:buClr>
              <a:buFont typeface="Wingdings" charset="0"/>
              <a:buNone/>
            </a:pPr>
            <a:r>
              <a:rPr lang="en-US" sz="2400" b="1" dirty="0">
                <a:solidFill>
                  <a:srgbClr val="FFCC66"/>
                </a:solidFill>
              </a:rPr>
              <a:t>1 or 2 questions to ask:</a:t>
            </a:r>
          </a:p>
          <a:p>
            <a:pPr indent="3175">
              <a:lnSpc>
                <a:spcPct val="80000"/>
              </a:lnSpc>
              <a:spcBef>
                <a:spcPct val="70000"/>
              </a:spcBef>
              <a:buClr>
                <a:srgbClr val="FAFD00"/>
              </a:buClr>
              <a:buFont typeface="Wingdings" charset="0"/>
              <a:buNone/>
            </a:pPr>
            <a:endParaRPr lang="en-US" sz="2400" b="1" i="1" dirty="0">
              <a:solidFill>
                <a:srgbClr val="66FFFF"/>
              </a:solidFill>
            </a:endParaRPr>
          </a:p>
          <a:p>
            <a:pPr indent="3175">
              <a:lnSpc>
                <a:spcPct val="80000"/>
              </a:lnSpc>
              <a:spcBef>
                <a:spcPct val="70000"/>
              </a:spcBef>
              <a:buClr>
                <a:srgbClr val="FAFD00"/>
              </a:buClr>
              <a:buFont typeface="Wingdings" charset="0"/>
              <a:buNone/>
            </a:pPr>
            <a:r>
              <a:rPr lang="en-US" sz="2400" b="1" i="1" dirty="0">
                <a:solidFill>
                  <a:srgbClr val="66FFFF"/>
                </a:solidFill>
              </a:rPr>
              <a:t>     1)  Over the past 2 weeks have you ever 				felt down, depressed, or hopeless?</a:t>
            </a:r>
          </a:p>
          <a:p>
            <a:pPr indent="3175">
              <a:lnSpc>
                <a:spcPct val="80000"/>
              </a:lnSpc>
              <a:spcBef>
                <a:spcPct val="70000"/>
              </a:spcBef>
              <a:buClr>
                <a:srgbClr val="FAFD00"/>
              </a:buClr>
              <a:buFont typeface="Wingdings" charset="0"/>
              <a:buChar char=""/>
            </a:pPr>
            <a:endParaRPr lang="en-US" sz="2400" b="1" i="1" dirty="0">
              <a:solidFill>
                <a:srgbClr val="66FFFF"/>
              </a:solidFill>
            </a:endParaRPr>
          </a:p>
          <a:p>
            <a:pPr indent="3175">
              <a:lnSpc>
                <a:spcPct val="80000"/>
              </a:lnSpc>
              <a:spcBef>
                <a:spcPct val="70000"/>
              </a:spcBef>
              <a:buClr>
                <a:srgbClr val="FAFD00"/>
              </a:buClr>
              <a:buFont typeface="Wingdings" charset="0"/>
              <a:buNone/>
            </a:pPr>
            <a:r>
              <a:rPr lang="en-US" sz="2400" b="1" i="1" dirty="0">
                <a:solidFill>
                  <a:srgbClr val="66FFFF"/>
                </a:solidFill>
              </a:rPr>
              <a:t>     2)  Over the past 2 weeks, have you felt little 			pleasure or interest in doing things?</a:t>
            </a:r>
          </a:p>
          <a:p>
            <a:pPr indent="3175">
              <a:lnSpc>
                <a:spcPct val="80000"/>
              </a:lnSpc>
              <a:spcBef>
                <a:spcPct val="70000"/>
              </a:spcBef>
              <a:buClr>
                <a:srgbClr val="FAFD00"/>
              </a:buClr>
              <a:buFont typeface="Wingdings" charset="0"/>
              <a:buNone/>
            </a:pPr>
            <a:endParaRPr lang="en-US" sz="2400" i="1" dirty="0">
              <a:solidFill>
                <a:srgbClr val="FFFFFF"/>
              </a:solidFill>
            </a:endParaRPr>
          </a:p>
          <a:p>
            <a:pPr indent="3175" algn="ctr">
              <a:lnSpc>
                <a:spcPct val="80000"/>
              </a:lnSpc>
              <a:spcBef>
                <a:spcPct val="70000"/>
              </a:spcBef>
              <a:buClr>
                <a:srgbClr val="FAFD00"/>
              </a:buClr>
              <a:buFont typeface="Wingdings" charset="0"/>
              <a:buNone/>
            </a:pPr>
            <a:r>
              <a:rPr lang="en-US" sz="2100" i="1" dirty="0">
                <a:solidFill>
                  <a:srgbClr val="FFFFFF"/>
                </a:solidFill>
              </a:rPr>
              <a:t>Sensitivity 96-100%		Specificity 57-100%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914400" y="228600"/>
            <a:ext cx="7315200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dirty="0">
                <a:solidFill>
                  <a:srgbClr val="FAFD00"/>
                </a:solidFill>
                <a:cs typeface="ＭＳ Ｐゴシック" charset="0"/>
              </a:rPr>
              <a:t>Ease of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n-US" sz="4000" dirty="0">
                <a:solidFill>
                  <a:srgbClr val="FAFD00"/>
                </a:solidFill>
                <a:cs typeface="ＭＳ Ｐゴシック" charset="0"/>
              </a:rPr>
              <a:t>Depression Screening</a:t>
            </a:r>
            <a:r>
              <a:rPr lang="en-US" sz="4000" b="1" baseline="30000" dirty="0">
                <a:solidFill>
                  <a:srgbClr val="92D050"/>
                </a:solidFill>
              </a:rPr>
              <a:t>30</a:t>
            </a:r>
            <a:endParaRPr lang="en-US" sz="4000" dirty="0">
              <a:solidFill>
                <a:srgbClr val="FAFD00"/>
              </a:solidFill>
              <a:cs typeface="ＭＳ Ｐゴシック" charset="0"/>
            </a:endParaRPr>
          </a:p>
        </p:txBody>
      </p:sp>
      <p:graphicFrame>
        <p:nvGraphicFramePr>
          <p:cNvPr id="280579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973138" y="1828800"/>
          <a:ext cx="8170862" cy="453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1" name="Chart" r:id="rId4" imgW="7429500" imgH="4124249" progId="MSGraph.Chart.8">
                  <p:embed followColorScheme="full"/>
                </p:oleObj>
              </mc:Choice>
              <mc:Fallback>
                <p:oleObj name="Chart" r:id="rId4" imgW="7429500" imgH="4124249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3138" y="1828800"/>
                        <a:ext cx="8170862" cy="4535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0580" name="Text Box 4"/>
          <p:cNvSpPr txBox="1">
            <a:spLocks noChangeArrowheads="1"/>
          </p:cNvSpPr>
          <p:nvPr/>
        </p:nvSpPr>
        <p:spPr bwMode="auto">
          <a:xfrm>
            <a:off x="4610100" y="15240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2"/>
                </a:solidFill>
                <a:cs typeface="ＭＳ Ｐゴシック" charset="0"/>
                <a:sym typeface="Symbol" charset="0"/>
              </a:rPr>
              <a:t>n</a:t>
            </a:r>
            <a:r>
              <a:rPr lang="en-US" sz="2400" baseline="30000" dirty="0">
                <a:solidFill>
                  <a:schemeClr val="tx2"/>
                </a:solidFill>
                <a:cs typeface="ＭＳ Ｐゴシック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cs typeface="ＭＳ Ｐゴシック" charset="0"/>
              </a:rPr>
              <a:t>= 20</a:t>
            </a:r>
            <a:endParaRPr lang="el-GR" sz="2400">
              <a:solidFill>
                <a:schemeClr val="tx2"/>
              </a:solidFill>
              <a:cs typeface="ＭＳ Ｐゴシック" charset="0"/>
            </a:endParaRPr>
          </a:p>
        </p:txBody>
      </p:sp>
      <p:sp>
        <p:nvSpPr>
          <p:cNvPr id="280581" name="Text Box 5"/>
          <p:cNvSpPr txBox="1">
            <a:spLocks noChangeArrowheads="1"/>
          </p:cNvSpPr>
          <p:nvPr/>
        </p:nvSpPr>
        <p:spPr bwMode="auto">
          <a:xfrm>
            <a:off x="0" y="1981200"/>
            <a:ext cx="2514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tx2"/>
                </a:solidFill>
                <a:cs typeface="ＭＳ Ｐゴシック" charset="0"/>
              </a:rPr>
              <a:t>Strongly Disagree</a:t>
            </a:r>
          </a:p>
        </p:txBody>
      </p:sp>
      <p:sp>
        <p:nvSpPr>
          <p:cNvPr id="280582" name="Text Box 6"/>
          <p:cNvSpPr txBox="1">
            <a:spLocks noChangeArrowheads="1"/>
          </p:cNvSpPr>
          <p:nvPr/>
        </p:nvSpPr>
        <p:spPr bwMode="auto">
          <a:xfrm>
            <a:off x="304800" y="5029200"/>
            <a:ext cx="1981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tx2"/>
                </a:solidFill>
                <a:cs typeface="ＭＳ Ｐゴシック" charset="0"/>
              </a:rPr>
              <a:t>Strongly Agree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80579" grpId="0"/>
      <p:bldOleChart spid="280579" grpId="1"/>
      <p:bldP spid="280580" grpId="0"/>
      <p:bldP spid="280581" grpId="0"/>
      <p:bldP spid="280581" grpId="1"/>
      <p:bldP spid="280582" grpId="0"/>
      <p:bldP spid="280582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2627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500063" y="1752600"/>
          <a:ext cx="8143875" cy="452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7" name="Chart" r:id="rId4" imgW="7467600" imgH="4152900" progId="MSGraph.Chart.8">
                  <p:embed followColorScheme="full"/>
                </p:oleObj>
              </mc:Choice>
              <mc:Fallback>
                <p:oleObj name="Chart" r:id="rId4" imgW="7467600" imgH="41529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1752600"/>
                        <a:ext cx="8143875" cy="452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2628" name="Text Box 4"/>
          <p:cNvSpPr txBox="1">
            <a:spLocks noChangeArrowheads="1"/>
          </p:cNvSpPr>
          <p:nvPr/>
        </p:nvSpPr>
        <p:spPr bwMode="auto">
          <a:xfrm>
            <a:off x="4267200" y="15240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2"/>
                </a:solidFill>
                <a:cs typeface="ＭＳ Ｐゴシック" charset="0"/>
                <a:sym typeface="Symbol" charset="0"/>
              </a:rPr>
              <a:t>n</a:t>
            </a:r>
            <a:r>
              <a:rPr lang="en-US" sz="2400" baseline="30000" dirty="0">
                <a:solidFill>
                  <a:schemeClr val="tx2"/>
                </a:solidFill>
                <a:cs typeface="ＭＳ Ｐゴシック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cs typeface="ＭＳ Ｐゴシック" charset="0"/>
              </a:rPr>
              <a:t>= 20</a:t>
            </a:r>
            <a:endParaRPr lang="el-GR" sz="2400">
              <a:solidFill>
                <a:schemeClr val="tx2"/>
              </a:solidFill>
              <a:cs typeface="ＭＳ Ｐゴシック" charset="0"/>
            </a:endParaRPr>
          </a:p>
        </p:txBody>
      </p:sp>
      <p:sp>
        <p:nvSpPr>
          <p:cNvPr id="59396" name="Text Box 2"/>
          <p:cNvSpPr txBox="1">
            <a:spLocks noChangeArrowheads="1"/>
          </p:cNvSpPr>
          <p:nvPr/>
        </p:nvSpPr>
        <p:spPr bwMode="auto">
          <a:xfrm>
            <a:off x="914400" y="228600"/>
            <a:ext cx="7315200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dirty="0">
                <a:solidFill>
                  <a:srgbClr val="FAFD00"/>
                </a:solidFill>
                <a:cs typeface="ＭＳ Ｐゴシック" charset="0"/>
              </a:rPr>
              <a:t>Ease of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n-US" sz="4000" dirty="0">
                <a:solidFill>
                  <a:srgbClr val="FAFD00"/>
                </a:solidFill>
                <a:cs typeface="ＭＳ Ｐゴシック" charset="0"/>
              </a:rPr>
              <a:t>Depression Screening</a:t>
            </a:r>
            <a:r>
              <a:rPr lang="en-US" sz="4000" b="1" baseline="30000" dirty="0">
                <a:solidFill>
                  <a:srgbClr val="92D050"/>
                </a:solidFill>
              </a:rPr>
              <a:t>30</a:t>
            </a:r>
            <a:endParaRPr lang="en-US" sz="4000" dirty="0">
              <a:solidFill>
                <a:srgbClr val="FAFD00"/>
              </a:solidFill>
              <a:cs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82627" grpId="0"/>
      <p:bldP spid="2826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6525" y="1752600"/>
            <a:ext cx="6330950" cy="4876800"/>
          </a:xfrm>
        </p:spPr>
        <p:txBody>
          <a:bodyPr/>
          <a:lstStyle/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Poorly controlled pain</a:t>
            </a:r>
          </a:p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Progressive physical impairment</a:t>
            </a:r>
          </a:p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Advanced disease</a:t>
            </a:r>
          </a:p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Medications</a:t>
            </a:r>
          </a:p>
          <a:p>
            <a:pPr lvl="1"/>
            <a:r>
              <a:rPr lang="en-US" sz="2600" dirty="0">
                <a:latin typeface="Arial" charset="0"/>
                <a:ea typeface="ＭＳ Ｐゴシック" charset="0"/>
              </a:rPr>
              <a:t>Steroids</a:t>
            </a:r>
          </a:p>
          <a:p>
            <a:pPr lvl="1"/>
            <a:r>
              <a:rPr lang="en-US" sz="2600" dirty="0">
                <a:latin typeface="Arial" charset="0"/>
                <a:ea typeface="ＭＳ Ｐゴシック" charset="0"/>
              </a:rPr>
              <a:t>Chemotherapeutics</a:t>
            </a:r>
          </a:p>
          <a:p>
            <a:pPr lvl="1"/>
            <a:r>
              <a:rPr lang="en-US" sz="2600" dirty="0">
                <a:latin typeface="Arial" charset="0"/>
                <a:ea typeface="ＭＳ Ｐゴシック" charset="0"/>
              </a:rPr>
              <a:t>Benzodiazepines</a:t>
            </a:r>
          </a:p>
        </p:txBody>
      </p:sp>
      <p:sp>
        <p:nvSpPr>
          <p:cNvPr id="61443" name="Rectangle 4"/>
          <p:cNvSpPr>
            <a:spLocks noChangeArrowheads="1"/>
          </p:cNvSpPr>
          <p:nvPr/>
        </p:nvSpPr>
        <p:spPr bwMode="auto">
          <a:xfrm>
            <a:off x="914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</a:rPr>
              <a:t>Risk Factors</a:t>
            </a:r>
            <a:r>
              <a:rPr lang="en-US" sz="3600" b="1" baseline="30000" dirty="0">
                <a:solidFill>
                  <a:srgbClr val="92D050"/>
                </a:solidFill>
              </a:rPr>
              <a:t>6,31-35</a:t>
            </a:r>
            <a:r>
              <a:rPr lang="en-US" sz="3600" b="1" dirty="0">
                <a:solidFill>
                  <a:srgbClr val="FFFF00"/>
                </a:solidFill>
              </a:rPr>
              <a:t> . . .</a:t>
            </a:r>
            <a:r>
              <a:rPr lang="en-US" sz="4400" b="1" dirty="0">
                <a:solidFill>
                  <a:srgbClr val="FFFF00"/>
                </a:solidFill>
                <a:latin typeface="Book Antiqua" charset="0"/>
              </a:rPr>
              <a:t> </a:t>
            </a:r>
            <a:endParaRPr lang="en-US" sz="4400" b="1" dirty="0">
              <a:solidFill>
                <a:srgbClr val="E8EE04"/>
              </a:solidFill>
              <a:latin typeface="Book Antiqu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98550" y="1752600"/>
            <a:ext cx="6946900" cy="4876800"/>
          </a:xfrm>
        </p:spPr>
        <p:txBody>
          <a:bodyPr/>
          <a:lstStyle/>
          <a:p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Particular diseases</a:t>
            </a:r>
          </a:p>
          <a:p>
            <a:pPr lvl="1"/>
            <a:r>
              <a:rPr lang="en-US" sz="2400" dirty="0">
                <a:latin typeface="Arial" charset="0"/>
                <a:ea typeface="ＭＳ Ｐゴシック" charset="0"/>
              </a:rPr>
              <a:t>Pancreatic, breast, or lung cancers</a:t>
            </a:r>
          </a:p>
          <a:p>
            <a:pPr lvl="1"/>
            <a:r>
              <a:rPr lang="en-US" sz="2400" dirty="0">
                <a:latin typeface="Arial" charset="0"/>
                <a:ea typeface="ＭＳ Ｐゴシック" charset="0"/>
              </a:rPr>
              <a:t>Metastases to nervous system</a:t>
            </a:r>
          </a:p>
          <a:p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Younger age</a:t>
            </a:r>
          </a:p>
          <a:p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Spiritual pain</a:t>
            </a:r>
          </a:p>
          <a:p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Risk factors in general population</a:t>
            </a:r>
          </a:p>
          <a:p>
            <a:pPr lvl="1"/>
            <a:r>
              <a:rPr lang="en-US" sz="2400" dirty="0">
                <a:latin typeface="Arial" charset="0"/>
                <a:ea typeface="ＭＳ Ｐゴシック" charset="0"/>
              </a:rPr>
              <a:t>Prior history, family history, social stress</a:t>
            </a:r>
          </a:p>
          <a:p>
            <a:pPr lvl="1"/>
            <a:r>
              <a:rPr lang="en-US" sz="2400" dirty="0">
                <a:latin typeface="Arial" charset="0"/>
                <a:ea typeface="ＭＳ Ｐゴシック" charset="0"/>
              </a:rPr>
              <a:t>Suicide attempts, substance use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1117600" y="228600"/>
            <a:ext cx="6908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ctr"/>
          <a:lstStyle/>
          <a:p>
            <a:pPr algn="ctr"/>
            <a:r>
              <a:rPr lang="en-US" sz="3600" b="1" dirty="0">
                <a:solidFill>
                  <a:schemeClr val="tx2"/>
                </a:solidFill>
              </a:rPr>
              <a:t>. . . Risk Factors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333500" y="179388"/>
            <a:ext cx="6477000" cy="860425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Disclosure Statements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828800"/>
            <a:ext cx="8305800" cy="3924300"/>
          </a:xfrm>
        </p:spPr>
        <p:txBody>
          <a:bodyPr/>
          <a:lstStyle/>
          <a:p>
            <a:pPr marL="463550" indent="-463550" algn="l" eaLnBrk="1" hangingPunct="1"/>
            <a:r>
              <a:rPr lang="en-US" sz="3200" dirty="0" smtClean="0">
                <a:latin typeface="Arial" charset="0"/>
                <a:ea typeface="ＭＳ Ｐゴシック" charset="0"/>
                <a:cs typeface="ＭＳ Ｐゴシック" charset="0"/>
              </a:rPr>
              <a:t>Related NIH Career Development Award</a:t>
            </a:r>
          </a:p>
          <a:p>
            <a:pPr marL="463550" indent="-463550" algn="l" eaLnBrk="1" hangingPunct="1"/>
            <a:r>
              <a:rPr lang="en-US" sz="3200" dirty="0" smtClean="0">
                <a:latin typeface="Arial" charset="0"/>
                <a:ea typeface="ＭＳ Ｐゴシック" charset="0"/>
                <a:cs typeface="ＭＳ Ｐゴシック" charset="0"/>
              </a:rPr>
              <a:t>We </a:t>
            </a: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WILL be discussing  </a:t>
            </a:r>
            <a:r>
              <a:rPr lang="en-US" sz="3200" dirty="0" smtClean="0">
                <a:latin typeface="Arial" charset="0"/>
                <a:ea typeface="ＭＳ Ｐゴシック" charset="0"/>
                <a:cs typeface="ＭＳ Ｐゴシック" charset="0"/>
              </a:rPr>
              <a:t>                              off </a:t>
            </a: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– label interventions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74650"/>
            <a:ext cx="7924800" cy="80645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Assessment Can Include . . . </a:t>
            </a:r>
          </a:p>
        </p:txBody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5850" y="1447800"/>
            <a:ext cx="6972300" cy="5410200"/>
          </a:xfrm>
        </p:spPr>
        <p:txBody>
          <a:bodyPr/>
          <a:lstStyle/>
          <a:p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Review medication history and evolution</a:t>
            </a:r>
          </a:p>
          <a:p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History &amp; physical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Allergies/adverse reactions, ETOH, Benzos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Cognitive Status</a:t>
            </a:r>
          </a:p>
          <a:p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Chemistry workup</a:t>
            </a:r>
          </a:p>
          <a:p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Hematologic workup</a:t>
            </a:r>
          </a:p>
          <a:p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Infection workup</a:t>
            </a:r>
          </a:p>
          <a:p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Endocrine workup	Vitamin Levels</a:t>
            </a:r>
          </a:p>
          <a:p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Toxicity workup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4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4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4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4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4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4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4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4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23" grpId="0" build="allAtOnce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Differentiate from:</a:t>
            </a:r>
            <a:r>
              <a:rPr lang="en-US" baseline="30000" dirty="0">
                <a:solidFill>
                  <a:srgbClr val="92D050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7775" y="1828800"/>
            <a:ext cx="6646863" cy="4457700"/>
          </a:xfrm>
        </p:spPr>
        <p:txBody>
          <a:bodyPr/>
          <a:lstStyle/>
          <a:p>
            <a:pPr lvl="1"/>
            <a:r>
              <a:rPr lang="en-US" dirty="0">
                <a:latin typeface="Arial" charset="0"/>
                <a:ea typeface="ＭＳ Ｐゴシック" charset="0"/>
              </a:rPr>
              <a:t>Adjustment disorders</a:t>
            </a:r>
          </a:p>
          <a:p>
            <a:pPr lvl="1"/>
            <a:endParaRPr lang="en-US" dirty="0">
              <a:latin typeface="Arial" charset="0"/>
              <a:ea typeface="ＭＳ Ｐゴシック" charset="0"/>
            </a:endParaRP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Delirium, particularly hypoactive</a:t>
            </a:r>
          </a:p>
          <a:p>
            <a:pPr lvl="1"/>
            <a:endParaRPr lang="en-US" dirty="0">
              <a:latin typeface="Arial" charset="0"/>
              <a:ea typeface="ＭＳ Ｐゴシック" charset="0"/>
            </a:endParaRP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Dementia</a:t>
            </a:r>
          </a:p>
          <a:p>
            <a:pPr lvl="1"/>
            <a:endParaRPr lang="en-US" dirty="0">
              <a:latin typeface="Arial" charset="0"/>
              <a:ea typeface="ＭＳ Ｐゴシック" charset="0"/>
            </a:endParaRP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Grief</a:t>
            </a: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9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9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9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28600"/>
            <a:ext cx="7924800" cy="9144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              Grief      vs      Depression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838200"/>
          <a:ext cx="8763000" cy="5946140"/>
        </p:xfrm>
        <a:graphic>
          <a:graphicData uri="http://schemas.openxmlformats.org/drawingml/2006/table">
            <a:tbl>
              <a:tblPr/>
              <a:tblGrid>
                <a:gridCol w="4572000"/>
                <a:gridCol w="4191000"/>
              </a:tblGrid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GRIEF</a:t>
                      </a:r>
                    </a:p>
                  </a:txBody>
                  <a:tcPr marL="36576" marR="36576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DEPRESSION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36576" marR="3657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Identifiable loss</a:t>
                      </a:r>
                    </a:p>
                  </a:txBody>
                  <a:tcPr marL="36576" marR="36576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Loss may or may not be identifiable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36576" marR="3657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Focus is on the loss</a:t>
                      </a:r>
                    </a:p>
                  </a:txBody>
                  <a:tcPr marL="36576" marR="36576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Focus is on the self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36576" marR="3657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Sadness and emptiness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36576" marR="36576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Sadness and emptiness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36576" marR="3657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Emotions come in waves</a:t>
                      </a:r>
                    </a:p>
                  </a:txBody>
                  <a:tcPr marL="36576" marR="36576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Emotions are chronic</a:t>
                      </a:r>
                    </a:p>
                  </a:txBody>
                  <a:tcPr marL="36576" marR="3657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Fluctuating ability to feel pleasure</a:t>
                      </a:r>
                    </a:p>
                  </a:txBody>
                  <a:tcPr marL="36576" marR="36576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Inability to feel pleasure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36576" marR="3657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Closeness of others is reassuring</a:t>
                      </a:r>
                    </a:p>
                  </a:txBody>
                  <a:tcPr marL="36576" marR="36576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Prefers to isolate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36576" marR="3657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Relatively stable self-esteem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36576" marR="36576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Loss of self-esteem, worthlessness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36576" marR="3657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Some specific guilt/regret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36576" marR="36576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Guilt out of proportion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36576" marR="3657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Thoughts of wanting to be with deceased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36576" marR="36576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Thoughts of active suicide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36576" marR="3657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Non-bizarre hallucinations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36576" marR="36576" marT="0" marB="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Hallucinations and/or delusions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36576" marR="36576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74650"/>
            <a:ext cx="7924800" cy="80645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How to Treat Depression. . 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295400" y="1600200"/>
            <a:ext cx="6477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7" rIns="92075" bIns="46037"/>
          <a:lstStyle/>
          <a:p>
            <a:pPr marL="342900" indent="-342900">
              <a:spcBef>
                <a:spcPct val="70000"/>
              </a:spcBef>
              <a:buFont typeface="Wingdings" pitchFamily="2" charset="2"/>
              <a:buNone/>
              <a:defRPr/>
            </a:pPr>
            <a:r>
              <a:rPr lang="en-US" sz="3000" b="1" kern="0" dirty="0">
                <a:latin typeface="+mn-lt"/>
                <a:ea typeface="+mn-ea"/>
              </a:rPr>
              <a:t>Review Desired Outcomes</a:t>
            </a:r>
          </a:p>
          <a:p>
            <a:pPr marL="342900" indent="-342900">
              <a:spcBef>
                <a:spcPct val="70000"/>
              </a:spcBef>
              <a:buFont typeface="Wingdings" pitchFamily="2" charset="2"/>
              <a:buNone/>
              <a:defRPr/>
            </a:pPr>
            <a:r>
              <a:rPr lang="en-US" sz="3000" b="1" kern="0" dirty="0">
                <a:latin typeface="+mn-lt"/>
                <a:ea typeface="+mn-ea"/>
              </a:rPr>
              <a:t>Relieve</a:t>
            </a:r>
          </a:p>
          <a:p>
            <a:pPr marL="342900" indent="-342900">
              <a:spcBef>
                <a:spcPct val="70000"/>
              </a:spcBef>
              <a:buFont typeface="Wingdings" pitchFamily="2" charset="2"/>
              <a:buChar char=""/>
              <a:defRPr/>
            </a:pPr>
            <a:r>
              <a:rPr lang="en-US" sz="3000" b="1" kern="0" dirty="0">
                <a:latin typeface="+mn-lt"/>
                <a:ea typeface="+mn-ea"/>
              </a:rPr>
              <a:t>Non-pharmacological</a:t>
            </a:r>
          </a:p>
          <a:p>
            <a:pPr marL="342900" indent="-342900">
              <a:spcBef>
                <a:spcPct val="70000"/>
              </a:spcBef>
              <a:buFont typeface="Wingdings" pitchFamily="2" charset="2"/>
              <a:buChar char=""/>
              <a:defRPr/>
            </a:pPr>
            <a:r>
              <a:rPr lang="en-US" sz="3000" b="1" kern="0" dirty="0">
                <a:latin typeface="+mn-lt"/>
                <a:ea typeface="+mn-ea"/>
              </a:rPr>
              <a:t>Pharmacological</a:t>
            </a:r>
          </a:p>
          <a:p>
            <a:pPr marL="342900" indent="-342900">
              <a:spcBef>
                <a:spcPct val="70000"/>
              </a:spcBef>
              <a:buFont typeface="Wingdings" pitchFamily="2" charset="2"/>
              <a:buNone/>
              <a:defRPr/>
            </a:pPr>
            <a:r>
              <a:rPr lang="en-US" sz="3000" b="1" kern="0" dirty="0">
                <a:latin typeface="+mn-lt"/>
                <a:ea typeface="+mn-ea"/>
              </a:rPr>
              <a:t>Consult psychiatrist/mental health professional for assistance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Psychotherapy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45720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We all do supportive psychotherapy</a:t>
            </a: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Group therapy reduces stress and mood symptoms</a:t>
            </a:r>
            <a:r>
              <a:rPr lang="en-US" baseline="30000" dirty="0">
                <a:solidFill>
                  <a:srgbClr val="92D050"/>
                </a:solidFill>
                <a:latin typeface="Arial" charset="0"/>
                <a:ea typeface="ＭＳ Ｐゴシック" charset="0"/>
                <a:cs typeface="ＭＳ Ｐゴシック" charset="0"/>
              </a:rPr>
              <a:t>36-38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Existential group therapy focused on value and meaning</a:t>
            </a:r>
            <a:r>
              <a:rPr lang="en-US" baseline="30000" dirty="0">
                <a:solidFill>
                  <a:srgbClr val="92D050"/>
                </a:solidFill>
                <a:latin typeface="Arial" charset="0"/>
                <a:ea typeface="ＭＳ Ｐゴシック" charset="0"/>
                <a:cs typeface="ＭＳ Ｐゴシック" charset="0"/>
              </a:rPr>
              <a:t>39-41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Dignity Therapy</a:t>
            </a:r>
            <a:r>
              <a:rPr lang="en-US" baseline="30000" dirty="0">
                <a:solidFill>
                  <a:srgbClr val="92D050"/>
                </a:solidFill>
                <a:latin typeface="Arial" charset="0"/>
                <a:ea typeface="ＭＳ Ｐゴシック" charset="0"/>
                <a:cs typeface="ＭＳ Ｐゴシック" charset="0"/>
              </a:rPr>
              <a:t>42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2438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Targeted at psychosocial and existential distress </a:t>
            </a:r>
          </a:p>
          <a:p>
            <a:pPr>
              <a:spcBef>
                <a:spcPts val="1200"/>
              </a:spcBef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Study of 100 patients:</a:t>
            </a:r>
          </a:p>
          <a:p>
            <a:pPr lvl="1">
              <a:spcBef>
                <a:spcPts val="1200"/>
              </a:spcBef>
            </a:pPr>
            <a:r>
              <a:rPr lang="en-US" sz="2600" dirty="0">
                <a:latin typeface="Arial" charset="0"/>
                <a:ea typeface="ＭＳ Ｐゴシック" charset="0"/>
              </a:rPr>
              <a:t>91 % satisfaction rate</a:t>
            </a:r>
          </a:p>
          <a:p>
            <a:pPr lvl="1">
              <a:spcBef>
                <a:spcPts val="1200"/>
              </a:spcBef>
            </a:pPr>
            <a:r>
              <a:rPr lang="en-US" sz="2600" dirty="0">
                <a:latin typeface="Arial" charset="0"/>
                <a:ea typeface="ＭＳ Ｐゴシック" charset="0"/>
              </a:rPr>
              <a:t>Experienced a heightened sense of:</a:t>
            </a:r>
          </a:p>
          <a:p>
            <a:pPr lvl="2">
              <a:spcBef>
                <a:spcPts val="1200"/>
              </a:spcBef>
            </a:pPr>
            <a:r>
              <a:rPr lang="en-US" sz="2400" dirty="0">
                <a:latin typeface="Arial" charset="0"/>
                <a:ea typeface="ＭＳ Ｐゴシック" charset="0"/>
              </a:rPr>
              <a:t>Dignity   ( 76 % )</a:t>
            </a:r>
          </a:p>
          <a:p>
            <a:pPr lvl="2">
              <a:spcBef>
                <a:spcPts val="1200"/>
              </a:spcBef>
            </a:pPr>
            <a:r>
              <a:rPr lang="en-US" sz="2400" dirty="0">
                <a:latin typeface="Arial" charset="0"/>
                <a:ea typeface="ＭＳ Ｐゴシック" charset="0"/>
              </a:rPr>
              <a:t>Purpose ( 68 % )</a:t>
            </a:r>
          </a:p>
          <a:p>
            <a:pPr lvl="2">
              <a:spcBef>
                <a:spcPts val="1200"/>
              </a:spcBef>
            </a:pPr>
            <a:r>
              <a:rPr lang="en-US" sz="2400" dirty="0">
                <a:latin typeface="Arial" charset="0"/>
                <a:ea typeface="ＭＳ Ｐゴシック" charset="0"/>
              </a:rPr>
              <a:t>Meaning ( 67 % )</a:t>
            </a:r>
          </a:p>
          <a:p>
            <a:pPr lvl="1">
              <a:spcBef>
                <a:spcPts val="1200"/>
              </a:spcBef>
              <a:buFont typeface="Wingdings" charset="0"/>
              <a:buNone/>
            </a:pPr>
            <a:r>
              <a:rPr lang="en-US" sz="2600" dirty="0">
                <a:latin typeface="Arial" charset="0"/>
                <a:ea typeface="ＭＳ Ｐゴシック" charset="0"/>
              </a:rPr>
              <a:t>	Increased will to live ( 47 % )</a:t>
            </a:r>
          </a:p>
          <a:p>
            <a:pPr lvl="1">
              <a:spcBef>
                <a:spcPts val="1200"/>
              </a:spcBef>
              <a:buFont typeface="Wingdings" charset="0"/>
              <a:buNone/>
            </a:pPr>
            <a:r>
              <a:rPr lang="en-US" sz="2600" dirty="0">
                <a:latin typeface="Arial" charset="0"/>
                <a:ea typeface="ＭＳ Ｐゴシック" charset="0"/>
              </a:rPr>
              <a:t>	Significantly reduced depressive symptoms 	and sense of suffering</a:t>
            </a: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Complimentary Therapies</a:t>
            </a:r>
            <a:r>
              <a:rPr lang="en-US" baseline="30000" dirty="0">
                <a:solidFill>
                  <a:srgbClr val="92D050"/>
                </a:solidFill>
                <a:latin typeface="Arial" charset="0"/>
                <a:ea typeface="ＭＳ Ｐゴシック" charset="0"/>
                <a:cs typeface="ＭＳ Ｐゴシック" charset="0"/>
              </a:rPr>
              <a:t>43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3548063" cy="4381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Guided imagery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Muscle relaxation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Hypnosis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Meditation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Massage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13288" y="1905000"/>
            <a:ext cx="4405312" cy="3086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Aromatherapy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Avoid caffeine, alcohol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Treat insomnia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Exercise (if possible)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Bright light exposure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Pharmacological Options</a:t>
            </a:r>
            <a:r>
              <a:rPr lang="en-US" baseline="30000" dirty="0">
                <a:solidFill>
                  <a:srgbClr val="92D050"/>
                </a:solidFill>
                <a:latin typeface="Arial" charset="0"/>
                <a:ea typeface="ＭＳ Ｐゴシック" charset="0"/>
                <a:cs typeface="ＭＳ Ｐゴシック" charset="0"/>
              </a:rPr>
              <a:t>45-47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22098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Consist of the usual armamentarium of more than twenty-four antidepressants with at least seven different mechanisms of action</a:t>
            </a:r>
          </a:p>
          <a:p>
            <a:pPr lvl="1"/>
            <a:endParaRPr lang="en-US" dirty="0">
              <a:latin typeface="Arial" charset="0"/>
              <a:ea typeface="ＭＳ Ｐゴシック" charset="0"/>
            </a:endParaRP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838200" y="3962400"/>
            <a:ext cx="7467600" cy="2708275"/>
            <a:chOff x="914400" y="3962400"/>
            <a:chExt cx="7467600" cy="2708275"/>
          </a:xfrm>
        </p:grpSpPr>
        <p:sp>
          <p:nvSpPr>
            <p:cNvPr id="79877" name="TextBox 3"/>
            <p:cNvSpPr txBox="1">
              <a:spLocks noChangeArrowheads="1"/>
            </p:cNvSpPr>
            <p:nvPr/>
          </p:nvSpPr>
          <p:spPr bwMode="auto">
            <a:xfrm>
              <a:off x="914400" y="3962400"/>
              <a:ext cx="2590800" cy="270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lvl="1">
                <a:spcBef>
                  <a:spcPts val="1200"/>
                </a:spcBef>
                <a:buFont typeface="Arial" charset="0"/>
                <a:buChar char="•"/>
              </a:pPr>
              <a:r>
                <a:rPr lang="en-US" b="1" dirty="0">
                  <a:ea typeface="ＭＳ Ｐゴシック" charset="0"/>
                </a:rPr>
                <a:t>TCAs</a:t>
              </a:r>
            </a:p>
            <a:p>
              <a:pPr lvl="1">
                <a:spcBef>
                  <a:spcPts val="1200"/>
                </a:spcBef>
                <a:buFont typeface="Arial" charset="0"/>
                <a:buChar char="•"/>
              </a:pPr>
              <a:r>
                <a:rPr lang="en-US" b="1" dirty="0">
                  <a:ea typeface="ＭＳ Ｐゴシック" charset="0"/>
                </a:rPr>
                <a:t>MAOIs</a:t>
              </a:r>
            </a:p>
            <a:p>
              <a:pPr lvl="1">
                <a:spcBef>
                  <a:spcPts val="1200"/>
                </a:spcBef>
                <a:buFont typeface="Arial" charset="0"/>
                <a:buChar char="•"/>
              </a:pPr>
              <a:r>
                <a:rPr lang="en-US" b="1" dirty="0">
                  <a:ea typeface="ＭＳ Ｐゴシック" charset="0"/>
                </a:rPr>
                <a:t>SSRIs</a:t>
              </a:r>
            </a:p>
            <a:p>
              <a:pPr lvl="1">
                <a:spcBef>
                  <a:spcPts val="1200"/>
                </a:spcBef>
                <a:buFont typeface="Arial" charset="0"/>
                <a:buChar char="•"/>
              </a:pPr>
              <a:r>
                <a:rPr lang="en-US" b="1" dirty="0">
                  <a:ea typeface="ＭＳ Ｐゴシック" charset="0"/>
                </a:rPr>
                <a:t>SNRIs</a:t>
              </a:r>
            </a:p>
            <a:p>
              <a:endParaRPr lang="en-US" b="1" dirty="0"/>
            </a:p>
          </p:txBody>
        </p:sp>
        <p:sp>
          <p:nvSpPr>
            <p:cNvPr id="79878" name="TextBox 4"/>
            <p:cNvSpPr txBox="1">
              <a:spLocks noChangeArrowheads="1"/>
            </p:cNvSpPr>
            <p:nvPr/>
          </p:nvSpPr>
          <p:spPr bwMode="auto">
            <a:xfrm>
              <a:off x="5791200" y="3962400"/>
              <a:ext cx="2590800" cy="2124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lvl="1">
                <a:spcBef>
                  <a:spcPts val="1200"/>
                </a:spcBef>
                <a:buFont typeface="Arial" charset="0"/>
                <a:buChar char="•"/>
              </a:pPr>
              <a:r>
                <a:rPr lang="en-US" b="1" dirty="0">
                  <a:ea typeface="ＭＳ Ｐゴシック" charset="0"/>
                </a:rPr>
                <a:t>NDRIs</a:t>
              </a:r>
            </a:p>
            <a:p>
              <a:pPr lvl="1">
                <a:spcBef>
                  <a:spcPts val="1200"/>
                </a:spcBef>
                <a:buFont typeface="Arial" charset="0"/>
                <a:buChar char="•"/>
              </a:pPr>
              <a:r>
                <a:rPr lang="en-US" b="1" dirty="0">
                  <a:ea typeface="ＭＳ Ｐゴシック" charset="0"/>
                </a:rPr>
                <a:t>SNDIs</a:t>
              </a:r>
            </a:p>
            <a:p>
              <a:pPr lvl="1">
                <a:spcBef>
                  <a:spcPts val="1200"/>
                </a:spcBef>
                <a:buFont typeface="Arial" charset="0"/>
                <a:buChar char="•"/>
              </a:pPr>
              <a:r>
                <a:rPr lang="en-US" b="1" dirty="0">
                  <a:ea typeface="ＭＳ Ｐゴシック" charset="0"/>
                </a:rPr>
                <a:t>SARIs</a:t>
              </a:r>
            </a:p>
            <a:p>
              <a:endParaRPr lang="en-US" b="1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914400"/>
          </a:xfrm>
        </p:spPr>
        <p:txBody>
          <a:bodyPr/>
          <a:lstStyle/>
          <a:p>
            <a:r>
              <a:rPr lang="en-US" sz="3000" dirty="0">
                <a:latin typeface="Arial" charset="0"/>
                <a:ea typeface="ＭＳ Ｐゴシック" charset="0"/>
                <a:cs typeface="ＭＳ Ｐゴシック" charset="0"/>
              </a:rPr>
              <a:t>Current Depression Treatment Guidelines</a:t>
            </a:r>
            <a:r>
              <a:rPr lang="en-US" sz="3000" baseline="30000" dirty="0">
                <a:solidFill>
                  <a:srgbClr val="92D050"/>
                </a:solidFill>
                <a:latin typeface="Arial" charset="0"/>
                <a:ea typeface="ＭＳ Ｐゴシック" charset="0"/>
                <a:cs typeface="ＭＳ Ｐゴシック" charset="0"/>
              </a:rPr>
              <a:t>44,45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4876800"/>
          </a:xfrm>
        </p:spPr>
        <p:txBody>
          <a:bodyPr/>
          <a:lstStyle/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Moderate to severe depression:</a:t>
            </a:r>
          </a:p>
          <a:p>
            <a:pPr lvl="1"/>
            <a:r>
              <a:rPr lang="en-US" sz="2600" dirty="0">
                <a:latin typeface="Arial" charset="0"/>
                <a:ea typeface="ＭＳ Ｐゴシック" charset="0"/>
              </a:rPr>
              <a:t>Psychotherapy + Antidepressants</a:t>
            </a:r>
          </a:p>
          <a:p>
            <a:pPr lvl="2"/>
            <a:r>
              <a:rPr lang="en-US" sz="2400" dirty="0">
                <a:latin typeface="Arial" charset="0"/>
                <a:ea typeface="ＭＳ Ｐゴシック" charset="0"/>
              </a:rPr>
              <a:t>Titration of dose over weeks</a:t>
            </a:r>
          </a:p>
          <a:p>
            <a:pPr lvl="2"/>
            <a:r>
              <a:rPr lang="en-US" sz="2400" dirty="0">
                <a:latin typeface="Arial" charset="0"/>
                <a:ea typeface="ＭＳ Ｐゴシック" charset="0"/>
              </a:rPr>
              <a:t>If no moderate improvement by 6-8 weeks</a:t>
            </a:r>
          </a:p>
          <a:p>
            <a:pPr lvl="3"/>
            <a:r>
              <a:rPr lang="en-US" sz="2000" dirty="0">
                <a:latin typeface="Arial" charset="0"/>
                <a:ea typeface="ＭＳ Ｐゴシック" charset="0"/>
              </a:rPr>
              <a:t>Adjust treatment, monitor ANOTHER 6-8 weeks</a:t>
            </a:r>
          </a:p>
          <a:p>
            <a:pPr lvl="2"/>
            <a:r>
              <a:rPr lang="en-US" sz="2400" dirty="0">
                <a:latin typeface="Arial" charset="0"/>
                <a:ea typeface="ＭＳ Ｐゴシック" charset="0"/>
              </a:rPr>
              <a:t>Continuation after remission = 16 to 20 weeks</a:t>
            </a:r>
          </a:p>
          <a:p>
            <a:pPr lvl="3"/>
            <a:r>
              <a:rPr lang="en-US" sz="2000" dirty="0">
                <a:latin typeface="Arial" charset="0"/>
                <a:ea typeface="ＭＳ Ｐゴシック" charset="0"/>
              </a:rPr>
              <a:t>Then maintenance</a:t>
            </a:r>
          </a:p>
          <a:p>
            <a:pPr lvl="2"/>
            <a:r>
              <a:rPr lang="en-US" sz="2400" dirty="0">
                <a:latin typeface="Arial" charset="0"/>
                <a:ea typeface="ＭＳ Ｐゴシック" charset="0"/>
              </a:rPr>
              <a:t>Partial response is associated with poor outcomes</a:t>
            </a:r>
          </a:p>
          <a:p>
            <a:pPr lvl="2"/>
            <a:endParaRPr lang="en-US" sz="2400" dirty="0">
              <a:latin typeface="Arial" charset="0"/>
              <a:ea typeface="ＭＳ Ｐゴシック" charset="0"/>
            </a:endParaRPr>
          </a:p>
          <a:p>
            <a:pPr lvl="1"/>
            <a:endParaRPr lang="en-US" sz="26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Why the Guidelines Fall Short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56388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STAR*D</a:t>
            </a:r>
            <a:r>
              <a:rPr lang="en-US" baseline="30000" dirty="0">
                <a:solidFill>
                  <a:srgbClr val="92D050"/>
                </a:solidFill>
                <a:latin typeface="Arial" charset="0"/>
                <a:ea typeface="ＭＳ Ｐゴシック" charset="0"/>
                <a:cs typeface="ＭＳ Ｐゴシック" charset="0"/>
              </a:rPr>
              <a:t>48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sym typeface="Symbol" charset="0"/>
              </a:rPr>
              <a:t>14 weeks monotherapy with SSRI</a:t>
            </a:r>
          </a:p>
          <a:p>
            <a:pPr lvl="2"/>
            <a:r>
              <a:rPr lang="en-US" dirty="0">
                <a:latin typeface="Arial" charset="0"/>
                <a:ea typeface="ＭＳ Ｐゴシック" charset="0"/>
                <a:sym typeface="Symbol" charset="0"/>
              </a:rPr>
              <a:t> 50% response and  30% remission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Hospice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average time on hospice in US &lt; 9 weeks (median &lt; 3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weeks)</a:t>
            </a:r>
            <a:r>
              <a:rPr lang="en-US" baseline="30000" dirty="0" smtClean="0">
                <a:solidFill>
                  <a:srgbClr val="92D050"/>
                </a:solidFill>
                <a:latin typeface="Arial" charset="0"/>
                <a:ea typeface="ＭＳ Ｐゴシック" charset="0"/>
              </a:rPr>
              <a:t>49</a:t>
            </a:r>
            <a:endParaRPr lang="en-US" baseline="30000" dirty="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psyche01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482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0339" name="Rectangle 3"/>
          <p:cNvSpPr>
            <a:spLocks noGrp="1" noChangeArrowheads="1"/>
          </p:cNvSpPr>
          <p:nvPr>
            <p:ph type="title"/>
          </p:nvPr>
        </p:nvSpPr>
        <p:spPr>
          <a:xfrm>
            <a:off x="5080000" y="609600"/>
            <a:ext cx="4064000" cy="1143000"/>
          </a:xfrm>
        </p:spPr>
        <p:txBody>
          <a:bodyPr anchor="ctr" anchorCtr="0"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Psyche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5106988" y="1935163"/>
            <a:ext cx="4037012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70000"/>
              </a:spcBef>
              <a:buClr>
                <a:srgbClr val="FAFD00"/>
              </a:buClr>
              <a:buFont typeface="Wingdings" charset="0"/>
              <a:buChar char=""/>
            </a:pPr>
            <a:r>
              <a:rPr lang="en-US" sz="2600" b="1" dirty="0">
                <a:solidFill>
                  <a:srgbClr val="FFFFFF"/>
                </a:solidFill>
              </a:rPr>
              <a:t>Goddess representing</a:t>
            </a:r>
          </a:p>
          <a:p>
            <a:pPr marL="742950" lvl="1" indent="-285750">
              <a:spcBef>
                <a:spcPct val="50000"/>
              </a:spcBef>
              <a:buClr>
                <a:srgbClr val="FAFD00"/>
              </a:buClr>
              <a:buFont typeface="Wingdings" charset="0"/>
              <a:buChar char="§"/>
            </a:pPr>
            <a:r>
              <a:rPr lang="en-US" sz="2400" b="1" dirty="0">
                <a:solidFill>
                  <a:srgbClr val="FFFFFF"/>
                </a:solidFill>
              </a:rPr>
              <a:t>Beauty</a:t>
            </a:r>
          </a:p>
          <a:p>
            <a:pPr marL="742950" lvl="1" indent="-285750">
              <a:spcBef>
                <a:spcPct val="50000"/>
              </a:spcBef>
              <a:buClr>
                <a:srgbClr val="FAFD00"/>
              </a:buClr>
              <a:buFont typeface="Wingdings" charset="0"/>
              <a:buChar char="§"/>
            </a:pPr>
            <a:r>
              <a:rPr lang="en-US" sz="2400" b="1" dirty="0">
                <a:solidFill>
                  <a:srgbClr val="FFFFFF"/>
                </a:solidFill>
              </a:rPr>
              <a:t>Soul</a:t>
            </a:r>
          </a:p>
          <a:p>
            <a:pPr marL="742950" lvl="1" indent="-285750">
              <a:spcBef>
                <a:spcPct val="50000"/>
              </a:spcBef>
              <a:buClr>
                <a:srgbClr val="FAFD00"/>
              </a:buClr>
              <a:buFont typeface="Wingdings" charset="0"/>
              <a:buChar char="§"/>
            </a:pPr>
            <a:r>
              <a:rPr lang="en-US" sz="2400" b="1" dirty="0">
                <a:solidFill>
                  <a:srgbClr val="FFFFFF"/>
                </a:solidFill>
              </a:rPr>
              <a:t>Sleep</a:t>
            </a:r>
          </a:p>
          <a:p>
            <a:pPr marL="742950" lvl="1" indent="-285750">
              <a:spcBef>
                <a:spcPct val="50000"/>
              </a:spcBef>
              <a:buClr>
                <a:srgbClr val="FAFD00"/>
              </a:buClr>
              <a:buFont typeface="Wingdings" charset="0"/>
              <a:buChar char="§"/>
            </a:pPr>
            <a:r>
              <a:rPr lang="en-US" sz="2400" b="1" dirty="0">
                <a:solidFill>
                  <a:srgbClr val="FFFFFF"/>
                </a:solidFill>
              </a:rPr>
              <a:t>Death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Psychostimulants</a:t>
            </a:r>
            <a:r>
              <a:rPr lang="en-US" baseline="30000" dirty="0">
                <a:solidFill>
                  <a:srgbClr val="92D050"/>
                </a:solidFill>
                <a:latin typeface="Arial" charset="0"/>
                <a:ea typeface="ＭＳ Ｐゴシック" charset="0"/>
                <a:cs typeface="ＭＳ Ｐゴシック" charset="0"/>
              </a:rPr>
              <a:t>50-54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7788" y="1600200"/>
            <a:ext cx="6448425" cy="4953000"/>
          </a:xfrm>
        </p:spPr>
        <p:txBody>
          <a:bodyPr/>
          <a:lstStyle/>
          <a:p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Rapid effect in hours to days</a:t>
            </a:r>
          </a:p>
          <a:p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Minimal adverse effects</a:t>
            </a:r>
          </a:p>
          <a:p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Can continue indefinitely </a:t>
            </a:r>
          </a:p>
          <a:p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Titrate to effect or side effect</a:t>
            </a:r>
          </a:p>
          <a:p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Tolerance may not be a factor</a:t>
            </a:r>
          </a:p>
          <a:p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Diminish opioid induced sedation</a:t>
            </a:r>
            <a:r>
              <a:rPr lang="en-US" sz="2800" baseline="30000" dirty="0">
                <a:solidFill>
                  <a:srgbClr val="92D050"/>
                </a:solidFill>
                <a:latin typeface="Arial" charset="0"/>
                <a:ea typeface="ＭＳ Ｐゴシック" charset="0"/>
                <a:cs typeface="ＭＳ Ｐゴシック" charset="0"/>
              </a:rPr>
              <a:t>51</a:t>
            </a:r>
            <a:endParaRPr lang="en-US" sz="2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May provide adjuvant analgesia</a:t>
            </a:r>
            <a:r>
              <a:rPr lang="en-US" sz="2800" baseline="30000" dirty="0">
                <a:solidFill>
                  <a:srgbClr val="92D050"/>
                </a:solidFill>
                <a:latin typeface="Arial" charset="0"/>
                <a:ea typeface="ＭＳ Ｐゴシック" charset="0"/>
                <a:cs typeface="ＭＳ Ｐゴシック" charset="0"/>
              </a:rPr>
              <a:t>55</a:t>
            </a:r>
            <a:endParaRPr lang="en-US" sz="26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9144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Response to Methylphenidate</a:t>
            </a:r>
          </a:p>
        </p:txBody>
      </p:sp>
      <p:grpSp>
        <p:nvGrpSpPr>
          <p:cNvPr id="88067" name="Group 4"/>
          <p:cNvGrpSpPr>
            <a:grpSpLocks/>
          </p:cNvGrpSpPr>
          <p:nvPr/>
        </p:nvGrpSpPr>
        <p:grpSpPr bwMode="auto">
          <a:xfrm>
            <a:off x="0" y="1295400"/>
            <a:ext cx="5181600" cy="3324225"/>
            <a:chOff x="8686800" y="9640186"/>
            <a:chExt cx="6908800" cy="4174165"/>
          </a:xfrm>
        </p:grpSpPr>
        <p:pic>
          <p:nvPicPr>
            <p:cNvPr id="88077" name="Picture 121" descr="MPH Chart Review Figs 9-24-09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30" t="14760" r="8401" b="14603"/>
            <a:stretch>
              <a:fillRect/>
            </a:stretch>
          </p:blipFill>
          <p:spPr bwMode="auto">
            <a:xfrm>
              <a:off x="8686800" y="10118651"/>
              <a:ext cx="6096000" cy="3695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 bwMode="auto">
            <a:xfrm>
              <a:off x="8686800" y="9640186"/>
              <a:ext cx="6908800" cy="1152181"/>
            </a:xfrm>
            <a:prstGeom prst="rect">
              <a:avLst/>
            </a:prstGeom>
            <a:noFill/>
            <a:ln w="101600" algn="ctr">
              <a:noFill/>
              <a:miter lim="800000"/>
              <a:headEnd/>
              <a:tailEnd/>
            </a:ln>
            <a:effectLst>
              <a:outerShdw sx="1000" sy="1000" algn="ctr" rotWithShape="0">
                <a:srgbClr val="808080"/>
              </a:outerShdw>
            </a:effectLst>
          </p:spPr>
          <p:txBody>
            <a:bodyPr lIns="79995" tIns="0" rIns="79995" bIns="39998">
              <a:spAutoFit/>
            </a:bodyPr>
            <a:lstStyle>
              <a:lvl1pPr defTabSz="800100"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defTabSz="800100"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r>
                <a:rPr lang="en-US" sz="2400" b="1" dirty="0"/>
                <a:t>Percent of Patients Responding</a:t>
              </a:r>
              <a:endParaRPr lang="en-US" sz="2400" dirty="0"/>
            </a:p>
            <a:p>
              <a:pPr algn="just"/>
              <a:endParaRPr lang="en-US" sz="3300" dirty="0">
                <a:solidFill>
                  <a:srgbClr val="373C3F"/>
                </a:solidFill>
              </a:endParaRPr>
            </a:p>
          </p:txBody>
        </p:sp>
      </p:grpSp>
      <p:sp>
        <p:nvSpPr>
          <p:cNvPr id="88068" name="Rectangle 7"/>
          <p:cNvSpPr>
            <a:spLocks noChangeArrowheads="1"/>
          </p:cNvSpPr>
          <p:nvPr/>
        </p:nvSpPr>
        <p:spPr bwMode="auto">
          <a:xfrm>
            <a:off x="2667000" y="6457950"/>
            <a:ext cx="3276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i="1" dirty="0"/>
              <a:t>Irwin, S.A., et al.  In prep.</a:t>
            </a:r>
          </a:p>
        </p:txBody>
      </p:sp>
      <p:grpSp>
        <p:nvGrpSpPr>
          <p:cNvPr id="88069" name="Group 8"/>
          <p:cNvGrpSpPr>
            <a:grpSpLocks/>
          </p:cNvGrpSpPr>
          <p:nvPr/>
        </p:nvGrpSpPr>
        <p:grpSpPr bwMode="auto">
          <a:xfrm>
            <a:off x="4572000" y="2743200"/>
            <a:ext cx="4572000" cy="3657600"/>
            <a:chOff x="8686800" y="13910671"/>
            <a:chExt cx="5943600" cy="4224929"/>
          </a:xfrm>
        </p:grpSpPr>
        <p:pic>
          <p:nvPicPr>
            <p:cNvPr id="88075" name="Picture 122" descr="MPH Chart Review Fig time to response 9-24-09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75" t="14233" r="9152" b="15155"/>
            <a:stretch>
              <a:fillRect/>
            </a:stretch>
          </p:blipFill>
          <p:spPr bwMode="auto">
            <a:xfrm>
              <a:off x="8686800" y="14376400"/>
              <a:ext cx="5943600" cy="375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/>
            <p:nvPr/>
          </p:nvSpPr>
          <p:spPr bwMode="auto">
            <a:xfrm>
              <a:off x="8763159" y="13910671"/>
              <a:ext cx="5334793" cy="948042"/>
            </a:xfrm>
            <a:prstGeom prst="rect">
              <a:avLst/>
            </a:prstGeom>
            <a:noFill/>
            <a:ln w="101600" algn="ctr">
              <a:noFill/>
              <a:miter lim="800000"/>
              <a:headEnd/>
              <a:tailEnd/>
            </a:ln>
            <a:effectLst>
              <a:outerShdw sx="1000" sy="1000" algn="ctr" rotWithShape="0">
                <a:srgbClr val="808080"/>
              </a:outerShdw>
            </a:effectLst>
          </p:spPr>
          <p:txBody>
            <a:bodyPr lIns="79995" tIns="0" rIns="79995" bIns="39998">
              <a:spAutoFit/>
            </a:bodyPr>
            <a:lstStyle>
              <a:lvl1pPr defTabSz="800100">
                <a:defRPr sz="28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defTabSz="800100"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r>
                <a:rPr lang="en-US" sz="2400" b="1" dirty="0"/>
                <a:t>Time to Response</a:t>
              </a:r>
              <a:endParaRPr lang="en-US" sz="2400" dirty="0"/>
            </a:p>
            <a:p>
              <a:pPr algn="just"/>
              <a:endParaRPr lang="en-US" sz="3300" dirty="0">
                <a:solidFill>
                  <a:srgbClr val="373C3F"/>
                </a:solidFill>
              </a:endParaRPr>
            </a:p>
          </p:txBody>
        </p:sp>
      </p:grpSp>
      <p:sp>
        <p:nvSpPr>
          <p:cNvPr id="88070" name="Rectangle 12"/>
          <p:cNvSpPr>
            <a:spLocks noChangeArrowheads="1"/>
          </p:cNvSpPr>
          <p:nvPr/>
        </p:nvSpPr>
        <p:spPr bwMode="auto">
          <a:xfrm>
            <a:off x="0" y="4572000"/>
            <a:ext cx="457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/>
              <a:t>(χ2 = 38.9, 3 df, </a:t>
            </a:r>
            <a:r>
              <a:rPr lang="en-US" sz="2400" i="1" dirty="0"/>
              <a:t>p &lt; </a:t>
            </a:r>
            <a:r>
              <a:rPr lang="en-US" sz="2400" dirty="0"/>
              <a:t>0.001)</a:t>
            </a:r>
          </a:p>
        </p:txBody>
      </p:sp>
      <p:sp>
        <p:nvSpPr>
          <p:cNvPr id="88071" name="TextBox 13"/>
          <p:cNvSpPr txBox="1">
            <a:spLocks noChangeArrowheads="1"/>
          </p:cNvSpPr>
          <p:nvPr/>
        </p:nvSpPr>
        <p:spPr bwMode="auto">
          <a:xfrm>
            <a:off x="1371600" y="2438400"/>
            <a:ext cx="469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2000" b="1" dirty="0"/>
              <a:t>21</a:t>
            </a:r>
          </a:p>
        </p:txBody>
      </p:sp>
      <p:sp>
        <p:nvSpPr>
          <p:cNvPr id="88072" name="TextBox 14"/>
          <p:cNvSpPr txBox="1">
            <a:spLocks noChangeArrowheads="1"/>
          </p:cNvSpPr>
          <p:nvPr/>
        </p:nvSpPr>
        <p:spPr bwMode="auto">
          <a:xfrm>
            <a:off x="2057400" y="3228975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2000" b="1" dirty="0"/>
              <a:t>9</a:t>
            </a:r>
          </a:p>
        </p:txBody>
      </p:sp>
      <p:sp>
        <p:nvSpPr>
          <p:cNvPr id="88073" name="TextBox 15"/>
          <p:cNvSpPr txBox="1">
            <a:spLocks noChangeArrowheads="1"/>
          </p:cNvSpPr>
          <p:nvPr/>
        </p:nvSpPr>
        <p:spPr bwMode="auto">
          <a:xfrm>
            <a:off x="2743200" y="3429000"/>
            <a:ext cx="469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2000" b="1" dirty="0"/>
              <a:t>13</a:t>
            </a:r>
          </a:p>
        </p:txBody>
      </p:sp>
      <p:sp>
        <p:nvSpPr>
          <p:cNvPr id="88074" name="TextBox 16"/>
          <p:cNvSpPr txBox="1">
            <a:spLocks noChangeArrowheads="1"/>
          </p:cNvSpPr>
          <p:nvPr/>
        </p:nvSpPr>
        <p:spPr bwMode="auto">
          <a:xfrm>
            <a:off x="3352800" y="3228975"/>
            <a:ext cx="469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2000" b="1" dirty="0">
                <a:solidFill>
                  <a:schemeClr val="bg2"/>
                </a:solidFill>
              </a:rPr>
              <a:t>21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/>
          </p:cNvSpPr>
          <p:nvPr/>
        </p:nvSpPr>
        <p:spPr bwMode="auto">
          <a:xfrm>
            <a:off x="609600" y="266700"/>
            <a:ext cx="792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7" rIns="92075" bIns="46037" anchor="b" anchorCtr="1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r>
              <a:rPr lang="en-US" sz="3600" b="1" kern="0" dirty="0" smtClean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Ketamine</a:t>
            </a:r>
            <a:endParaRPr lang="en-US" sz="3600" b="1" kern="0" dirty="0">
              <a:solidFill>
                <a:srgbClr val="FAFD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6627" name="Content Placeholder 2"/>
          <p:cNvSpPr>
            <a:spLocks/>
          </p:cNvSpPr>
          <p:nvPr/>
        </p:nvSpPr>
        <p:spPr bwMode="auto">
          <a:xfrm>
            <a:off x="228600" y="1295400"/>
            <a:ext cx="8915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7" rIns="92075" bIns="46037"/>
          <a:lstStyle/>
          <a:p>
            <a:pPr marL="342900" indent="-342900">
              <a:spcBef>
                <a:spcPts val="1200"/>
              </a:spcBef>
              <a:buFont typeface="Wingdings" pitchFamily="84" charset="2"/>
              <a:buChar char=""/>
            </a:pPr>
            <a:r>
              <a:rPr lang="en-US" b="1" dirty="0" smtClean="0"/>
              <a:t>Preliminary studies show rapid-onset and persistent antidepressant effects after single IV infusion (range 0.27 – 0.5 mg / kg)</a:t>
            </a:r>
            <a:endParaRPr lang="en-US" b="1" baseline="30000" dirty="0" smtClean="0">
              <a:solidFill>
                <a:srgbClr val="92D050"/>
              </a:solidFill>
            </a:endParaRPr>
          </a:p>
          <a:p>
            <a:pPr marL="342900" indent="-342900">
              <a:spcBef>
                <a:spcPts val="1200"/>
              </a:spcBef>
              <a:buFont typeface="Wingdings" pitchFamily="84" charset="2"/>
              <a:buChar char=""/>
            </a:pPr>
            <a:r>
              <a:rPr lang="en-US" b="1" dirty="0" smtClean="0"/>
              <a:t>Commonly </a:t>
            </a:r>
            <a:r>
              <a:rPr lang="en-US" b="1" dirty="0"/>
              <a:t>used anesthetic	</a:t>
            </a:r>
            <a:endParaRPr lang="en-US" b="1" dirty="0" smtClean="0"/>
          </a:p>
          <a:p>
            <a:pPr marL="285750" indent="-285750">
              <a:spcBef>
                <a:spcPts val="1200"/>
              </a:spcBef>
              <a:buFont typeface="Arial"/>
              <a:buChar char="•"/>
            </a:pPr>
            <a:r>
              <a:rPr lang="en-US" b="1" dirty="0" smtClean="0"/>
              <a:t>Good evidence in cancer pain</a:t>
            </a:r>
          </a:p>
          <a:p>
            <a:pPr marL="342900" indent="-342900">
              <a:spcBef>
                <a:spcPts val="1200"/>
              </a:spcBef>
              <a:buFont typeface="Wingdings" pitchFamily="84" charset="2"/>
              <a:buChar char=""/>
            </a:pPr>
            <a:r>
              <a:rPr lang="en-US" b="1" dirty="0"/>
              <a:t>Can be given orally, transdermally, parenterally</a:t>
            </a:r>
          </a:p>
          <a:p>
            <a:pPr marL="342900" indent="-342900">
              <a:spcBef>
                <a:spcPts val="1200"/>
              </a:spcBef>
              <a:buFont typeface="Wingdings" pitchFamily="84" charset="2"/>
              <a:buChar char=""/>
            </a:pPr>
            <a:r>
              <a:rPr lang="en-US" b="1" dirty="0"/>
              <a:t>Inexpensive</a:t>
            </a:r>
            <a:endParaRPr lang="en-US" b="1" dirty="0" smtClean="0"/>
          </a:p>
          <a:p>
            <a:pPr marL="342900" indent="-342900">
              <a:spcBef>
                <a:spcPts val="1200"/>
              </a:spcBef>
              <a:buFont typeface="Wingdings" pitchFamily="84" charset="2"/>
              <a:buChar char=""/>
            </a:pPr>
            <a:endParaRPr lang="en-US" b="1" dirty="0" smtClean="0"/>
          </a:p>
          <a:p>
            <a:pPr marL="342900" indent="-342900">
              <a:spcBef>
                <a:spcPts val="1200"/>
              </a:spcBef>
              <a:buFont typeface="Wingdings" pitchFamily="84" charset="2"/>
              <a:buChar char=""/>
            </a:pPr>
            <a:endParaRPr lang="en-US" b="1" dirty="0"/>
          </a:p>
          <a:p>
            <a:pPr marL="342900" indent="-342900">
              <a:spcBef>
                <a:spcPts val="1200"/>
              </a:spcBef>
              <a:buFont typeface="Wingdings" pitchFamily="84" charset="2"/>
              <a:buChar char=""/>
            </a:pP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2819400" y="6457890"/>
            <a:ext cx="6324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/>
              <a:t>Irwin, S.A. and Iglewicz, A., JPM, 13: 903-908, 2010.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2186901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Ketamine Study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9144000" cy="54864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Open-label pilot study in the hospice population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Study Aims: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Assess efficacy of </a:t>
            </a:r>
            <a:r>
              <a:rPr lang="en-US" sz="2400" i="1" u="sng" dirty="0" smtClean="0">
                <a:solidFill>
                  <a:schemeClr val="tx1"/>
                </a:solidFill>
              </a:rPr>
              <a:t>oral</a:t>
            </a:r>
            <a:r>
              <a:rPr lang="en-US" sz="2400" dirty="0" smtClean="0">
                <a:solidFill>
                  <a:schemeClr val="tx1"/>
                </a:solidFill>
              </a:rPr>
              <a:t> ketamine for the treatment of depression and anxiety</a:t>
            </a:r>
          </a:p>
          <a:p>
            <a:pPr lvl="2"/>
            <a:r>
              <a:rPr lang="en-US" sz="2400" dirty="0" smtClean="0">
                <a:solidFill>
                  <a:schemeClr val="tx1"/>
                </a:solidFill>
              </a:rPr>
              <a:t>HADS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Assess tolerability of oral ketamine</a:t>
            </a:r>
          </a:p>
          <a:p>
            <a:pPr lvl="2"/>
            <a:r>
              <a:rPr lang="en-US" sz="2400" dirty="0" smtClean="0">
                <a:solidFill>
                  <a:schemeClr val="tx1"/>
                </a:solidFill>
              </a:rPr>
              <a:t>BPRS, YMRS, Adverse Symptom Checklist (ASC) </a:t>
            </a:r>
          </a:p>
          <a:p>
            <a:pPr lvl="1"/>
            <a:r>
              <a:rPr lang="en-US" sz="2400" dirty="0" smtClean="0"/>
              <a:t>14 patients completed the trial </a:t>
            </a:r>
          </a:p>
          <a:p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819400" y="6457890"/>
            <a:ext cx="6324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/>
              <a:t>Irwin, S.A. and Iglewicz, A., JPM, 13: 903-908, 2010.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591646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HADS Anxiety and Depression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8905084"/>
              </p:ext>
            </p:extLst>
          </p:nvPr>
        </p:nvGraphicFramePr>
        <p:xfrm>
          <a:off x="304800" y="1447800"/>
          <a:ext cx="8610600" cy="5226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9" name="SlideWrite Plus Document" r:id="rId3" imgW="5400000" imgH="3278520" progId="Swg.Document">
                  <p:embed/>
                </p:oleObj>
              </mc:Choice>
              <mc:Fallback>
                <p:oleObj name="SlideWrite Plus Document" r:id="rId3" imgW="5400000" imgH="3278520" progId="Swg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1447800"/>
                        <a:ext cx="8610600" cy="52265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2819400" y="6457890"/>
            <a:ext cx="6324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/>
              <a:t>Irwin, S.A. and Iglewicz, A., JPM, 13: 903-908, 2010.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8333792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 Categories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7842602"/>
              </p:ext>
            </p:extLst>
          </p:nvPr>
        </p:nvGraphicFramePr>
        <p:xfrm>
          <a:off x="381000" y="1370051"/>
          <a:ext cx="8382000" cy="5087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3" name="SlideWrite Plus Document" r:id="rId3" imgW="5400000" imgH="3278520" progId="Swg.Document">
                  <p:embed/>
                </p:oleObj>
              </mc:Choice>
              <mc:Fallback>
                <p:oleObj name="SlideWrite Plus Document" r:id="rId3" imgW="5400000" imgH="3278520" progId="Swg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1370051"/>
                        <a:ext cx="8382000" cy="50878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2819400" y="6457890"/>
            <a:ext cx="6324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/>
              <a:t>Irwin, S.A. and Iglewicz, A., JPM, 13: 903-908, 2010.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6592932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SSRIs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3025" y="1676400"/>
            <a:ext cx="645795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Latency 3 – 6 weeks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30% effective 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Well tolerated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Once-daily dosing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Lower doses may be effective in 	advanced illness, still titrate to 	effect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Check for drug-drug interactions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Other Antidepressants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57400"/>
            <a:ext cx="6858000" cy="4457700"/>
          </a:xfrm>
        </p:spPr>
        <p:txBody>
          <a:bodyPr/>
          <a:lstStyle/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May be particularly helpful for: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Sedation (mirtazapine, trazodone)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Energy (bupropion, SNRIs)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Appetite stimulation (mirtazapine)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Pain (SNRIs, bupropion, SSRIs)</a:t>
            </a:r>
          </a:p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Still being studied in this population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Potential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425543" cy="5238307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1" indent="-342900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Decrease suffering and improve quality of life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Increase </a:t>
            </a:r>
            <a:r>
              <a:rPr lang="en-US" sz="2000" dirty="0"/>
              <a:t>positive </a:t>
            </a:r>
            <a:r>
              <a:rPr lang="en-US" sz="2000" dirty="0" smtClean="0"/>
              <a:t>outcomes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Improve prognosis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I</a:t>
            </a:r>
            <a:r>
              <a:rPr lang="en-US" sz="2000" dirty="0" smtClean="0"/>
              <a:t>ncrease regimen adherence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Improve team satisfaction / morale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Addressing challenging </a:t>
            </a:r>
            <a:r>
              <a:rPr lang="en-US" sz="2000" dirty="0"/>
              <a:t>patients and families</a:t>
            </a:r>
            <a:endParaRPr lang="en-US" sz="2000" dirty="0" smtClean="0"/>
          </a:p>
          <a:p>
            <a:pPr lvl="1">
              <a:spcAft>
                <a:spcPts val="600"/>
              </a:spcAft>
            </a:pPr>
            <a:r>
              <a:rPr lang="en-US" sz="2000" dirty="0" smtClean="0"/>
              <a:t>Hard to treat / Symptoms not responding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Increase revenue, cost savings, and cost-efficiency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Reduce unnecessary clinic visits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R</a:t>
            </a:r>
            <a:r>
              <a:rPr lang="en-US" sz="2000" dirty="0" smtClean="0"/>
              <a:t>educe medication costs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R</a:t>
            </a:r>
            <a:r>
              <a:rPr lang="en-US" sz="2000" dirty="0" smtClean="0"/>
              <a:t>educe hospital lengths of stay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R</a:t>
            </a:r>
            <a:r>
              <a:rPr lang="en-US" sz="2000" dirty="0" smtClean="0"/>
              <a:t>educe readmissions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R</a:t>
            </a:r>
            <a:r>
              <a:rPr lang="en-US" sz="2000" dirty="0" smtClean="0"/>
              <a:t>educe Emergency service usage</a:t>
            </a:r>
          </a:p>
        </p:txBody>
      </p:sp>
    </p:spTree>
    <p:extLst>
      <p:ext uri="{BB962C8B-B14F-4D97-AF65-F5344CB8AC3E}">
        <p14:creationId xmlns:p14="http://schemas.microsoft.com/office/powerpoint/2010/main" val="11817109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. . . Carl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7663" y="2286000"/>
            <a:ext cx="8448675" cy="24384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How will you manage Carl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 Depression?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Patient and Family Issues</a:t>
            </a:r>
            <a:r>
              <a:rPr lang="en-US" baseline="30000" dirty="0">
                <a:solidFill>
                  <a:srgbClr val="92D050"/>
                </a:solidFill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71500" y="1600200"/>
            <a:ext cx="2514600" cy="1295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buFont typeface="Wingdings" pitchFamily="2" charset="2"/>
              <a:buNone/>
              <a:defRPr/>
            </a:pPr>
            <a:r>
              <a:rPr lang="en-US" dirty="0">
                <a:latin typeface="Arial" pitchFamily="34" charset="0"/>
                <a:ea typeface="+mn-ea"/>
              </a:rPr>
              <a:t>Disease</a:t>
            </a:r>
            <a:br>
              <a:rPr lang="en-US" dirty="0">
                <a:latin typeface="Arial" pitchFamily="34" charset="0"/>
                <a:ea typeface="+mn-ea"/>
              </a:rPr>
            </a:br>
            <a:r>
              <a:rPr lang="en-US" dirty="0">
                <a:latin typeface="Arial" pitchFamily="34" charset="0"/>
                <a:ea typeface="+mn-ea"/>
              </a:rPr>
              <a:t>management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71500" y="3048000"/>
            <a:ext cx="2514600" cy="1371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buFont typeface="Wingdings" pitchFamily="2" charset="2"/>
              <a:buNone/>
              <a:defRPr/>
            </a:pPr>
            <a:r>
              <a:rPr lang="en-US" dirty="0">
                <a:latin typeface="Arial" pitchFamily="34" charset="0"/>
                <a:ea typeface="+mn-ea"/>
              </a:rPr>
              <a:t>Loss, grief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1500" y="4572000"/>
            <a:ext cx="2514600" cy="1371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marL="122238" algn="ctr">
              <a:buFont typeface="Wingdings" pitchFamily="2" charset="2"/>
              <a:buNone/>
              <a:defRPr/>
            </a:pPr>
            <a:r>
              <a:rPr lang="en-US" dirty="0">
                <a:latin typeface="Arial" pitchFamily="34" charset="0"/>
                <a:ea typeface="+mn-ea"/>
              </a:rPr>
              <a:t>End of life/death </a:t>
            </a:r>
            <a:br>
              <a:rPr lang="en-US" dirty="0">
                <a:latin typeface="Arial" pitchFamily="34" charset="0"/>
                <a:ea typeface="+mn-ea"/>
              </a:rPr>
            </a:br>
            <a:r>
              <a:rPr lang="en-US" dirty="0">
                <a:latin typeface="Arial" pitchFamily="34" charset="0"/>
                <a:ea typeface="+mn-ea"/>
              </a:rPr>
              <a:t>management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314700" y="4572000"/>
            <a:ext cx="2514600" cy="1371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buFont typeface="Wingdings" pitchFamily="2" charset="2"/>
              <a:buNone/>
              <a:defRPr/>
            </a:pPr>
            <a:r>
              <a:rPr lang="en-US" dirty="0">
                <a:latin typeface="Arial" pitchFamily="34" charset="0"/>
                <a:ea typeface="+mn-ea"/>
              </a:rPr>
              <a:t>Practical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6057900" y="4572000"/>
            <a:ext cx="2514600" cy="1371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buFont typeface="Wingdings" pitchFamily="2" charset="2"/>
              <a:buNone/>
              <a:defRPr/>
            </a:pPr>
            <a:r>
              <a:rPr lang="en-US" dirty="0">
                <a:latin typeface="Arial" pitchFamily="34" charset="0"/>
                <a:ea typeface="+mn-ea"/>
              </a:rPr>
              <a:t>Spiritual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057900" y="3048000"/>
            <a:ext cx="2514600" cy="1371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buFont typeface="Wingdings" pitchFamily="2" charset="2"/>
              <a:buNone/>
              <a:defRPr/>
            </a:pPr>
            <a:r>
              <a:rPr lang="en-US" dirty="0">
                <a:latin typeface="Arial" pitchFamily="34" charset="0"/>
                <a:ea typeface="+mn-ea"/>
              </a:rPr>
              <a:t>Social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057900" y="1600200"/>
            <a:ext cx="2514600" cy="1295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buFont typeface="Wingdings" pitchFamily="2" charset="2"/>
              <a:buNone/>
              <a:defRPr/>
            </a:pPr>
            <a:r>
              <a:rPr lang="en-US" dirty="0">
                <a:latin typeface="Arial" pitchFamily="34" charset="0"/>
                <a:ea typeface="+mn-ea"/>
              </a:rPr>
              <a:t>Psychological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3314700" y="1600200"/>
            <a:ext cx="2514600" cy="1295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buFont typeface="Wingdings" pitchFamily="2" charset="2"/>
              <a:buNone/>
              <a:defRPr/>
            </a:pPr>
            <a:r>
              <a:rPr lang="en-US" dirty="0">
                <a:latin typeface="Arial" pitchFamily="34" charset="0"/>
                <a:ea typeface="+mn-ea"/>
              </a:rPr>
              <a:t>Physical</a:t>
            </a:r>
          </a:p>
        </p:txBody>
      </p:sp>
      <p:pic>
        <p:nvPicPr>
          <p:cNvPr id="14" name="Picture 4" descr="C:\Documents and Settings\SIrwin\Local Settings\Temporary Internet Files\Content.IE5\TN84ZNJ9\MCj04395860000[1]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700" y="2895600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. . . Key Points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0825" y="1752600"/>
            <a:ext cx="6100763" cy="51054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In the palliative care setting: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Depression is . . .</a:t>
            </a: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Depression is assessed by . . .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Depression is managed by . . .</a:t>
            </a: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3395662" y="6436667"/>
            <a:ext cx="23812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Font typeface="Wingdings" pitchFamily="2" charset="2"/>
              <a:buNone/>
            </a:pPr>
            <a:r>
              <a:rPr lang="en-US" sz="1200" b="1" dirty="0">
                <a:latin typeface="Copperplate Gothic Bold" pitchFamily="34" charset="0"/>
              </a:rPr>
              <a:t>T.A.N.A.S</a:t>
            </a:r>
            <a:r>
              <a:rPr lang="en-US" sz="1200" b="1" dirty="0" smtClean="0">
                <a:latin typeface="Copperplate Gothic Bold" pitchFamily="34" charset="0"/>
              </a:rPr>
              <a:t>.</a:t>
            </a:r>
          </a:p>
          <a:p>
            <a:pPr algn="ctr" eaLnBrk="0" hangingPunct="0">
              <a:buFont typeface="Wingdings" pitchFamily="2" charset="2"/>
              <a:buNone/>
            </a:pPr>
            <a:r>
              <a:rPr lang="en-US" sz="1200" b="1" dirty="0" smtClean="0">
                <a:latin typeface="Copperplate Gothic Bold" pitchFamily="34" charset="0"/>
              </a:rPr>
              <a:t>H.H.W.W.</a:t>
            </a:r>
            <a:endParaRPr lang="en-US" sz="1200" b="1" dirty="0">
              <a:latin typeface="Copperplate Gothic Bold" pitchFamily="34" charset="0"/>
            </a:endParaRPr>
          </a:p>
        </p:txBody>
      </p:sp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7023329" y="6581775"/>
            <a:ext cx="1752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buFont typeface="Wingdings" pitchFamily="2" charset="2"/>
              <a:buNone/>
            </a:pPr>
            <a:r>
              <a:rPr lang="en-US" sz="1200" b="1" i="1" dirty="0"/>
              <a:t>Updated </a:t>
            </a:r>
            <a:fld id="{DE7B9BD1-B35E-4C7A-8E4E-0515D7FE88CC}" type="datetime1">
              <a:rPr lang="en-US" sz="1200" b="1" i="1" smtClean="0"/>
              <a:t>2/25/2014</a:t>
            </a:fld>
            <a:endParaRPr lang="en-US" sz="1200" b="1" i="1" dirty="0"/>
          </a:p>
        </p:txBody>
      </p:sp>
      <p:sp>
        <p:nvSpPr>
          <p:cNvPr id="5" name="Rectangle 1027"/>
          <p:cNvSpPr txBox="1">
            <a:spLocks noChangeArrowheads="1"/>
          </p:cNvSpPr>
          <p:nvPr/>
        </p:nvSpPr>
        <p:spPr bwMode="auto">
          <a:xfrm>
            <a:off x="370114" y="6477000"/>
            <a:ext cx="36719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7" rIns="92075" bIns="46037"/>
          <a:lstStyle/>
          <a:p>
            <a:pPr eaLnBrk="0" hangingPunct="0">
              <a:buClr>
                <a:srgbClr val="FAFD00"/>
              </a:buClr>
              <a:buFont typeface="Wingdings" pitchFamily="2" charset="2"/>
              <a:buNone/>
              <a:defRPr/>
            </a:pPr>
            <a:r>
              <a:rPr lang="en-US" sz="1800" b="1" kern="0" dirty="0">
                <a:latin typeface="Copperplate Gothic Bold" pitchFamily="34" charset="0"/>
                <a:cs typeface="+mn-cs"/>
              </a:rPr>
              <a:t>© </a:t>
            </a:r>
            <a:r>
              <a:rPr lang="en-US" sz="1200" b="1" kern="0" dirty="0" smtClean="0">
                <a:latin typeface="Copperplate Gothic Bold" pitchFamily="34" charset="0"/>
                <a:cs typeface="+mn-cs"/>
              </a:rPr>
              <a:t>2014</a:t>
            </a:r>
            <a:endParaRPr lang="en-US" sz="1200" b="1" kern="0" dirty="0">
              <a:latin typeface="Copperplate Gothic Bold" pitchFamily="34" charset="0"/>
              <a:cs typeface="+mn-cs"/>
            </a:endParaRPr>
          </a:p>
          <a:p>
            <a:pPr eaLnBrk="0" hangingPunct="0">
              <a:spcBef>
                <a:spcPct val="70000"/>
              </a:spcBef>
              <a:buClr>
                <a:srgbClr val="FAFD00"/>
              </a:buClr>
              <a:buFont typeface="Wingdings" pitchFamily="2" charset="2"/>
              <a:buNone/>
              <a:defRPr/>
            </a:pPr>
            <a:endParaRPr lang="en-US" sz="2000" b="1" kern="0" dirty="0">
              <a:latin typeface="+mn-lt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71487" y="699331"/>
            <a:ext cx="8229600" cy="7493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lnSpc>
                <a:spcPts val="2800"/>
              </a:lnSpc>
              <a:spcBef>
                <a:spcPct val="0"/>
              </a:spcBef>
              <a:buNone/>
              <a:defRPr sz="3600" b="1" kern="1200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QUESTIONS ?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972" y="1445456"/>
            <a:ext cx="6746631" cy="4362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97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References . . .</a:t>
            </a:r>
          </a:p>
        </p:txBody>
      </p:sp>
      <p:sp>
        <p:nvSpPr>
          <p:cNvPr id="98307" name="Content Placeholder 3"/>
          <p:cNvSpPr>
            <a:spLocks noGrp="1" noChangeArrowheads="1"/>
          </p:cNvSpPr>
          <p:nvPr>
            <p:ph idx="1"/>
          </p:nvPr>
        </p:nvSpPr>
        <p:spPr>
          <a:xfrm>
            <a:off x="800100" y="1600200"/>
            <a:ext cx="7543800" cy="4802188"/>
          </a:xfrm>
        </p:spPr>
        <p:txBody>
          <a:bodyPr>
            <a:spAutoFit/>
          </a:bodyPr>
          <a:lstStyle/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1.   Ferris FD, et al. (2002) J Pain Symptom Manage 24: 106.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2.	American Psychiatric Association. (2000) Diagnostic and statistical manual of mental disorders. 943.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3.	Block SD. (2000) Ann Intern Med 132: 209.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4.	Trask PC. (2004) J </a:t>
            </a:r>
            <a:r>
              <a:rPr lang="en-US" sz="1800" b="0" i="1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Natl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Cancer </a:t>
            </a:r>
            <a:r>
              <a:rPr lang="en-US" sz="1800" b="0" i="1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Inst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Monographs 2004: 80.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5.	Endicott J. (1984) Cancer 53: 2243.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6.	Wilson KG, et al. (2000) In: </a:t>
            </a:r>
            <a:r>
              <a:rPr lang="en-US" sz="1800" b="0" i="1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Chochinov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HM, </a:t>
            </a:r>
            <a:r>
              <a:rPr lang="en-US" sz="1800" b="0" i="1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Breitbart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W (</a:t>
            </a:r>
            <a:r>
              <a:rPr lang="en-US" sz="1800" b="0" i="1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eds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): Handbook of psychiatry in palliative medicine. 25.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7.	NIH. (2004) J </a:t>
            </a:r>
            <a:r>
              <a:rPr lang="en-US" sz="1800" b="0" i="1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Natl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Cancer </a:t>
            </a:r>
            <a:r>
              <a:rPr lang="en-US" sz="1800" b="0" i="1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Inst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Monographs 2004: 9.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8.	Wilson KG, et al. (2007) J Pain Symptom Manage 33: 118.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9.	</a:t>
            </a:r>
            <a:r>
              <a:rPr lang="en-US" sz="1800" b="0" i="1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Hotopf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M, et al. (2002) </a:t>
            </a:r>
            <a:r>
              <a:rPr lang="en-US" sz="1800" b="0" i="1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Palliat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Med 16: 81.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10.	</a:t>
            </a:r>
            <a:r>
              <a:rPr lang="en-US" sz="1800" b="0" i="1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Pirl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WF. (2004) J </a:t>
            </a:r>
            <a:r>
              <a:rPr lang="en-US" sz="1800" b="0" i="1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Natl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Cancer </a:t>
            </a:r>
            <a:r>
              <a:rPr lang="en-US" sz="1800" b="0" i="1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Inst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Monographs 2004: 32.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11.	Massie MJ. (2004) J </a:t>
            </a:r>
            <a:r>
              <a:rPr lang="en-US" sz="1800" b="0" i="1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Natl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Cancer </a:t>
            </a:r>
            <a:r>
              <a:rPr lang="en-US" sz="1800" b="0" i="1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Inst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Monographs 2004: 57.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12.	Potash M, </a:t>
            </a:r>
            <a:r>
              <a:rPr lang="en-US" sz="1800" b="0" i="1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Breitbart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W. (2002) </a:t>
            </a:r>
            <a:r>
              <a:rPr lang="en-US" sz="1800" b="0" i="1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Hematol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b="0" i="1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Oncol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b="0" i="1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Clin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North Am 16: 671.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13.	Spitzer RL, et al. (1994) </a:t>
            </a:r>
            <a:r>
              <a:rPr lang="en-US" sz="1800" b="0" i="1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Jama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272: 1749.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14.	Wells KB, et al. (1989) </a:t>
            </a:r>
            <a:r>
              <a:rPr lang="en-US" sz="1800" b="0" i="1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Jama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262: 3298.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15.	Lander M, et al. (2000) </a:t>
            </a:r>
            <a:r>
              <a:rPr lang="en-US" sz="1800" b="0" i="1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Clin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 b="0" i="1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Geriatr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Med 16: 335.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. . . References . . .</a:t>
            </a:r>
          </a:p>
        </p:txBody>
      </p:sp>
      <p:sp>
        <p:nvSpPr>
          <p:cNvPr id="100355" name="Content Placeholder 3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620000" cy="4524956"/>
          </a:xfrm>
        </p:spPr>
        <p:txBody>
          <a:bodyPr>
            <a:spAutoFit/>
          </a:bodyPr>
          <a:lstStyle/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16.	Irwin SA, et al. (2008) J </a:t>
            </a:r>
            <a:r>
              <a:rPr lang="en-US" sz="1800" b="0" i="1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Palliat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Med 11: 158.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17.	Goldberg RJ, </a:t>
            </a:r>
            <a:r>
              <a:rPr lang="en-US" sz="1800" b="0" i="1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Mor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V. (1985) Psychosomatics 26: 745.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18.	</a:t>
            </a:r>
            <a:r>
              <a:rPr lang="en-US" sz="1800" b="0" i="1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Barraclough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J. (1997) </a:t>
            </a:r>
            <a:r>
              <a:rPr lang="en-US" sz="1800" b="0" i="1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Bmj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315: 1365.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19.	Spiegel D, Bloom JR. (1983) </a:t>
            </a:r>
            <a:r>
              <a:rPr lang="en-US" sz="1800" b="0" i="1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Psychosom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Med 45: 333.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20.	</a:t>
            </a:r>
            <a:r>
              <a:rPr lang="en-US" sz="1800" b="0" i="1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Cassem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EH. (1995) Psychosomatics 36: S2.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21.	</a:t>
            </a:r>
            <a:r>
              <a:rPr lang="en-US" sz="1800" b="0" i="1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Ciaramella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A, </a:t>
            </a:r>
            <a:r>
              <a:rPr lang="en-US" sz="1800" b="0" i="1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Poli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P. (2001) </a:t>
            </a:r>
            <a:r>
              <a:rPr lang="en-US" sz="1800" b="0" i="1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Psychooncology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10: 156.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22.	Spiegel D, et al. (1994) Cancer 74: 2570.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23.	McDaniel JS, et al. (2000) In: </a:t>
            </a:r>
            <a:r>
              <a:rPr lang="en-US" sz="1800" b="0" i="1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Stoudemire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A, </a:t>
            </a:r>
            <a:r>
              <a:rPr lang="en-US" sz="1800" b="0" i="1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Fogel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BS, Greenberg DB (</a:t>
            </a:r>
            <a:r>
              <a:rPr lang="en-US" sz="1800" b="0" i="1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eds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): Psychiatric care of the medical patient. 149.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24.	Lloyd-Williams M, et al. (2008) J Affect </a:t>
            </a:r>
            <a:r>
              <a:rPr lang="en-US" sz="1800" b="0" i="1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Disord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25.	</a:t>
            </a:r>
            <a:r>
              <a:rPr lang="en-US" sz="1800" b="0" i="1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Pignone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MP, et al. (2002) Ann Intern Med 136: 765.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26.	</a:t>
            </a:r>
            <a:r>
              <a:rPr lang="en-US" sz="1800" b="0" i="1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Chochinov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HM, et al. (1997) Am J Psychiatry 154: 674.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27.	Lloyd-Williams M. (2001) </a:t>
            </a:r>
            <a:r>
              <a:rPr lang="en-US" sz="1800" b="0" i="1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Eur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J Cancer Care (</a:t>
            </a:r>
            <a:r>
              <a:rPr lang="en-US" sz="1800" b="0" i="1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Engl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) 10: 31.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28.	Task Force for the Handbook of Psychiatric Measures. (2000): 820.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29.	Robinson JA, Crawford GB. (2005) </a:t>
            </a:r>
            <a:r>
              <a:rPr lang="en-US" sz="1800" b="0" i="1" dirty="0" err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Palliat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Med 19: 278.</a:t>
            </a:r>
          </a:p>
          <a:p>
            <a:pPr>
              <a:spcBef>
                <a:spcPct val="0"/>
              </a:spcBef>
              <a:buNone/>
            </a:pP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30.	</a:t>
            </a:r>
            <a:r>
              <a:rPr lang="en-US" sz="1800" b="0" i="1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Rao S, 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Ferris, F.D., and Irwin, S.A. </a:t>
            </a:r>
            <a:r>
              <a:rPr lang="en-US" sz="1800" b="0" i="1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(2011) JPM </a:t>
            </a:r>
            <a:r>
              <a:rPr lang="en-US" sz="1800" b="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14: </a:t>
            </a:r>
            <a:r>
              <a:rPr lang="en-US" sz="1800" b="0" i="1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275-279.</a:t>
            </a:r>
            <a:endParaRPr lang="en-US" sz="1800" b="0" i="1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. . . References . . .</a:t>
            </a:r>
          </a:p>
        </p:txBody>
      </p:sp>
      <p:sp>
        <p:nvSpPr>
          <p:cNvPr id="102403" name="Content Placeholder 3"/>
          <p:cNvSpPr>
            <a:spLocks noGrp="1" noChangeArrowheads="1"/>
          </p:cNvSpPr>
          <p:nvPr>
            <p:ph idx="1"/>
          </p:nvPr>
        </p:nvSpPr>
        <p:spPr>
          <a:xfrm>
            <a:off x="952500" y="1524000"/>
            <a:ext cx="7239000" cy="4802188"/>
          </a:xfrm>
        </p:spPr>
        <p:txBody>
          <a:bodyPr>
            <a:spAutoFit/>
          </a:bodyPr>
          <a:lstStyle/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31.	Derogatis LR, et al. (1983) Jama 249: 751.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32.	Stiefel FC, et al. (1989) Cancer Invest 7: 479.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33.	Kathol RG, et al. (1990) Psychosomatics 31: 434.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34.	Levine PM, et al. (1978) Cancer 42: 1385.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35.	Kaplan HI, Sadock BJ. (1998) Kaplan and Sadock's synopsis of psychiatry : behavioral sciences, clinical psychiatry. xv.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36.	Classen C, et al. (2001) Arch Gen Psychiatry 58: 494.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37.	Spiegel D, et al. (1981) Arch Gen Psychiatry 38: 527.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38.	Goodwin PJ, et al. (2001) N Engl J Med 345: 1719.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39.	Breitbart W. (2002) Support Care Cancer 10: 272.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40.	Breitbart W, et al. (2004) Can J Psychiatry 49: 366.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41.	Greenstein M, Breitbart W. (2000) Am J Psychother 54: 486.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42.	Chochinov HM, et al. (2005) J Clin Oncol 23: 5520.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43.	Payne DK, Massie MJ. (2000) In: Chochinov HM, Breitbart W (eds): Handbook of psychiatry in palliative medicine. 435.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44.	American Psychiatric Association. (2000) Am J Psychiatry 157: 1.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45.	Rodin G, et al. (2007) Curr Oncol 14: 180.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. . . References</a:t>
            </a:r>
          </a:p>
        </p:txBody>
      </p:sp>
      <p:sp>
        <p:nvSpPr>
          <p:cNvPr id="104451" name="Content Placeholder 3"/>
          <p:cNvSpPr>
            <a:spLocks noGrp="1" noChangeArrowheads="1"/>
          </p:cNvSpPr>
          <p:nvPr>
            <p:ph idx="1"/>
          </p:nvPr>
        </p:nvSpPr>
        <p:spPr>
          <a:xfrm>
            <a:off x="857250" y="1676400"/>
            <a:ext cx="7429500" cy="3694113"/>
          </a:xfrm>
        </p:spPr>
        <p:txBody>
          <a:bodyPr>
            <a:spAutoFit/>
          </a:bodyPr>
          <a:lstStyle/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46.	Stahl SM. (2008) Stahl's essential psychopharmacology :neuroscientific basis and practical applications. xv.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47.	Fisch M. (2004) J Natl Cancer Inst Monographs 2004: 105.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48.	Sussman N. (2007) Prim Care Companion J Clin Psychiatry 9: 331.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49.	NHPCO. (2007) Available at:  http://wwwnhpcoorg/files/public/Statistics_Research/NHPCO_NDS_2006_Natl_Report_FINALpdf.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50.	Fernandez F, et al. (1987) Psychosomatics 28: 455.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51.	Bruera E, et al. (2003) J Clin Oncol 21: 4439.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52.	Wallace AE, et al. (1995) Am J Psychiatry 152: 929.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53.	Homsi J, et al. (2001) Am J Hosp Palliat Care 18: 403.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54.	Macleod AD. (1998) J Pain Symptom Manage 16: 193.</a:t>
            </a:r>
          </a:p>
          <a:p>
            <a:pPr>
              <a:spcBef>
                <a:spcPct val="0"/>
              </a:spcBef>
              <a:buFont typeface="Wingdings" charset="0"/>
              <a:buNone/>
            </a:pPr>
            <a:r>
              <a:rPr lang="en-US" sz="1800" b="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55.	Bruera E, Watanabe S. (1994) J Pain Symptom Manage 9: 412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Key Points . . 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8077200" cy="5410200"/>
          </a:xfrm>
        </p:spPr>
        <p:txBody>
          <a:bodyPr/>
          <a:lstStyle/>
          <a:p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In the palliative care setting:</a:t>
            </a:r>
          </a:p>
          <a:p>
            <a:pPr lvl="1"/>
            <a:r>
              <a:rPr lang="en-US" sz="3200" dirty="0">
                <a:latin typeface="Arial" charset="0"/>
                <a:ea typeface="ＭＳ Ｐゴシック" charset="0"/>
              </a:rPr>
              <a:t>What depression is</a:t>
            </a:r>
          </a:p>
          <a:p>
            <a:pPr lvl="1"/>
            <a:endParaRPr lang="en-US" sz="3200" dirty="0">
              <a:latin typeface="Arial" charset="0"/>
              <a:ea typeface="ＭＳ Ｐゴシック" charset="0"/>
            </a:endParaRPr>
          </a:p>
          <a:p>
            <a:pPr lvl="1"/>
            <a:r>
              <a:rPr lang="en-US" sz="3200" dirty="0">
                <a:latin typeface="Arial" charset="0"/>
                <a:ea typeface="ＭＳ Ｐゴシック" charset="0"/>
              </a:rPr>
              <a:t>How depression is assessed</a:t>
            </a:r>
          </a:p>
          <a:p>
            <a:pPr lvl="1">
              <a:buFont typeface="Wingdings" charset="0"/>
              <a:buNone/>
            </a:pPr>
            <a:r>
              <a:rPr lang="en-US" sz="3200" dirty="0">
                <a:latin typeface="Arial" charset="0"/>
                <a:ea typeface="ＭＳ Ｐゴシック" charset="0"/>
              </a:rPr>
              <a:t> </a:t>
            </a:r>
          </a:p>
          <a:p>
            <a:pPr lvl="1"/>
            <a:r>
              <a:rPr lang="en-US" sz="3200" dirty="0">
                <a:latin typeface="Arial" charset="0"/>
                <a:ea typeface="ＭＳ Ｐゴシック" charset="0"/>
              </a:rPr>
              <a:t>How depression is managed</a:t>
            </a:r>
          </a:p>
          <a:p>
            <a:endParaRPr lang="en-US" sz="32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endParaRPr lang="en-US" sz="32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What is Depression?</a:t>
            </a:r>
            <a:r>
              <a:rPr lang="en-US" baseline="30000" dirty="0">
                <a:solidFill>
                  <a:srgbClr val="92D050"/>
                </a:solidFill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5764" name="Rectangle 4"/>
          <p:cNvSpPr>
            <a:spLocks noChangeArrowheads="1"/>
          </p:cNvSpPr>
          <p:nvPr/>
        </p:nvSpPr>
        <p:spPr bwMode="auto">
          <a:xfrm>
            <a:off x="381000" y="1371600"/>
            <a:ext cx="6172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7" rIns="92075" bIns="46037"/>
          <a:lstStyle/>
          <a:p>
            <a:pPr marL="342900" indent="-342900">
              <a:lnSpc>
                <a:spcPct val="90000"/>
              </a:lnSpc>
              <a:spcBef>
                <a:spcPct val="70000"/>
              </a:spcBef>
              <a:buClr>
                <a:srgbClr val="FAFD00"/>
              </a:buClr>
              <a:buFont typeface="Wingdings" charset="0"/>
              <a:buChar char=""/>
            </a:pPr>
            <a:r>
              <a:rPr lang="en-US" sz="2600" b="1" dirty="0">
                <a:solidFill>
                  <a:srgbClr val="FFFFFF"/>
                </a:solidFill>
              </a:rPr>
              <a:t>Symptom, Episode, Disorder</a:t>
            </a:r>
          </a:p>
          <a:p>
            <a:pPr marL="342900" indent="-342900">
              <a:lnSpc>
                <a:spcPct val="90000"/>
              </a:lnSpc>
              <a:spcBef>
                <a:spcPct val="70000"/>
              </a:spcBef>
              <a:buClr>
                <a:srgbClr val="FAFD00"/>
              </a:buClr>
              <a:buFont typeface="Wingdings" charset="0"/>
              <a:buChar char=""/>
            </a:pPr>
            <a:r>
              <a:rPr lang="en-US" sz="2600" b="1" dirty="0">
                <a:solidFill>
                  <a:srgbClr val="FFFFFF"/>
                </a:solidFill>
              </a:rPr>
              <a:t>Depressed mood</a:t>
            </a:r>
          </a:p>
          <a:p>
            <a:pPr marL="342900" indent="-342900">
              <a:lnSpc>
                <a:spcPct val="90000"/>
              </a:lnSpc>
              <a:spcBef>
                <a:spcPct val="70000"/>
              </a:spcBef>
              <a:buClr>
                <a:srgbClr val="FAFD00"/>
              </a:buClr>
              <a:buFont typeface="Wingdings" charset="0"/>
              <a:buChar char=""/>
            </a:pPr>
            <a:r>
              <a:rPr lang="en-US" sz="2600" b="1" dirty="0">
                <a:solidFill>
                  <a:srgbClr val="FFFFFF"/>
                </a:solidFill>
              </a:rPr>
              <a:t>Decreased interest or pleasure</a:t>
            </a:r>
          </a:p>
          <a:p>
            <a:pPr marL="342900" indent="-342900">
              <a:lnSpc>
                <a:spcPct val="90000"/>
              </a:lnSpc>
              <a:spcBef>
                <a:spcPct val="70000"/>
              </a:spcBef>
              <a:buClr>
                <a:srgbClr val="FAFD00"/>
              </a:buClr>
              <a:buFont typeface="Wingdings" charset="0"/>
              <a:buChar char=""/>
            </a:pPr>
            <a:r>
              <a:rPr lang="en-US" sz="2600" b="1" dirty="0">
                <a:solidFill>
                  <a:srgbClr val="FFFFFF"/>
                </a:solidFill>
              </a:rPr>
              <a:t>Helpless, hopeless, worthless, guilt</a:t>
            </a:r>
          </a:p>
          <a:p>
            <a:pPr marL="342900" indent="-342900">
              <a:lnSpc>
                <a:spcPct val="90000"/>
              </a:lnSpc>
              <a:spcBef>
                <a:spcPct val="70000"/>
              </a:spcBef>
              <a:buClr>
                <a:srgbClr val="FAFD00"/>
              </a:buClr>
              <a:buFont typeface="Wingdings" charset="0"/>
              <a:buChar char=""/>
            </a:pPr>
            <a:r>
              <a:rPr lang="en-US" sz="2600" b="1" dirty="0">
                <a:solidFill>
                  <a:srgbClr val="FFFFFF"/>
                </a:solidFill>
              </a:rPr>
              <a:t>Indecision, poor concentration</a:t>
            </a:r>
          </a:p>
          <a:p>
            <a:pPr marL="342900" indent="-342900">
              <a:lnSpc>
                <a:spcPct val="90000"/>
              </a:lnSpc>
              <a:spcBef>
                <a:spcPct val="70000"/>
              </a:spcBef>
              <a:buClr>
                <a:srgbClr val="FAFD00"/>
              </a:buClr>
              <a:buFont typeface="Wingdings" charset="0"/>
              <a:buChar char=""/>
            </a:pPr>
            <a:r>
              <a:rPr lang="en-US" sz="2600" b="1" dirty="0">
                <a:solidFill>
                  <a:srgbClr val="FFFFFF"/>
                </a:solidFill>
              </a:rPr>
              <a:t>Suicidal ideation</a:t>
            </a:r>
          </a:p>
          <a:p>
            <a:pPr marL="342900" indent="-342900">
              <a:lnSpc>
                <a:spcPct val="90000"/>
              </a:lnSpc>
              <a:spcBef>
                <a:spcPct val="70000"/>
              </a:spcBef>
              <a:buClr>
                <a:srgbClr val="FAFD00"/>
              </a:buClr>
              <a:buFont typeface="Wingdings" charset="0"/>
              <a:buChar char=""/>
            </a:pPr>
            <a:r>
              <a:rPr lang="en-US" sz="2600" b="1" dirty="0">
                <a:solidFill>
                  <a:srgbClr val="FFFFFF"/>
                </a:solidFill>
              </a:rPr>
              <a:t>Weight change</a:t>
            </a:r>
          </a:p>
          <a:p>
            <a:pPr marL="342900" indent="-342900">
              <a:lnSpc>
                <a:spcPct val="90000"/>
              </a:lnSpc>
              <a:spcBef>
                <a:spcPct val="70000"/>
              </a:spcBef>
              <a:buClr>
                <a:srgbClr val="FAFD00"/>
              </a:buClr>
              <a:buFont typeface="Wingdings" charset="0"/>
              <a:buChar char=""/>
            </a:pPr>
            <a:r>
              <a:rPr lang="en-US" sz="2600" b="1" dirty="0">
                <a:solidFill>
                  <a:srgbClr val="FFFFFF"/>
                </a:solidFill>
              </a:rPr>
              <a:t>Sleep change</a:t>
            </a:r>
          </a:p>
        </p:txBody>
      </p:sp>
      <p:sp>
        <p:nvSpPr>
          <p:cNvPr id="245767" name="Rectangle 7"/>
          <p:cNvSpPr>
            <a:spLocks noChangeArrowheads="1"/>
          </p:cNvSpPr>
          <p:nvPr/>
        </p:nvSpPr>
        <p:spPr bwMode="auto">
          <a:xfrm>
            <a:off x="4745038" y="4522788"/>
            <a:ext cx="61722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7" rIns="92075" bIns="46037"/>
          <a:lstStyle/>
          <a:p>
            <a:pPr marL="342900" indent="-342900">
              <a:lnSpc>
                <a:spcPct val="90000"/>
              </a:lnSpc>
              <a:spcBef>
                <a:spcPct val="70000"/>
              </a:spcBef>
              <a:buClr>
                <a:srgbClr val="FAFD00"/>
              </a:buClr>
              <a:buFont typeface="Wingdings" charset="0"/>
              <a:buChar char=""/>
            </a:pPr>
            <a:endParaRPr lang="en-US" sz="2600" b="1" dirty="0">
              <a:solidFill>
                <a:srgbClr val="FFFFFF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70000"/>
              </a:spcBef>
              <a:buClr>
                <a:srgbClr val="FAFD00"/>
              </a:buClr>
              <a:buFont typeface="Wingdings" charset="0"/>
              <a:buChar char=""/>
            </a:pPr>
            <a:r>
              <a:rPr lang="en-US" sz="2600" b="1" dirty="0">
                <a:solidFill>
                  <a:srgbClr val="FFFFFF"/>
                </a:solidFill>
              </a:rPr>
              <a:t>Decreased energy</a:t>
            </a:r>
          </a:p>
          <a:p>
            <a:pPr marL="342900" indent="-342900">
              <a:lnSpc>
                <a:spcPct val="90000"/>
              </a:lnSpc>
              <a:spcBef>
                <a:spcPct val="70000"/>
              </a:spcBef>
              <a:buClr>
                <a:srgbClr val="FAFD00"/>
              </a:buClr>
              <a:buFont typeface="Wingdings" charset="0"/>
              <a:buChar char=""/>
            </a:pPr>
            <a:r>
              <a:rPr lang="en-US" sz="2600" b="1" dirty="0">
                <a:solidFill>
                  <a:srgbClr val="FFFFFF"/>
                </a:solidFill>
              </a:rPr>
              <a:t>Psychomotor change</a:t>
            </a:r>
          </a:p>
          <a:p>
            <a:pPr marL="342900" indent="-342900">
              <a:lnSpc>
                <a:spcPct val="90000"/>
              </a:lnSpc>
              <a:spcBef>
                <a:spcPct val="70000"/>
              </a:spcBef>
              <a:buClr>
                <a:srgbClr val="FAFD00"/>
              </a:buClr>
              <a:buFont typeface="Wingdings" charset="0"/>
              <a:buChar char=""/>
            </a:pPr>
            <a:endParaRPr lang="en-US" sz="26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4" grpId="0" build="allAtOnce"/>
      <p:bldP spid="245767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Carl . . .</a:t>
            </a:r>
          </a:p>
        </p:txBody>
      </p:sp>
      <p:sp>
        <p:nvSpPr>
          <p:cNvPr id="233482" name="Rectangle 10"/>
          <p:cNvSpPr>
            <a:spLocks noChangeArrowheads="1"/>
          </p:cNvSpPr>
          <p:nvPr/>
        </p:nvSpPr>
        <p:spPr bwMode="auto">
          <a:xfrm>
            <a:off x="457200" y="1600200"/>
            <a:ext cx="8229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7" rIns="92075" bIns="46037"/>
          <a:lstStyle/>
          <a:p>
            <a:pPr marL="342900" indent="-342900">
              <a:spcBef>
                <a:spcPct val="50000"/>
              </a:spcBef>
              <a:buClr>
                <a:srgbClr val="FAFD00"/>
              </a:buClr>
              <a:buFont typeface="Wingdings" charset="0"/>
              <a:buChar char="§"/>
            </a:pPr>
            <a:r>
              <a:rPr lang="en-US" sz="2400" b="1" dirty="0">
                <a:solidFill>
                  <a:srgbClr val="FFFFFF"/>
                </a:solidFill>
              </a:rPr>
              <a:t>89 year old married Caucasian </a:t>
            </a:r>
            <a:r>
              <a:rPr lang="en-US" sz="2400" b="1" dirty="0" smtClean="0">
                <a:solidFill>
                  <a:srgbClr val="FFFFFF"/>
                </a:solidFill>
              </a:rPr>
              <a:t>male</a:t>
            </a:r>
          </a:p>
          <a:p>
            <a:pPr marL="342900" indent="-342900">
              <a:spcBef>
                <a:spcPct val="50000"/>
              </a:spcBef>
              <a:buClr>
                <a:srgbClr val="FAFD00"/>
              </a:buClr>
              <a:buFont typeface="Wingdings" charset="0"/>
              <a:buChar char="§"/>
            </a:pPr>
            <a:r>
              <a:rPr lang="en-US" sz="2400" b="1" dirty="0" smtClean="0">
                <a:solidFill>
                  <a:srgbClr val="FFFFFF"/>
                </a:solidFill>
              </a:rPr>
              <a:t>Renaissance man</a:t>
            </a:r>
            <a:endParaRPr lang="en-US" sz="2400" b="1" dirty="0">
              <a:solidFill>
                <a:srgbClr val="FFFFFF"/>
              </a:solidFill>
            </a:endParaRPr>
          </a:p>
          <a:p>
            <a:pPr marL="342900" indent="-342900">
              <a:spcBef>
                <a:spcPct val="50000"/>
              </a:spcBef>
              <a:buClr>
                <a:srgbClr val="FAFD00"/>
              </a:buClr>
              <a:buFont typeface="Wingdings" charset="0"/>
              <a:buChar char="§"/>
            </a:pPr>
            <a:r>
              <a:rPr lang="en-US" sz="2400" b="1" dirty="0">
                <a:solidFill>
                  <a:srgbClr val="FFFFFF"/>
                </a:solidFill>
              </a:rPr>
              <a:t>Prostate cancer diagnosed 14 years prior</a:t>
            </a:r>
          </a:p>
          <a:p>
            <a:pPr marL="342900" indent="-342900">
              <a:spcBef>
                <a:spcPct val="50000"/>
              </a:spcBef>
              <a:buClr>
                <a:srgbClr val="FAFD00"/>
              </a:buClr>
              <a:buFont typeface="Wingdings" charset="0"/>
              <a:buChar char="§"/>
            </a:pPr>
            <a:r>
              <a:rPr lang="en-US" sz="2400" b="1" dirty="0">
                <a:solidFill>
                  <a:srgbClr val="FFFFFF"/>
                </a:solidFill>
              </a:rPr>
              <a:t>Mets to spine, lost ability to walk 6 mos prior</a:t>
            </a:r>
          </a:p>
          <a:p>
            <a:pPr marL="342900" indent="-342900">
              <a:spcBef>
                <a:spcPct val="50000"/>
              </a:spcBef>
              <a:buClr>
                <a:srgbClr val="FAFD00"/>
              </a:buClr>
              <a:buFont typeface="Wingdings" charset="0"/>
              <a:buChar char="§"/>
            </a:pPr>
            <a:r>
              <a:rPr lang="en-US" sz="2400" b="1" dirty="0">
                <a:solidFill>
                  <a:srgbClr val="FFFFFF"/>
                </a:solidFill>
              </a:rPr>
              <a:t>Mood has </a:t>
            </a:r>
            <a:r>
              <a:rPr lang="ja-JP" altLang="en-US" sz="2400" b="1" dirty="0">
                <a:solidFill>
                  <a:srgbClr val="FFFFFF"/>
                </a:solidFill>
              </a:rPr>
              <a:t>“</a:t>
            </a:r>
            <a:r>
              <a:rPr lang="en-US" sz="2400" b="1" dirty="0">
                <a:solidFill>
                  <a:srgbClr val="FFFFFF"/>
                </a:solidFill>
              </a:rPr>
              <a:t>stunk</a:t>
            </a:r>
            <a:r>
              <a:rPr lang="ja-JP" altLang="en-US" sz="2400" b="1" dirty="0">
                <a:solidFill>
                  <a:srgbClr val="FFFFFF"/>
                </a:solidFill>
              </a:rPr>
              <a:t>”</a:t>
            </a:r>
            <a:r>
              <a:rPr lang="en-US" sz="2400" b="1" dirty="0">
                <a:solidFill>
                  <a:srgbClr val="FFFFFF"/>
                </a:solidFill>
              </a:rPr>
              <a:t> since then, tearful</a:t>
            </a:r>
          </a:p>
          <a:p>
            <a:pPr marL="342900" indent="-342900">
              <a:spcBef>
                <a:spcPct val="50000"/>
              </a:spcBef>
              <a:buClr>
                <a:srgbClr val="FAFD00"/>
              </a:buClr>
              <a:buFont typeface="Wingdings" charset="0"/>
              <a:buChar char="§"/>
            </a:pPr>
            <a:r>
              <a:rPr lang="en-US" sz="2400" b="1" dirty="0">
                <a:solidFill>
                  <a:srgbClr val="FFFFFF"/>
                </a:solidFill>
              </a:rPr>
              <a:t>Hopeless, helpless</a:t>
            </a:r>
          </a:p>
          <a:p>
            <a:pPr marL="342900" indent="-342900">
              <a:spcBef>
                <a:spcPct val="50000"/>
              </a:spcBef>
              <a:buClr>
                <a:srgbClr val="FAFD00"/>
              </a:buClr>
              <a:buFont typeface="Wingdings" charset="0"/>
              <a:buChar char="§"/>
            </a:pPr>
            <a:r>
              <a:rPr lang="en-US" sz="2400" b="1" dirty="0">
                <a:solidFill>
                  <a:srgbClr val="FFFFFF"/>
                </a:solidFill>
              </a:rPr>
              <a:t>Decreased appetite and energy</a:t>
            </a:r>
          </a:p>
          <a:p>
            <a:pPr marL="342900" indent="-342900">
              <a:spcBef>
                <a:spcPct val="50000"/>
              </a:spcBef>
              <a:buClr>
                <a:srgbClr val="FAFD00"/>
              </a:buClr>
              <a:buFont typeface="Wingdings" charset="0"/>
              <a:buChar char="§"/>
            </a:pPr>
            <a:r>
              <a:rPr lang="en-US" sz="2400" b="1" dirty="0">
                <a:solidFill>
                  <a:srgbClr val="FFFFFF"/>
                </a:solidFill>
              </a:rPr>
              <a:t>Suicidal ideation</a:t>
            </a:r>
          </a:p>
          <a:p>
            <a:pPr marL="342900" indent="-342900">
              <a:spcBef>
                <a:spcPct val="50000"/>
              </a:spcBef>
              <a:buClr>
                <a:srgbClr val="FAFD00"/>
              </a:buClr>
              <a:buFont typeface="Wingdings" charset="0"/>
              <a:buChar char="§"/>
            </a:pPr>
            <a:r>
              <a:rPr lang="en-US" sz="2400" b="1" dirty="0">
                <a:solidFill>
                  <a:srgbClr val="FFFFFF"/>
                </a:solidFill>
              </a:rPr>
              <a:t>GOC: Discontinue Abx Tx of Aspiration PNAs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82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24800" cy="9144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. . . Carl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04950"/>
            <a:ext cx="8991600" cy="3676650"/>
          </a:xfrm>
        </p:spPr>
        <p:txBody>
          <a:bodyPr/>
          <a:lstStyle/>
          <a:p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What characteristics of depression did Carl display?</a:t>
            </a:r>
          </a:p>
          <a:p>
            <a:pPr lvl="1"/>
            <a:r>
              <a:rPr lang="en-US" sz="2400" dirty="0">
                <a:latin typeface="Arial" charset="0"/>
                <a:ea typeface="ＭＳ Ｐゴシック" charset="0"/>
              </a:rPr>
              <a:t>Depressed mood</a:t>
            </a:r>
          </a:p>
          <a:p>
            <a:pPr lvl="1"/>
            <a:r>
              <a:rPr lang="en-US" sz="2400" dirty="0">
                <a:latin typeface="Arial" charset="0"/>
                <a:ea typeface="ＭＳ Ｐゴシック" charset="0"/>
              </a:rPr>
              <a:t>Hopeless, helpless</a:t>
            </a:r>
          </a:p>
          <a:p>
            <a:pPr lvl="1"/>
            <a:r>
              <a:rPr lang="en-US" sz="2400" dirty="0">
                <a:latin typeface="Arial" charset="0"/>
                <a:ea typeface="ＭＳ Ｐゴシック" charset="0"/>
              </a:rPr>
              <a:t>Decreased appetite</a:t>
            </a:r>
          </a:p>
          <a:p>
            <a:pPr lvl="1"/>
            <a:r>
              <a:rPr lang="en-US" sz="2400" dirty="0">
                <a:latin typeface="Arial" charset="0"/>
                <a:ea typeface="ＭＳ Ｐゴシック" charset="0"/>
              </a:rPr>
              <a:t>Decreased energy</a:t>
            </a:r>
          </a:p>
          <a:p>
            <a:pPr lvl="1"/>
            <a:r>
              <a:rPr lang="en-US" sz="2400" dirty="0">
                <a:latin typeface="Arial" charset="0"/>
                <a:ea typeface="ＭＳ Ｐゴシック" charset="0"/>
              </a:rPr>
              <a:t>Suicidal ideation</a:t>
            </a:r>
          </a:p>
          <a:p>
            <a:endParaRPr lang="en-US" sz="26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7812" name="Text Box 4"/>
          <p:cNvSpPr txBox="1">
            <a:spLocks noChangeArrowheads="1"/>
          </p:cNvSpPr>
          <p:nvPr/>
        </p:nvSpPr>
        <p:spPr bwMode="auto">
          <a:xfrm>
            <a:off x="1104900" y="5257800"/>
            <a:ext cx="6934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70000"/>
              </a:spcBef>
              <a:buClr>
                <a:srgbClr val="FAFD00"/>
              </a:buClr>
              <a:buFont typeface="Wingdings" charset="0"/>
              <a:buChar char=""/>
            </a:pPr>
            <a:r>
              <a:rPr lang="en-US" sz="2600" b="1" dirty="0">
                <a:solidFill>
                  <a:srgbClr val="FFFFFF"/>
                </a:solidFill>
              </a:rPr>
              <a:t> </a:t>
            </a:r>
            <a:r>
              <a:rPr lang="en-US" sz="3000" b="1" dirty="0">
                <a:solidFill>
                  <a:srgbClr val="FFFFFF"/>
                </a:solidFill>
              </a:rPr>
              <a:t>What symptoms are confounded by 	his physical issues?</a:t>
            </a:r>
          </a:p>
          <a:p>
            <a:pPr>
              <a:spcBef>
                <a:spcPct val="50000"/>
              </a:spcBef>
            </a:pPr>
            <a:endParaRPr lang="en-US" sz="3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Arial" charset="0"/>
                <a:ea typeface="ＭＳ Ｐゴシック" charset="0"/>
                <a:cs typeface="ＭＳ Ｐゴシック" charset="0"/>
              </a:rPr>
              <a:t>Depression in Palliative Care</a:t>
            </a:r>
            <a:r>
              <a:rPr lang="en-US" baseline="30000" dirty="0">
                <a:solidFill>
                  <a:srgbClr val="92D050"/>
                </a:solidFill>
                <a:latin typeface="Arial" charset="0"/>
                <a:ea typeface="ＭＳ Ｐゴシック" charset="0"/>
                <a:cs typeface="ＭＳ Ｐゴシック" charset="0"/>
              </a:rPr>
              <a:t>3-6</a:t>
            </a:r>
            <a:endParaRPr lang="en-US" dirty="0">
              <a:solidFill>
                <a:srgbClr val="E8EE04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371600"/>
            <a:ext cx="86106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Somatic symptoms often NOT helpful</a:t>
            </a:r>
            <a:endParaRPr lang="en-US" dirty="0">
              <a:solidFill>
                <a:srgbClr val="E8EE04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Focus on cognitive and emotional symptoms: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Dysphoria, despair, sadness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Anhedonia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Worthlessness, helplessness, hopelessness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Guilt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Loss of self esteem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Desire for hastened death</a:t>
            </a:r>
            <a:endParaRPr lang="en-US" dirty="0">
              <a:latin typeface="Arial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endParaRPr lang="en-US" dirty="0">
              <a:solidFill>
                <a:schemeClr val="tx1"/>
              </a:solidFill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build="p" bldLvl="2" autoUpdateAnimBg="0"/>
    </p:bldLst>
  </p:timing>
</p:sld>
</file>

<file path=ppt/theme/theme1.xml><?xml version="1.0" encoding="utf-8"?>
<a:theme xmlns:a="http://schemas.openxmlformats.org/drawingml/2006/main" name="6_03_Slide_Temp">
  <a:themeElements>
    <a:clrScheme name="6_03_Slide_Temp 8">
      <a:dk1>
        <a:srgbClr val="000000"/>
      </a:dk1>
      <a:lt1>
        <a:srgbClr val="FFFFFF"/>
      </a:lt1>
      <a:dk2>
        <a:srgbClr val="0000FB"/>
      </a:dk2>
      <a:lt2>
        <a:srgbClr val="FAFD00"/>
      </a:lt2>
      <a:accent1>
        <a:srgbClr val="FEE235"/>
      </a:accent1>
      <a:accent2>
        <a:srgbClr val="7FFF00"/>
      </a:accent2>
      <a:accent3>
        <a:srgbClr val="AAAAFD"/>
      </a:accent3>
      <a:accent4>
        <a:srgbClr val="DADADA"/>
      </a:accent4>
      <a:accent5>
        <a:srgbClr val="FEEEAE"/>
      </a:accent5>
      <a:accent6>
        <a:srgbClr val="72E700"/>
      </a:accent6>
      <a:hlink>
        <a:srgbClr val="FF5008"/>
      </a:hlink>
      <a:folHlink>
        <a:srgbClr val="FFFF00"/>
      </a:folHlink>
    </a:clrScheme>
    <a:fontScheme name="6_03_Slide_Tem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6_03_Slide_Temp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03_Slide_Tem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03_Slide_Temp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03_Slide_Temp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03_Slide_Temp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03_Slide_Temp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03_Slide_Temp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03_Slide_Temp 8">
        <a:dk1>
          <a:srgbClr val="000000"/>
        </a:dk1>
        <a:lt1>
          <a:srgbClr val="FFFFFF"/>
        </a:lt1>
        <a:dk2>
          <a:srgbClr val="0000FB"/>
        </a:dk2>
        <a:lt2>
          <a:srgbClr val="FAFD00"/>
        </a:lt2>
        <a:accent1>
          <a:srgbClr val="FEE235"/>
        </a:accent1>
        <a:accent2>
          <a:srgbClr val="7FFF00"/>
        </a:accent2>
        <a:accent3>
          <a:srgbClr val="AAAAFD"/>
        </a:accent3>
        <a:accent4>
          <a:srgbClr val="DADADA"/>
        </a:accent4>
        <a:accent5>
          <a:srgbClr val="FEEEAE"/>
        </a:accent5>
        <a:accent6>
          <a:srgbClr val="72E700"/>
        </a:accent6>
        <a:hlink>
          <a:srgbClr val="FF5008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cc-seal-blue">
  <a:themeElements>
    <a:clrScheme name="Custom 5">
      <a:dk1>
        <a:srgbClr val="262626"/>
      </a:dk1>
      <a:lt1>
        <a:sysClr val="window" lastClr="FFFFFF"/>
      </a:lt1>
      <a:dk2>
        <a:srgbClr val="569BBE"/>
      </a:dk2>
      <a:lt2>
        <a:srgbClr val="FFFFFF"/>
      </a:lt2>
      <a:accent1>
        <a:srgbClr val="00245D"/>
      </a:accent1>
      <a:accent2>
        <a:srgbClr val="6A85BA"/>
      </a:accent2>
      <a:accent3>
        <a:srgbClr val="59B297"/>
      </a:accent3>
      <a:accent4>
        <a:srgbClr val="24ADAE"/>
      </a:accent4>
      <a:accent5>
        <a:srgbClr val="A1BF87"/>
      </a:accent5>
      <a:accent6>
        <a:srgbClr val="4D361E"/>
      </a:accent6>
      <a:hlink>
        <a:srgbClr val="003699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bg1">
              <a:lumMod val="50000"/>
            </a:schemeClr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Diversitycore_03GSKFall_pr-Lecture 2</Template>
  <TotalTime>18131</TotalTime>
  <Words>1494</Words>
  <Application>Microsoft Office PowerPoint</Application>
  <PresentationFormat>On-screen Show (4:3)</PresentationFormat>
  <Paragraphs>435</Paragraphs>
  <Slides>45</Slides>
  <Notes>41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56" baseType="lpstr">
      <vt:lpstr>ＭＳ Ｐゴシック</vt:lpstr>
      <vt:lpstr>Arial</vt:lpstr>
      <vt:lpstr>Book Antiqua</vt:lpstr>
      <vt:lpstr>Copperplate Gothic Bold</vt:lpstr>
      <vt:lpstr>Symbol</vt:lpstr>
      <vt:lpstr>Times New Roman</vt:lpstr>
      <vt:lpstr>Wingdings</vt:lpstr>
      <vt:lpstr>6_03_Slide_Temp</vt:lpstr>
      <vt:lpstr>mcc-seal-blue</vt:lpstr>
      <vt:lpstr>Chart</vt:lpstr>
      <vt:lpstr>SlideWrite Plus Document</vt:lpstr>
      <vt:lpstr>Clinical Challenges with Depression Comorbidities and the Palliative Care Patient</vt:lpstr>
      <vt:lpstr>Disclosure Statements</vt:lpstr>
      <vt:lpstr>Psyche</vt:lpstr>
      <vt:lpstr>Patient and Family Issues1</vt:lpstr>
      <vt:lpstr>Key Points . . .</vt:lpstr>
      <vt:lpstr>What is Depression?2</vt:lpstr>
      <vt:lpstr>Carl . . .</vt:lpstr>
      <vt:lpstr>. . . Carl</vt:lpstr>
      <vt:lpstr>Depression in Palliative Care3-6</vt:lpstr>
      <vt:lpstr>Prevalence</vt:lpstr>
      <vt:lpstr>Recognition/Treatment</vt:lpstr>
      <vt:lpstr>Consequences6,8,16,19-24</vt:lpstr>
      <vt:lpstr>Assessment </vt:lpstr>
      <vt:lpstr>Initial Assessment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Assessment Can Include . . . </vt:lpstr>
      <vt:lpstr>Differentiate from:2 </vt:lpstr>
      <vt:lpstr>               Grief      vs      Depression</vt:lpstr>
      <vt:lpstr>How to Treat Depression. . .</vt:lpstr>
      <vt:lpstr>Psychotherapy</vt:lpstr>
      <vt:lpstr>Dignity Therapy42</vt:lpstr>
      <vt:lpstr>Complimentary Therapies43</vt:lpstr>
      <vt:lpstr>Pharmacological Options45-47</vt:lpstr>
      <vt:lpstr>Current Depression Treatment Guidelines44,45</vt:lpstr>
      <vt:lpstr>Why the Guidelines Fall Short</vt:lpstr>
      <vt:lpstr>Psychostimulants50-54</vt:lpstr>
      <vt:lpstr>Response to Methylphenidate</vt:lpstr>
      <vt:lpstr>PowerPoint Presentation</vt:lpstr>
      <vt:lpstr>Ketamine Study</vt:lpstr>
      <vt:lpstr>HADS Anxiety and Depression</vt:lpstr>
      <vt:lpstr>ASC Categories</vt:lpstr>
      <vt:lpstr>SSRIs</vt:lpstr>
      <vt:lpstr>Other Antidepressants</vt:lpstr>
      <vt:lpstr>Potential Outcomes</vt:lpstr>
      <vt:lpstr>. . . Carl</vt:lpstr>
      <vt:lpstr>. . . Key Points</vt:lpstr>
      <vt:lpstr>PowerPoint Presentation</vt:lpstr>
      <vt:lpstr>References . . .</vt:lpstr>
      <vt:lpstr>. . . References . . .</vt:lpstr>
      <vt:lpstr>. . . References . . .</vt:lpstr>
      <vt:lpstr>. . . References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Mood Disorders</dc:title>
  <dc:creator>Sid</dc:creator>
  <cp:lastModifiedBy>Microsoft account</cp:lastModifiedBy>
  <cp:revision>328</cp:revision>
  <dcterms:created xsi:type="dcterms:W3CDTF">2010-09-23T22:37:58Z</dcterms:created>
  <dcterms:modified xsi:type="dcterms:W3CDTF">2014-02-25T15:40:11Z</dcterms:modified>
</cp:coreProperties>
</file>